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304" r:id="rId4"/>
    <p:sldId id="312" r:id="rId5"/>
    <p:sldId id="307" r:id="rId6"/>
    <p:sldId id="313" r:id="rId7"/>
    <p:sldId id="306" r:id="rId8"/>
    <p:sldId id="308" r:id="rId9"/>
    <p:sldId id="310" r:id="rId10"/>
    <p:sldId id="311" r:id="rId11"/>
    <p:sldId id="316" r:id="rId12"/>
    <p:sldId id="317" r:id="rId13"/>
    <p:sldId id="319" r:id="rId14"/>
    <p:sldId id="318" r:id="rId15"/>
    <p:sldId id="323" r:id="rId16"/>
    <p:sldId id="315" r:id="rId17"/>
    <p:sldId id="320" r:id="rId18"/>
    <p:sldId id="322" r:id="rId19"/>
    <p:sldId id="32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3366CC"/>
    <a:srgbClr val="0033CC"/>
    <a:srgbClr val="0000A2"/>
    <a:srgbClr val="0000FF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62-4960-AA14-761FF462C02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82-4D9E-B867-7A10223B98D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82-4D9E-B867-7A10223B98D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82-4D9E-B867-7A10223B98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ОУ</c:v>
                </c:pt>
                <c:pt idx="1">
                  <c:v>ДОУ</c:v>
                </c:pt>
                <c:pt idx="2">
                  <c:v>ДО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Учреждения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3262-4960-AA14-761FF462C024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7D-4D9A-8FC1-7EDE0C7B55C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7D-4D9A-8FC1-7EDE0C7B55C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7D-4D9A-8FC1-7EDE0C7B55C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7D-4D9A-8FC1-7EDE0C7B55C6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7D-4D9A-8FC1-7EDE0C7B55C6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7D-4D9A-8FC1-7EDE0C7B55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Турсистско-краеведческая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</c:v>
                </c:pt>
                <c:pt idx="1">
                  <c:v>16</c:v>
                </c:pt>
                <c:pt idx="2">
                  <c:v>100</c:v>
                </c:pt>
                <c:pt idx="3">
                  <c:v>98</c:v>
                </c:pt>
                <c:pt idx="4">
                  <c:v>14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56-4ED7-8DA0-F488729BDE8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Лист1!$A$2:$A$15</c:f>
              <c:strCache>
                <c:ptCount val="14"/>
                <c:pt idx="0">
                  <c:v>СОШ 1</c:v>
                </c:pt>
                <c:pt idx="1">
                  <c:v>СОШ 2</c:v>
                </c:pt>
                <c:pt idx="2">
                  <c:v>СОШ 5</c:v>
                </c:pt>
                <c:pt idx="3">
                  <c:v>СОШ 7</c:v>
                </c:pt>
                <c:pt idx="4">
                  <c:v>СОШ 8</c:v>
                </c:pt>
                <c:pt idx="5">
                  <c:v>СОШ 9</c:v>
                </c:pt>
                <c:pt idx="6">
                  <c:v>СОШ 11</c:v>
                </c:pt>
                <c:pt idx="7">
                  <c:v>СОШ 12</c:v>
                </c:pt>
                <c:pt idx="8">
                  <c:v> СОШ 13</c:v>
                </c:pt>
                <c:pt idx="9">
                  <c:v>СОШ 14</c:v>
                </c:pt>
                <c:pt idx="10">
                  <c:v>СОШ 15 </c:v>
                </c:pt>
                <c:pt idx="11">
                  <c:v>СОШ 17</c:v>
                </c:pt>
                <c:pt idx="12">
                  <c:v>Гимназия</c:v>
                </c:pt>
                <c:pt idx="13">
                  <c:v>Лицей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71</c:v>
                </c:pt>
                <c:pt idx="1">
                  <c:v>60</c:v>
                </c:pt>
                <c:pt idx="2">
                  <c:v>67</c:v>
                </c:pt>
                <c:pt idx="3">
                  <c:v>73</c:v>
                </c:pt>
                <c:pt idx="4">
                  <c:v>64</c:v>
                </c:pt>
                <c:pt idx="5">
                  <c:v>61</c:v>
                </c:pt>
                <c:pt idx="6">
                  <c:v>60</c:v>
                </c:pt>
                <c:pt idx="7">
                  <c:v>63</c:v>
                </c:pt>
                <c:pt idx="8">
                  <c:v>52</c:v>
                </c:pt>
                <c:pt idx="9">
                  <c:v>88</c:v>
                </c:pt>
                <c:pt idx="10">
                  <c:v>46</c:v>
                </c:pt>
                <c:pt idx="11">
                  <c:v>69</c:v>
                </c:pt>
                <c:pt idx="12">
                  <c:v>70</c:v>
                </c:pt>
                <c:pt idx="1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A7-4DDA-9CBF-31130DA73ED8}"/>
            </c:ext>
          </c:extLst>
        </c:ser>
        <c:gapWidth val="219"/>
        <c:overlap val="-27"/>
        <c:axId val="121769984"/>
        <c:axId val="121771520"/>
      </c:barChart>
      <c:catAx>
        <c:axId val="12176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71520"/>
        <c:crosses val="autoZero"/>
        <c:auto val="1"/>
        <c:lblAlgn val="ctr"/>
        <c:lblOffset val="100"/>
      </c:catAx>
      <c:valAx>
        <c:axId val="121771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Лист1!$A$2:$A$25</c:f>
              <c:strCache>
                <c:ptCount val="24"/>
                <c:pt idx="0">
                  <c:v>д/с   1</c:v>
                </c:pt>
                <c:pt idx="1">
                  <c:v>д/с   5</c:v>
                </c:pt>
                <c:pt idx="2">
                  <c:v>д/с   7</c:v>
                </c:pt>
                <c:pt idx="3">
                  <c:v>д/с   8</c:v>
                </c:pt>
                <c:pt idx="4">
                  <c:v>д/с   9</c:v>
                </c:pt>
                <c:pt idx="5">
                  <c:v>д/с 12</c:v>
                </c:pt>
                <c:pt idx="6">
                  <c:v>д/с 14</c:v>
                </c:pt>
                <c:pt idx="7">
                  <c:v>д/с 15</c:v>
                </c:pt>
                <c:pt idx="8">
                  <c:v>д/с 17</c:v>
                </c:pt>
                <c:pt idx="9">
                  <c:v>д/с 18</c:v>
                </c:pt>
                <c:pt idx="10">
                  <c:v>д/с 22</c:v>
                </c:pt>
                <c:pt idx="11">
                  <c:v>д/с 24</c:v>
                </c:pt>
                <c:pt idx="12">
                  <c:v>д/с 25</c:v>
                </c:pt>
                <c:pt idx="13">
                  <c:v>д/с 29</c:v>
                </c:pt>
                <c:pt idx="14">
                  <c:v>д/с 30</c:v>
                </c:pt>
                <c:pt idx="15">
                  <c:v>д/с 31</c:v>
                </c:pt>
                <c:pt idx="16">
                  <c:v>д/с 32</c:v>
                </c:pt>
                <c:pt idx="17">
                  <c:v>д/с 34</c:v>
                </c:pt>
                <c:pt idx="18">
                  <c:v>д/с 35</c:v>
                </c:pt>
                <c:pt idx="19">
                  <c:v>д/с 37</c:v>
                </c:pt>
                <c:pt idx="20">
                  <c:v>д/с 38</c:v>
                </c:pt>
                <c:pt idx="21">
                  <c:v>д/с 40</c:v>
                </c:pt>
                <c:pt idx="22">
                  <c:v>д/с СОШ 14</c:v>
                </c:pt>
                <c:pt idx="23">
                  <c:v>д/с СОШ 17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34</c:v>
                </c:pt>
                <c:pt idx="1">
                  <c:v>70</c:v>
                </c:pt>
                <c:pt idx="2">
                  <c:v>66</c:v>
                </c:pt>
                <c:pt idx="3">
                  <c:v>75</c:v>
                </c:pt>
                <c:pt idx="4">
                  <c:v>88</c:v>
                </c:pt>
                <c:pt idx="5">
                  <c:v>82</c:v>
                </c:pt>
                <c:pt idx="6">
                  <c:v>53</c:v>
                </c:pt>
                <c:pt idx="7">
                  <c:v>61</c:v>
                </c:pt>
                <c:pt idx="8">
                  <c:v>76</c:v>
                </c:pt>
                <c:pt idx="9">
                  <c:v>77</c:v>
                </c:pt>
                <c:pt idx="10">
                  <c:v>75</c:v>
                </c:pt>
                <c:pt idx="11">
                  <c:v>66</c:v>
                </c:pt>
                <c:pt idx="12">
                  <c:v>66</c:v>
                </c:pt>
                <c:pt idx="13">
                  <c:v>68</c:v>
                </c:pt>
                <c:pt idx="14">
                  <c:v>62</c:v>
                </c:pt>
                <c:pt idx="15">
                  <c:v>66</c:v>
                </c:pt>
                <c:pt idx="16">
                  <c:v>52</c:v>
                </c:pt>
                <c:pt idx="17">
                  <c:v>87</c:v>
                </c:pt>
                <c:pt idx="18">
                  <c:v>80</c:v>
                </c:pt>
                <c:pt idx="19">
                  <c:v>59</c:v>
                </c:pt>
                <c:pt idx="20">
                  <c:v>39</c:v>
                </c:pt>
                <c:pt idx="21">
                  <c:v>61</c:v>
                </c:pt>
                <c:pt idx="22">
                  <c:v>39</c:v>
                </c:pt>
                <c:pt idx="2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E2-4C7C-91DA-CAC2745D7C4E}"/>
            </c:ext>
          </c:extLst>
        </c:ser>
        <c:gapWidth val="219"/>
        <c:overlap val="-27"/>
        <c:axId val="121794944"/>
        <c:axId val="121796864"/>
      </c:barChart>
      <c:catAx>
        <c:axId val="121794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96864"/>
        <c:crosses val="autoZero"/>
        <c:auto val="1"/>
        <c:lblAlgn val="ctr"/>
        <c:lblOffset val="100"/>
      </c:catAx>
      <c:valAx>
        <c:axId val="121796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2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9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75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2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1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8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B6E-4B9E-4BB9-8A3C-B1C21FC72AE6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AFC-6D97-4AFC-A3CB-2F067A3D9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2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335" y="969822"/>
            <a:ext cx="8637006" cy="39993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управления качеством образовательных результатов и качеством образовательной деятельности: итоги 2023-2024 учебного года, задачи на 2024-2025 учебный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образования: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стратегии и механизмы развития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Баженова Е.В.,</a:t>
            </a: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ДО ЦДТ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3505" y="161746"/>
            <a:ext cx="614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Коллегии Комитета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48555" y="416460"/>
            <a:ext cx="9868277" cy="166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ПОКАЗАТЕЛЬ ОХВАТА ДЕТЕЙ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ОБРАЗОВАНИЕМ В 2024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72673" y="3143377"/>
          <a:ext cx="798233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145"/>
                <a:gridCol w="3954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2024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 на 30.06.2024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73,5 %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10 204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8 605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0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29212" y="289711"/>
            <a:ext cx="9913544" cy="1575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ЦЕЛЕВЫХ ПОКАЗАТЕЛЕЙ В МУНИЦИПАЛЬНЫХ ОБЩЕОБРАЗОВАТЕЛЬНЫХ УЧРЕЖДЕНИЯХ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13247687"/>
              </p:ext>
            </p:extLst>
          </p:nvPr>
        </p:nvGraphicFramePr>
        <p:xfrm>
          <a:off x="2598344" y="1982709"/>
          <a:ext cx="7561655" cy="415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59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85875" y="295276"/>
            <a:ext cx="1078230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ЦЕЛЕВЫХ ПОКАЗАТЕЛЕЙ В МУНИЦИПАЛЬНЫХ ОБРАЗОВАТЕЛЬНЫХ УЧРЕЖДЕНИЯХ, РЕАЛИЗУЮЩИХ ПРОГРАММЫ ДОШКОЛЬНОГО ОБРАЗОВАНИЯ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493070048"/>
              </p:ext>
            </p:extLst>
          </p:nvPr>
        </p:nvGraphicFramePr>
        <p:xfrm>
          <a:off x="1914526" y="2133600"/>
          <a:ext cx="9363074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777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666875" y="371475"/>
            <a:ext cx="9972675" cy="119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ДОПОЛНИТЕЛЬНЫЕ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8374" y="2076449"/>
            <a:ext cx="89439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7424" y="3994270"/>
            <a:ext cx="8924925" cy="571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преодоление школьной неуспешности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7424" y="4654887"/>
            <a:ext cx="8924926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профориентационные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74" y="2705101"/>
            <a:ext cx="894397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туристско-краеведческие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8374" y="3370997"/>
            <a:ext cx="8943975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естественнонаучные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8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933825"/>
            <a:ext cx="4572000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152525"/>
            <a:ext cx="4572000" cy="2626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882" y="190010"/>
            <a:ext cx="4991594" cy="3238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1" y="3832122"/>
            <a:ext cx="5057775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7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126" y="2842788"/>
            <a:ext cx="3944683" cy="19969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10693" y="208230"/>
            <a:ext cx="9804903" cy="14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ПЕДАГОГИЧЕСКИХ РАБОТНИКОВ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1885" y="2663981"/>
            <a:ext cx="4135925" cy="2326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2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6" y="30010"/>
            <a:ext cx="4861711" cy="6827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4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02875" y="416459"/>
            <a:ext cx="9976919" cy="1032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СТРАТЕГИИ РАЗВИТИЯ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7316" y="1674952"/>
            <a:ext cx="9497088" cy="737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 дополнительного образования, отвечающих запросам различных категорий детей и их родителей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7316" y="2636916"/>
            <a:ext cx="9497088" cy="516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организационных форм, методов и технологий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7316" y="3429000"/>
            <a:ext cx="9497088" cy="887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механизмов преемственности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 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траекторий в общем, дополнительном образовании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 и высшем образовании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7316" y="4548388"/>
            <a:ext cx="9497088" cy="81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связей и взаимодействий между разнообразными учреждениями, реализующими программы дополнительного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47316" y="5647164"/>
            <a:ext cx="9497088" cy="808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возможностей дополнительного образования для повышения качества образовательных результатов у детей, испытывающих трудности в освоении основных общеобразовательных программ</a:t>
            </a:r>
          </a:p>
        </p:txBody>
      </p:sp>
    </p:spTree>
    <p:extLst>
      <p:ext uri="{BB962C8B-B14F-4D97-AF65-F5344CB8AC3E}">
        <p14:creationId xmlns="" xmlns:p14="http://schemas.microsoft.com/office/powerpoint/2010/main" val="7658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41968" y="3115755"/>
            <a:ext cx="9352229" cy="52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персонифицированного учета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персонифицированного финансирования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5895" y="3874436"/>
            <a:ext cx="9352229" cy="488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мест для увеличения количества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дополнительного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4947" y="4560230"/>
            <a:ext cx="9343177" cy="50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программы и мероприятия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0952" y="5321270"/>
            <a:ext cx="9352229" cy="715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разработке и внедрению современных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комплексов, в том числе цифровых,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направленностям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5896" y="1900606"/>
            <a:ext cx="9334123" cy="1077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открытого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дополнительного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детей, расширение участия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негосударственного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в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9993" y="416459"/>
            <a:ext cx="9976919" cy="1032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СТРАТЕГИИ РАЗВИТИЯ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18" y="5532138"/>
            <a:ext cx="9352075" cy="774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35" y="4783624"/>
            <a:ext cx="9352075" cy="774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52" y="4066891"/>
            <a:ext cx="9352075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252" y="3412579"/>
            <a:ext cx="9352075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172" y="2856492"/>
            <a:ext cx="9364268" cy="5303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38173" y="2011723"/>
            <a:ext cx="9358171" cy="72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базе общеобразовательных организаций сети технологических кружков, школьных спортивных клубов, музеев, театров, медиацентров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2875" y="416459"/>
            <a:ext cx="9976919" cy="1032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СТРАТЕГИИ РАЗВИТИЯ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8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89294" y="344032"/>
            <a:ext cx="10022186" cy="52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24273" y="1058122"/>
            <a:ext cx="9243586" cy="556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«Успех каждого ребенка» (Протокол заседания проектного комитета по национальному проекту «Образование» от 07.12.2018 №3)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0693" y="2571980"/>
            <a:ext cx="9216426" cy="6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образования детей до 2030 года и плана мероприятий по 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31.03.2022 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678-р)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7853" y="3429000"/>
            <a:ext cx="9216426" cy="565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развития региональных систем дополнительного образования детей (Приказ Министерства просвещения Российской Федерации от 03.09.2019 № 467)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1433" y="4263882"/>
            <a:ext cx="9216426" cy="968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организационно-методического сопровождения деятельности муниципальных образовательных учреждений по выявлению, поддержке и развитию способностей и талантов у обучающихся (Приказ Управления образования Администрации города Усть-Илимска от 19.10.2020 № 594)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24273" y="5519573"/>
            <a:ext cx="9243587" cy="86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деятельности муниципального образования город Усть-Илимск по выявлению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поддержке и развитию способностей и талантов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на период 2022-2025 годов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Управления образования Администрации города Усть-Илимска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07.07.2022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556)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0693" y="1807827"/>
            <a:ext cx="9243586" cy="535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 государственном (муниципальном) социальном заказе на оказание государственных (муниципальных) услуг в социально сфере (№ 189-ФЗ от 13.07.2020)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4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3919086" y="255665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аилучших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14154" y="384706"/>
            <a:ext cx="9297909" cy="217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УЧРЕЖДЕНИЙ, РЕАЛИЗУЮЩИХ ДОПОЛНИТЕЛЬНЫЕ ОБЩЕРАЗВИВАЮЩИЕ 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7536340"/>
              </p:ext>
            </p:extLst>
          </p:nvPr>
        </p:nvGraphicFramePr>
        <p:xfrm>
          <a:off x="2399108" y="3855126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22690348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1859669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03662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50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51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28800" y="733331"/>
            <a:ext cx="9823009" cy="1511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УЧРЕЖДЕНИЯ, РЕАЛИЗУЮЩИЕ ДОПОЛНИТЕЛЬНЫЕ ОБЩЕРАЗВИВАЮЩИЕ 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54582550"/>
              </p:ext>
            </p:extLst>
          </p:nvPr>
        </p:nvGraphicFramePr>
        <p:xfrm>
          <a:off x="2851150" y="2245259"/>
          <a:ext cx="7329283" cy="440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8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47" y="3112654"/>
            <a:ext cx="8169348" cy="11034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75848" y="588475"/>
            <a:ext cx="8999145" cy="1104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РЕАЛИЗУЕМЫХ ДОПОЛНИТЕЛЬНЫХ ОБЩЕРАЗВИВАЮЩИХ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5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685925" y="238124"/>
            <a:ext cx="10077450" cy="1552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ДОПОЛНИТЕЛЬНЫХ ОБЩЕРАЗВИВАЮЩИХ ПРОГРАММ ПО НАПРАВЛЕННОСТЯМ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414468514"/>
              </p:ext>
            </p:extLst>
          </p:nvPr>
        </p:nvGraphicFramePr>
        <p:xfrm>
          <a:off x="2955925" y="1962150"/>
          <a:ext cx="7578725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067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83533" y="543207"/>
            <a:ext cx="9433711" cy="177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ОБРАЗОВАТЕЛЬНЫХ УСЛУГ, ОКАЗЫВАЕМЫХ ДЕТЯМ 5-18 ЛЕТ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ДОПОЛНИТЕЛЬНОГО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792184"/>
              </p:ext>
            </p:extLst>
          </p:nvPr>
        </p:nvGraphicFramePr>
        <p:xfrm>
          <a:off x="2611422" y="3058160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621810236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995897356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77942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657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12 553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303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72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07400" y="398352"/>
            <a:ext cx="9967865" cy="1982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ИСПОЛЬЗОВАВШИХ СЕРТИФИКАТ ПЕРСОФИНАНСИРОВАНИЯ ДЛЯ ПОЛУЧЕНИЯ ДОПОЛНИТЕЛЬНОГО ОБРАЗОВАНИЯ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2785395"/>
              </p:ext>
            </p:extLst>
          </p:nvPr>
        </p:nvGraphicFramePr>
        <p:xfrm>
          <a:off x="2427334" y="3662042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21763947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88307909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11251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109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62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26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75999"/>
              </p:ext>
            </p:extLst>
          </p:nvPr>
        </p:nvGraphicFramePr>
        <p:xfrm>
          <a:off x="2548048" y="2878729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613474259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11577429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1039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725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41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 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8 605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444535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849924" y="479834"/>
            <a:ext cx="9361283" cy="146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ОТ 5 ДО 18 ЛЕТ, ОХВАЧЕННЫХ ДОПОЛНИТЕЛЬНЫМ ОБРАЗОВАНИЕМ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6097</TotalTime>
  <Words>559</Words>
  <Application>Microsoft Office PowerPoint</Application>
  <PresentationFormat>Произвольный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Механизмы управления качеством образовательных результатов и качеством образовательной деятельности: итоги 2023-2024 учебного года, задачи на 2024-2025 учебный год   Система дополнительного образования:  итоги, стратегии и механизмы развития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Алена</cp:lastModifiedBy>
  <cp:revision>171</cp:revision>
  <dcterms:created xsi:type="dcterms:W3CDTF">2024-06-17T08:07:41Z</dcterms:created>
  <dcterms:modified xsi:type="dcterms:W3CDTF">2024-08-23T07:54:00Z</dcterms:modified>
</cp:coreProperties>
</file>