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7" r:id="rId3"/>
    <p:sldId id="308" r:id="rId4"/>
    <p:sldId id="310" r:id="rId5"/>
    <p:sldId id="311" r:id="rId6"/>
    <p:sldId id="315" r:id="rId7"/>
    <p:sldId id="318" r:id="rId8"/>
    <p:sldId id="316" r:id="rId9"/>
    <p:sldId id="314" r:id="rId10"/>
    <p:sldId id="313" r:id="rId11"/>
    <p:sldId id="317" r:id="rId12"/>
    <p:sldId id="304" r:id="rId13"/>
    <p:sldId id="320" r:id="rId14"/>
    <p:sldId id="312" r:id="rId15"/>
    <p:sldId id="299" r:id="rId16"/>
    <p:sldId id="305" r:id="rId17"/>
    <p:sldId id="319" r:id="rId18"/>
    <p:sldId id="302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3366CC"/>
    <a:srgbClr val="0033CC"/>
    <a:srgbClr val="0000A2"/>
    <a:srgbClr val="00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3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A_Fedotova\Desktop\&#1050;&#1086;&#1083;&#1083;&#1077;&#1075;&#1080;&#1103;%20&#1072;&#1074;&#1075;&#1091;&#1089;&#1090;%2024\&#1085;&#1072;&#1088;&#1082;&#1086;&#1087;&#1086;&#1089;&#109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[наркопост.xlsx]Лист1!$B$3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[наркопост.xlsx]Лист1!$C$2:$G$2</c:f>
              <c:strCache>
                <c:ptCount val="5"/>
                <c:pt idx="0">
                  <c:v>Всего</c:v>
                </c:pt>
                <c:pt idx="1">
                  <c:v>за устойчивое курение </c:v>
                </c:pt>
                <c:pt idx="2">
                  <c:v>за употребление спиртных напитков</c:v>
                </c:pt>
                <c:pt idx="3">
                  <c:v>за употребление токсических веществ</c:v>
                </c:pt>
                <c:pt idx="4">
                  <c:v>за употребление наркотиков</c:v>
                </c:pt>
              </c:strCache>
            </c:strRef>
          </c:cat>
          <c:val>
            <c:numRef>
              <c:f>[наркопост.xlsx]Лист1!$C$3:$G$3</c:f>
              <c:numCache>
                <c:formatCode>General</c:formatCode>
                <c:ptCount val="5"/>
                <c:pt idx="0">
                  <c:v>32</c:v>
                </c:pt>
                <c:pt idx="1">
                  <c:v>5</c:v>
                </c:pt>
                <c:pt idx="2">
                  <c:v>27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09-437F-96F3-D221EF34DCAC}"/>
            </c:ext>
          </c:extLst>
        </c:ser>
        <c:ser>
          <c:idx val="1"/>
          <c:order val="1"/>
          <c:tx>
            <c:strRef>
              <c:f>[наркопост.xlsx]Лист1!$B$4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1111111111111112E-2"/>
                  <c:y val="-3.5508206309948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09-437F-96F3-D221EF34DCAC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09-437F-96F3-D221EF34DCAC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09-437F-96F3-D221EF34DCAC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09-437F-96F3-D221EF34DCAC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09-437F-96F3-D221EF34DC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[наркопост.xlsx]Лист1!$C$2:$G$2</c:f>
              <c:strCache>
                <c:ptCount val="5"/>
                <c:pt idx="0">
                  <c:v>Всего</c:v>
                </c:pt>
                <c:pt idx="1">
                  <c:v>за устойчивое курение </c:v>
                </c:pt>
                <c:pt idx="2">
                  <c:v>за употребление спиртных напитков</c:v>
                </c:pt>
                <c:pt idx="3">
                  <c:v>за употребление токсических веществ</c:v>
                </c:pt>
                <c:pt idx="4">
                  <c:v>за употребление наркотиков</c:v>
                </c:pt>
              </c:strCache>
            </c:strRef>
          </c:cat>
          <c:val>
            <c:numRef>
              <c:f>[наркопост.xlsx]Лист1!$C$4:$G$4</c:f>
              <c:numCache>
                <c:formatCode>General</c:formatCode>
                <c:ptCount val="5"/>
                <c:pt idx="0">
                  <c:v>25</c:v>
                </c:pt>
                <c:pt idx="1">
                  <c:v>12</c:v>
                </c:pt>
                <c:pt idx="2">
                  <c:v>13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09-437F-96F3-D221EF34DCAC}"/>
            </c:ext>
          </c:extLst>
        </c:ser>
        <c:ser>
          <c:idx val="2"/>
          <c:order val="2"/>
          <c:tx>
            <c:strRef>
              <c:f>[наркопост.xlsx]Лист1!$B$5</c:f>
              <c:strCache>
                <c:ptCount val="1"/>
                <c:pt idx="0">
                  <c:v>2023-2024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6.666666666666667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09-437F-96F3-D221EF34DC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[наркопост.xlsx]Лист1!$C$2:$G$2</c:f>
              <c:strCache>
                <c:ptCount val="5"/>
                <c:pt idx="0">
                  <c:v>Всего</c:v>
                </c:pt>
                <c:pt idx="1">
                  <c:v>за устойчивое курение </c:v>
                </c:pt>
                <c:pt idx="2">
                  <c:v>за употребление спиртных напитков</c:v>
                </c:pt>
                <c:pt idx="3">
                  <c:v>за употребление токсических веществ</c:v>
                </c:pt>
                <c:pt idx="4">
                  <c:v>за употребление наркотиков</c:v>
                </c:pt>
              </c:strCache>
            </c:strRef>
          </c:cat>
          <c:val>
            <c:numRef>
              <c:f>[наркопост.xlsx]Лист1!$C$5:$G$5</c:f>
              <c:numCache>
                <c:formatCode>General</c:formatCode>
                <c:ptCount val="5"/>
                <c:pt idx="0">
                  <c:v>21</c:v>
                </c:pt>
                <c:pt idx="1">
                  <c:v>9</c:v>
                </c:pt>
                <c:pt idx="2">
                  <c:v>10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09-437F-96F3-D221EF34D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81936384"/>
        <c:axId val="81939072"/>
        <c:axId val="0"/>
      </c:bar3DChart>
      <c:catAx>
        <c:axId val="8193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939072"/>
        <c:crosses val="autoZero"/>
        <c:auto val="1"/>
        <c:lblAlgn val="ctr"/>
        <c:lblOffset val="100"/>
        <c:noMultiLvlLbl val="0"/>
      </c:catAx>
      <c:valAx>
        <c:axId val="8193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93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569623797025372"/>
          <c:y val="0.89302495807515325"/>
          <c:w val="0.75749641294838144"/>
          <c:h val="8.5670118138877913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учащихся, состоящих на ВШУ, поставленных до  2023г.</a:t>
            </a:r>
          </a:p>
        </c:rich>
      </c:tx>
      <c:layout>
        <c:manualLayout>
          <c:xMode val="edge"/>
          <c:yMode val="edge"/>
          <c:x val="0.10685085767950217"/>
          <c:y val="9.1984016121631693E-7"/>
        </c:manualLayout>
      </c:layout>
      <c:overlay val="1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Лист4!$B$2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Лист4!$A$3:$A$10</c:f>
              <c:strCache>
                <c:ptCount val="8"/>
                <c:pt idx="0">
                  <c:v>сош 5</c:v>
                </c:pt>
                <c:pt idx="1">
                  <c:v>сош 7</c:v>
                </c:pt>
                <c:pt idx="2">
                  <c:v>сош 9</c:v>
                </c:pt>
                <c:pt idx="3">
                  <c:v>сош 12</c:v>
                </c:pt>
                <c:pt idx="4">
                  <c:v>сош 13</c:v>
                </c:pt>
                <c:pt idx="5">
                  <c:v>сош 14</c:v>
                </c:pt>
                <c:pt idx="6">
                  <c:v>сош 15</c:v>
                </c:pt>
                <c:pt idx="7">
                  <c:v>сош 17</c:v>
                </c:pt>
              </c:strCache>
            </c:strRef>
          </c:cat>
          <c:val>
            <c:numRef>
              <c:f>Лист4!$B$3:$B$10</c:f>
              <c:numCache>
                <c:formatCode>General</c:formatCode>
                <c:ptCount val="8"/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A6-4E94-9C63-0E45D1F7B9A9}"/>
            </c:ext>
          </c:extLst>
        </c:ser>
        <c:ser>
          <c:idx val="1"/>
          <c:order val="1"/>
          <c:tx>
            <c:strRef>
              <c:f>Лист4!$C$2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Лист4!$A$3:$A$10</c:f>
              <c:strCache>
                <c:ptCount val="8"/>
                <c:pt idx="0">
                  <c:v>сош 5</c:v>
                </c:pt>
                <c:pt idx="1">
                  <c:v>сош 7</c:v>
                </c:pt>
                <c:pt idx="2">
                  <c:v>сош 9</c:v>
                </c:pt>
                <c:pt idx="3">
                  <c:v>сош 12</c:v>
                </c:pt>
                <c:pt idx="4">
                  <c:v>сош 13</c:v>
                </c:pt>
                <c:pt idx="5">
                  <c:v>сош 14</c:v>
                </c:pt>
                <c:pt idx="6">
                  <c:v>сош 15</c:v>
                </c:pt>
                <c:pt idx="7">
                  <c:v>сош 17</c:v>
                </c:pt>
              </c:strCache>
            </c:strRef>
          </c:cat>
          <c:val>
            <c:numRef>
              <c:f>Лист4!$C$3:$C$10</c:f>
              <c:numCache>
                <c:formatCode>General</c:formatCode>
                <c:ptCount val="8"/>
                <c:pt idx="0">
                  <c:v>3</c:v>
                </c:pt>
                <c:pt idx="1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A6-4E94-9C63-0E45D1F7B9A9}"/>
            </c:ext>
          </c:extLst>
        </c:ser>
        <c:ser>
          <c:idx val="2"/>
          <c:order val="2"/>
          <c:tx>
            <c:strRef>
              <c:f>Лист4!$D$2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Лист4!$A$3:$A$10</c:f>
              <c:strCache>
                <c:ptCount val="8"/>
                <c:pt idx="0">
                  <c:v>сош 5</c:v>
                </c:pt>
                <c:pt idx="1">
                  <c:v>сош 7</c:v>
                </c:pt>
                <c:pt idx="2">
                  <c:v>сош 9</c:v>
                </c:pt>
                <c:pt idx="3">
                  <c:v>сош 12</c:v>
                </c:pt>
                <c:pt idx="4">
                  <c:v>сош 13</c:v>
                </c:pt>
                <c:pt idx="5">
                  <c:v>сош 14</c:v>
                </c:pt>
                <c:pt idx="6">
                  <c:v>сош 15</c:v>
                </c:pt>
                <c:pt idx="7">
                  <c:v>сош 17</c:v>
                </c:pt>
              </c:strCache>
            </c:strRef>
          </c:cat>
          <c:val>
            <c:numRef>
              <c:f>Лист4!$D$3:$D$10</c:f>
              <c:numCache>
                <c:formatCode>General</c:formatCode>
                <c:ptCount val="8"/>
                <c:pt idx="0">
                  <c:v>5</c:v>
                </c:pt>
                <c:pt idx="2">
                  <c:v>1</c:v>
                </c:pt>
                <c:pt idx="3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A6-4E94-9C63-0E45D1F7B9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8656384"/>
        <c:axId val="29758592"/>
      </c:barChart>
      <c:catAx>
        <c:axId val="118656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758592"/>
        <c:crosses val="autoZero"/>
        <c:auto val="1"/>
        <c:lblAlgn val="ctr"/>
        <c:lblOffset val="100"/>
        <c:noMultiLvlLbl val="0"/>
      </c:catAx>
      <c:valAx>
        <c:axId val="297585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86563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635B98-A699-497D-9488-59645C36CDED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0BCC6CD4-F040-457E-8C31-C31C94A1319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профилактика безнадзорности и правонарушений несовершеннолетних;</a:t>
          </a:r>
          <a:endParaRPr lang="ru-RU" sz="2000" b="1" dirty="0">
            <a:solidFill>
              <a:schemeClr val="tx1"/>
            </a:solidFill>
          </a:endParaRPr>
        </a:p>
      </dgm:t>
    </dgm:pt>
    <dgm:pt modelId="{B70A3550-C840-4300-85D3-28C34DA03BDC}" type="parTrans" cxnId="{2A105103-65CF-421C-8265-724FCC39D0E6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CD11FBB8-B92B-4F28-9F98-B5295F7752A4}" type="sibTrans" cxnId="{2A105103-65CF-421C-8265-724FCC39D0E6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ECAC5434-0025-41B8-9887-EE9FFA815D19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профилактика жестокого обращения с несовершеннолетними;</a:t>
          </a:r>
          <a:endParaRPr lang="ru-RU" sz="2000" b="1" dirty="0">
            <a:solidFill>
              <a:schemeClr val="tx1"/>
            </a:solidFill>
          </a:endParaRPr>
        </a:p>
      </dgm:t>
    </dgm:pt>
    <dgm:pt modelId="{EBA94BBA-E6F9-4ADB-A30B-FEC2AEF55678}" type="parTrans" cxnId="{AA685AB6-BB7B-4969-B2D6-ECC6D895E717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A20D6D0A-23D7-43D4-8C9D-9117C46D7635}" type="sibTrans" cxnId="{AA685AB6-BB7B-4969-B2D6-ECC6D895E717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C9EB3D9-DC92-429F-A38B-3747759E4FD7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профилактика риска суицидального поведения среди обучающихся муниципальных образовательных учреждений и формирование жизнестойкости у несовершеннолетних;</a:t>
          </a:r>
          <a:endParaRPr lang="ru-RU" sz="1800" b="1" dirty="0">
            <a:solidFill>
              <a:schemeClr val="tx1"/>
            </a:solidFill>
          </a:endParaRPr>
        </a:p>
      </dgm:t>
    </dgm:pt>
    <dgm:pt modelId="{0559C679-B320-482F-900A-76C70C8A096C}" type="parTrans" cxnId="{42B86A98-BAE7-440E-857C-D09995FC5326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21922FC7-10C2-471A-AD5B-AA25FE3B2082}" type="sibTrans" cxnId="{42B86A98-BAE7-440E-857C-D09995FC5326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3BBA5C8-3395-450F-927C-C8EFA91A71EE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профилактика употребления </a:t>
          </a:r>
          <a:r>
            <a:rPr lang="ru-RU" sz="2000" b="1" dirty="0" err="1" smtClean="0">
              <a:solidFill>
                <a:schemeClr val="tx1"/>
              </a:solidFill>
            </a:rPr>
            <a:t>психоактивных</a:t>
          </a:r>
          <a:r>
            <a:rPr lang="ru-RU" sz="2000" b="1" dirty="0" smtClean="0">
              <a:solidFill>
                <a:schemeClr val="tx1"/>
              </a:solidFill>
            </a:rPr>
            <a:t> веществ несовершеннолетними;</a:t>
          </a:r>
          <a:endParaRPr lang="ru-RU" sz="2000" b="1" dirty="0">
            <a:solidFill>
              <a:schemeClr val="tx1"/>
            </a:solidFill>
          </a:endParaRPr>
        </a:p>
      </dgm:t>
    </dgm:pt>
    <dgm:pt modelId="{69C344BA-477E-43DD-BDAB-E588EE8605A6}" type="parTrans" cxnId="{48BD8431-A6D4-423E-AFAB-F2197B29F22B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FEECBAB-0F6F-4337-B4DD-E2C225156C14}" type="sibTrans" cxnId="{48BD8431-A6D4-423E-AFAB-F2197B29F22B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91C6490-841F-45E8-8EB2-1B80DA5C9B2F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обеспечение информационной безопасности обучающихся муниципальных образовательных учреждений;</a:t>
          </a:r>
          <a:endParaRPr lang="ru-RU" sz="2000" b="1" dirty="0">
            <a:solidFill>
              <a:schemeClr val="tx1"/>
            </a:solidFill>
          </a:endParaRPr>
        </a:p>
      </dgm:t>
    </dgm:pt>
    <dgm:pt modelId="{56F8442D-DCCA-4A02-8091-2F6A064C0BE3}" type="parTrans" cxnId="{313733E0-DE07-4C0D-9C07-97B5FE89136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68C452CE-3166-4C25-809C-78C524063419}" type="sibTrans" cxnId="{313733E0-DE07-4C0D-9C07-97B5FE89136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A9DCF95-C028-44BE-B927-F35D3B366AAE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профилактика экстремизма (терроризма) и противодействие распространению криминальной субкультуры в муниципальных образовательных учреждениях;</a:t>
          </a:r>
          <a:endParaRPr lang="ru-RU" sz="1800" b="1" dirty="0">
            <a:solidFill>
              <a:schemeClr val="tx1"/>
            </a:solidFill>
          </a:endParaRPr>
        </a:p>
      </dgm:t>
    </dgm:pt>
    <dgm:pt modelId="{C465B870-230C-4FEE-8D1B-176AA3189D0E}" type="parTrans" cxnId="{907D304F-CABD-4981-8F03-F0DD5AAF6C24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051C796-EAE4-4C12-92D2-D611EA05BD37}" type="sibTrans" cxnId="{907D304F-CABD-4981-8F03-F0DD5AAF6C24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3559968-A96B-4984-9927-1FBD67AA82A8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профилактика ранней беременности, ВИЧ/СПИДа и нарушений репродуктивного здоровья среди подростков, а также профилактика преступлений против половой свободы и неприкосновенности несовершеннолетних;</a:t>
          </a:r>
          <a:endParaRPr lang="ru-RU" sz="1400" b="1" dirty="0">
            <a:solidFill>
              <a:schemeClr val="tx1"/>
            </a:solidFill>
          </a:endParaRPr>
        </a:p>
      </dgm:t>
    </dgm:pt>
    <dgm:pt modelId="{C2989276-DD6A-4DAC-A7D3-D4E0F4ADBB3F}" type="parTrans" cxnId="{EFCE6634-32F3-48E4-81D7-361A6FACEA8C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5375DE1-E7B5-481E-9FEA-A4167D1721E8}" type="sibTrans" cxnId="{EFCE6634-32F3-48E4-81D7-361A6FACEA8C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FC913BB-53CB-4C88-A9F9-A84BAB87E00E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профилактика детского травматизма и гибели несовершеннолетних;</a:t>
          </a:r>
          <a:endParaRPr lang="ru-RU" sz="2000" b="1" dirty="0">
            <a:solidFill>
              <a:schemeClr val="tx1"/>
            </a:solidFill>
          </a:endParaRPr>
        </a:p>
      </dgm:t>
    </dgm:pt>
    <dgm:pt modelId="{C2AA05DB-A793-4D91-97B4-C6C5EC0A9EEE}" type="parTrans" cxnId="{30B908E0-12BD-4F0F-B363-C410D7EBF2D1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42959AE8-8037-48EF-AE8B-3E3D9C1FAD26}" type="sibTrans" cxnId="{30B908E0-12BD-4F0F-B363-C410D7EBF2D1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F385D93-C569-4310-8D2A-6D67B775C2C0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профилактика агрессивного поведения, в том числе </a:t>
          </a:r>
          <a:r>
            <a:rPr lang="ru-RU" sz="1800" b="1" dirty="0" err="1" smtClean="0">
              <a:solidFill>
                <a:schemeClr val="tx1"/>
              </a:solidFill>
            </a:rPr>
            <a:t>буллинга</a:t>
          </a:r>
          <a:r>
            <a:rPr lang="ru-RU" sz="1800" b="1" dirty="0" smtClean="0">
              <a:solidFill>
                <a:schemeClr val="tx1"/>
              </a:solidFill>
            </a:rPr>
            <a:t> и конфликтов среди несовершеннолетних.</a:t>
          </a:r>
          <a:endParaRPr lang="ru-RU" sz="1800" b="1" dirty="0">
            <a:solidFill>
              <a:schemeClr val="tx1"/>
            </a:solidFill>
          </a:endParaRPr>
        </a:p>
      </dgm:t>
    </dgm:pt>
    <dgm:pt modelId="{4895D19B-162C-4939-A075-AA49ED849D41}" type="parTrans" cxnId="{712E9DE1-29F6-4FC6-90D5-B26428B05224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236B03C-E0D4-4EA7-B3F9-C3E2BA9C77AA}" type="sibTrans" cxnId="{712E9DE1-29F6-4FC6-90D5-B26428B05224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A88ECBC2-1DA5-4F04-8547-28B433B5688B}" type="pres">
      <dgm:prSet presAssocID="{B5635B98-A699-497D-9488-59645C36CDED}" presName="linearFlow" presStyleCnt="0">
        <dgm:presLayoutVars>
          <dgm:dir/>
          <dgm:resizeHandles val="exact"/>
        </dgm:presLayoutVars>
      </dgm:prSet>
      <dgm:spPr/>
    </dgm:pt>
    <dgm:pt modelId="{A668406C-FA54-4C1F-A1D5-F7D4926B14C0}" type="pres">
      <dgm:prSet presAssocID="{0BCC6CD4-F040-457E-8C31-C31C94A13196}" presName="composite" presStyleCnt="0"/>
      <dgm:spPr/>
    </dgm:pt>
    <dgm:pt modelId="{BEAB6865-66D3-48FE-AEE6-D517B5AE86E4}" type="pres">
      <dgm:prSet presAssocID="{0BCC6CD4-F040-457E-8C31-C31C94A13196}" presName="imgShp" presStyleLbl="fgImgPlace1" presStyleIdx="0" presStyleCnt="9" custLinFactX="-200000" custLinFactNeighborX="-280133" custLinFactNeighborY="-35931"/>
      <dgm:spPr/>
    </dgm:pt>
    <dgm:pt modelId="{A06BDD13-5C85-452D-99ED-17D09D1068DE}" type="pres">
      <dgm:prSet presAssocID="{0BCC6CD4-F040-457E-8C31-C31C94A13196}" presName="txShp" presStyleLbl="node1" presStyleIdx="0" presStyleCnt="9" custScaleX="149242" custLinFactNeighborX="421" custLinFactNeighborY="-1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228D6-74DB-4565-A256-A4CD2EB74AA7}" type="pres">
      <dgm:prSet presAssocID="{CD11FBB8-B92B-4F28-9F98-B5295F7752A4}" presName="spacing" presStyleCnt="0"/>
      <dgm:spPr/>
    </dgm:pt>
    <dgm:pt modelId="{7A2A21F3-6A6E-4181-AA07-C9701E8E9124}" type="pres">
      <dgm:prSet presAssocID="{ECAC5434-0025-41B8-9887-EE9FFA815D19}" presName="composite" presStyleCnt="0"/>
      <dgm:spPr/>
    </dgm:pt>
    <dgm:pt modelId="{FFDD455B-9E79-4617-A901-8C506D752D05}" type="pres">
      <dgm:prSet presAssocID="{ECAC5434-0025-41B8-9887-EE9FFA815D19}" presName="imgShp" presStyleLbl="fgImgPlace1" presStyleIdx="1" presStyleCnt="9" custLinFactX="-200000" custLinFactNeighborX="-280133" custLinFactNeighborY="-35931"/>
      <dgm:spPr/>
    </dgm:pt>
    <dgm:pt modelId="{88FB6811-864C-45A3-B2E7-9F197CCDD33E}" type="pres">
      <dgm:prSet presAssocID="{ECAC5434-0025-41B8-9887-EE9FFA815D19}" presName="txShp" presStyleLbl="node1" presStyleIdx="1" presStyleCnt="9" custScaleX="149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FD48D-5B3D-464D-9038-96B52491496B}" type="pres">
      <dgm:prSet presAssocID="{A20D6D0A-23D7-43D4-8C9D-9117C46D7635}" presName="spacing" presStyleCnt="0"/>
      <dgm:spPr/>
    </dgm:pt>
    <dgm:pt modelId="{AC222AD2-6343-43C8-A75D-455ED65F50C1}" type="pres">
      <dgm:prSet presAssocID="{1C9EB3D9-DC92-429F-A38B-3747759E4FD7}" presName="composite" presStyleCnt="0"/>
      <dgm:spPr/>
    </dgm:pt>
    <dgm:pt modelId="{A2572CDF-A2C4-4861-AB2C-E558582C2ABA}" type="pres">
      <dgm:prSet presAssocID="{1C9EB3D9-DC92-429F-A38B-3747759E4FD7}" presName="imgShp" presStyleLbl="fgImgPlace1" presStyleIdx="2" presStyleCnt="9" custLinFactX="-200000" custLinFactNeighborX="-280133" custLinFactNeighborY="-35931"/>
      <dgm:spPr/>
    </dgm:pt>
    <dgm:pt modelId="{80A3EA79-700A-47AC-908B-E01B2AF4B808}" type="pres">
      <dgm:prSet presAssocID="{1C9EB3D9-DC92-429F-A38B-3747759E4FD7}" presName="txShp" presStyleLbl="node1" presStyleIdx="2" presStyleCnt="9" custScaleX="149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2D66C-99B6-498C-A937-860F31AD7373}" type="pres">
      <dgm:prSet presAssocID="{21922FC7-10C2-471A-AD5B-AA25FE3B2082}" presName="spacing" presStyleCnt="0"/>
      <dgm:spPr/>
    </dgm:pt>
    <dgm:pt modelId="{2960D889-16C7-4631-BFA7-7B654EF9E134}" type="pres">
      <dgm:prSet presAssocID="{73BBA5C8-3395-450F-927C-C8EFA91A71EE}" presName="composite" presStyleCnt="0"/>
      <dgm:spPr/>
    </dgm:pt>
    <dgm:pt modelId="{05F268F6-F11E-45EA-AAC9-F1C910F68830}" type="pres">
      <dgm:prSet presAssocID="{73BBA5C8-3395-450F-927C-C8EFA91A71EE}" presName="imgShp" presStyleLbl="fgImgPlace1" presStyleIdx="3" presStyleCnt="9" custLinFactX="-200000" custLinFactNeighborX="-280133" custLinFactNeighborY="-35931"/>
      <dgm:spPr/>
    </dgm:pt>
    <dgm:pt modelId="{7E68A2ED-3943-4465-89C5-F32A443BDCA3}" type="pres">
      <dgm:prSet presAssocID="{73BBA5C8-3395-450F-927C-C8EFA91A71EE}" presName="txShp" presStyleLbl="node1" presStyleIdx="3" presStyleCnt="9" custScaleX="149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2B72F-D73D-401E-A423-6E6A7DE05C00}" type="pres">
      <dgm:prSet presAssocID="{8FEECBAB-0F6F-4337-B4DD-E2C225156C14}" presName="spacing" presStyleCnt="0"/>
      <dgm:spPr/>
    </dgm:pt>
    <dgm:pt modelId="{9B9C4671-AE7B-4C86-909B-DA365E1A1680}" type="pres">
      <dgm:prSet presAssocID="{891C6490-841F-45E8-8EB2-1B80DA5C9B2F}" presName="composite" presStyleCnt="0"/>
      <dgm:spPr/>
    </dgm:pt>
    <dgm:pt modelId="{09AB05BB-2B9C-466B-AF8E-44E15A622C4E}" type="pres">
      <dgm:prSet presAssocID="{891C6490-841F-45E8-8EB2-1B80DA5C9B2F}" presName="imgShp" presStyleLbl="fgImgPlace1" presStyleIdx="4" presStyleCnt="9" custLinFactX="-200000" custLinFactNeighborX="-280133" custLinFactNeighborY="-35931"/>
      <dgm:spPr/>
    </dgm:pt>
    <dgm:pt modelId="{CD2C3976-FDD2-4BDB-A71C-C730B4A50712}" type="pres">
      <dgm:prSet presAssocID="{891C6490-841F-45E8-8EB2-1B80DA5C9B2F}" presName="txShp" presStyleLbl="node1" presStyleIdx="4" presStyleCnt="9" custScaleX="149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01D66-D2A3-495A-9B01-802A5AD745D5}" type="pres">
      <dgm:prSet presAssocID="{68C452CE-3166-4C25-809C-78C524063419}" presName="spacing" presStyleCnt="0"/>
      <dgm:spPr/>
    </dgm:pt>
    <dgm:pt modelId="{D13E6AC3-D61B-4FC6-A846-DB1FFA7D21B6}" type="pres">
      <dgm:prSet presAssocID="{8A9DCF95-C028-44BE-B927-F35D3B366AAE}" presName="composite" presStyleCnt="0"/>
      <dgm:spPr/>
    </dgm:pt>
    <dgm:pt modelId="{5D27214A-A9F9-48F3-99C6-5B21796565E5}" type="pres">
      <dgm:prSet presAssocID="{8A9DCF95-C028-44BE-B927-F35D3B366AAE}" presName="imgShp" presStyleLbl="fgImgPlace1" presStyleIdx="5" presStyleCnt="9" custLinFactX="-200000" custLinFactNeighborX="-280133" custLinFactNeighborY="-35931"/>
      <dgm:spPr/>
    </dgm:pt>
    <dgm:pt modelId="{689903BE-92D5-4AB9-843A-29C1864EC50B}" type="pres">
      <dgm:prSet presAssocID="{8A9DCF95-C028-44BE-B927-F35D3B366AAE}" presName="txShp" presStyleLbl="node1" presStyleIdx="5" presStyleCnt="9" custScaleX="149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395D70-922A-484D-BF9B-F6DFD2D5BF54}" type="pres">
      <dgm:prSet presAssocID="{9051C796-EAE4-4C12-92D2-D611EA05BD37}" presName="spacing" presStyleCnt="0"/>
      <dgm:spPr/>
    </dgm:pt>
    <dgm:pt modelId="{E6CFF452-9F74-468F-8F8B-426D5B08468D}" type="pres">
      <dgm:prSet presAssocID="{13559968-A96B-4984-9927-1FBD67AA82A8}" presName="composite" presStyleCnt="0"/>
      <dgm:spPr/>
    </dgm:pt>
    <dgm:pt modelId="{B96A201D-E8CB-47A0-9412-FED3A062962C}" type="pres">
      <dgm:prSet presAssocID="{13559968-A96B-4984-9927-1FBD67AA82A8}" presName="imgShp" presStyleLbl="fgImgPlace1" presStyleIdx="6" presStyleCnt="9" custLinFactX="-200000" custLinFactNeighborX="-280133" custLinFactNeighborY="-35931"/>
      <dgm:spPr/>
    </dgm:pt>
    <dgm:pt modelId="{A57BE40C-664C-4CB4-BFC3-06030BEAC859}" type="pres">
      <dgm:prSet presAssocID="{13559968-A96B-4984-9927-1FBD67AA82A8}" presName="txShp" presStyleLbl="node1" presStyleIdx="6" presStyleCnt="9" custScaleX="149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74110-5FA8-4967-B399-B5EA16DCE133}" type="pres">
      <dgm:prSet presAssocID="{15375DE1-E7B5-481E-9FEA-A4167D1721E8}" presName="spacing" presStyleCnt="0"/>
      <dgm:spPr/>
    </dgm:pt>
    <dgm:pt modelId="{7ED4146A-E7CD-4D49-BE76-A43306EC75D3}" type="pres">
      <dgm:prSet presAssocID="{8FC913BB-53CB-4C88-A9F9-A84BAB87E00E}" presName="composite" presStyleCnt="0"/>
      <dgm:spPr/>
    </dgm:pt>
    <dgm:pt modelId="{BF1A41D2-0A73-4EFD-BA1F-91FDFA0E8576}" type="pres">
      <dgm:prSet presAssocID="{8FC913BB-53CB-4C88-A9F9-A84BAB87E00E}" presName="imgShp" presStyleLbl="fgImgPlace1" presStyleIdx="7" presStyleCnt="9" custLinFactX="-200000" custLinFactNeighborX="-280133" custLinFactNeighborY="-35931"/>
      <dgm:spPr/>
    </dgm:pt>
    <dgm:pt modelId="{ABC2CE3B-D365-4B1F-89DF-B7D71B7452B3}" type="pres">
      <dgm:prSet presAssocID="{8FC913BB-53CB-4C88-A9F9-A84BAB87E00E}" presName="txShp" presStyleLbl="node1" presStyleIdx="7" presStyleCnt="9" custScaleX="149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50113-C777-4BB6-B164-3F9CD9F9982B}" type="pres">
      <dgm:prSet presAssocID="{42959AE8-8037-48EF-AE8B-3E3D9C1FAD26}" presName="spacing" presStyleCnt="0"/>
      <dgm:spPr/>
    </dgm:pt>
    <dgm:pt modelId="{80683D04-E3AE-4095-832C-F571314E252B}" type="pres">
      <dgm:prSet presAssocID="{7F385D93-C569-4310-8D2A-6D67B775C2C0}" presName="composite" presStyleCnt="0"/>
      <dgm:spPr/>
    </dgm:pt>
    <dgm:pt modelId="{F125D856-6030-4B66-864E-7BA98AACB0EC}" type="pres">
      <dgm:prSet presAssocID="{7F385D93-C569-4310-8D2A-6D67B775C2C0}" presName="imgShp" presStyleLbl="fgImgPlace1" presStyleIdx="8" presStyleCnt="9" custLinFactX="-200000" custLinFactNeighborX="-280133" custLinFactNeighborY="-35931"/>
      <dgm:spPr/>
    </dgm:pt>
    <dgm:pt modelId="{212CB916-70F1-4A9A-949F-02CD328229D0}" type="pres">
      <dgm:prSet presAssocID="{7F385D93-C569-4310-8D2A-6D67B775C2C0}" presName="txShp" presStyleLbl="node1" presStyleIdx="8" presStyleCnt="9" custScaleX="149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BEFBE6-18D4-4B6A-B8A2-EF58E005BD06}" type="presOf" srcId="{1C9EB3D9-DC92-429F-A38B-3747759E4FD7}" destId="{80A3EA79-700A-47AC-908B-E01B2AF4B808}" srcOrd="0" destOrd="0" presId="urn:microsoft.com/office/officeart/2005/8/layout/vList3"/>
    <dgm:cxn modelId="{30B908E0-12BD-4F0F-B363-C410D7EBF2D1}" srcId="{B5635B98-A699-497D-9488-59645C36CDED}" destId="{8FC913BB-53CB-4C88-A9F9-A84BAB87E00E}" srcOrd="7" destOrd="0" parTransId="{C2AA05DB-A793-4D91-97B4-C6C5EC0A9EEE}" sibTransId="{42959AE8-8037-48EF-AE8B-3E3D9C1FAD26}"/>
    <dgm:cxn modelId="{42B86A98-BAE7-440E-857C-D09995FC5326}" srcId="{B5635B98-A699-497D-9488-59645C36CDED}" destId="{1C9EB3D9-DC92-429F-A38B-3747759E4FD7}" srcOrd="2" destOrd="0" parTransId="{0559C679-B320-482F-900A-76C70C8A096C}" sibTransId="{21922FC7-10C2-471A-AD5B-AA25FE3B2082}"/>
    <dgm:cxn modelId="{2A105103-65CF-421C-8265-724FCC39D0E6}" srcId="{B5635B98-A699-497D-9488-59645C36CDED}" destId="{0BCC6CD4-F040-457E-8C31-C31C94A13196}" srcOrd="0" destOrd="0" parTransId="{B70A3550-C840-4300-85D3-28C34DA03BDC}" sibTransId="{CD11FBB8-B92B-4F28-9F98-B5295F7752A4}"/>
    <dgm:cxn modelId="{907D304F-CABD-4981-8F03-F0DD5AAF6C24}" srcId="{B5635B98-A699-497D-9488-59645C36CDED}" destId="{8A9DCF95-C028-44BE-B927-F35D3B366AAE}" srcOrd="5" destOrd="0" parTransId="{C465B870-230C-4FEE-8D1B-176AA3189D0E}" sibTransId="{9051C796-EAE4-4C12-92D2-D611EA05BD37}"/>
    <dgm:cxn modelId="{AA685AB6-BB7B-4969-B2D6-ECC6D895E717}" srcId="{B5635B98-A699-497D-9488-59645C36CDED}" destId="{ECAC5434-0025-41B8-9887-EE9FFA815D19}" srcOrd="1" destOrd="0" parTransId="{EBA94BBA-E6F9-4ADB-A30B-FEC2AEF55678}" sibTransId="{A20D6D0A-23D7-43D4-8C9D-9117C46D7635}"/>
    <dgm:cxn modelId="{C7297482-E32E-475F-AA56-5719E099830C}" type="presOf" srcId="{0BCC6CD4-F040-457E-8C31-C31C94A13196}" destId="{A06BDD13-5C85-452D-99ED-17D09D1068DE}" srcOrd="0" destOrd="0" presId="urn:microsoft.com/office/officeart/2005/8/layout/vList3"/>
    <dgm:cxn modelId="{313733E0-DE07-4C0D-9C07-97B5FE891363}" srcId="{B5635B98-A699-497D-9488-59645C36CDED}" destId="{891C6490-841F-45E8-8EB2-1B80DA5C9B2F}" srcOrd="4" destOrd="0" parTransId="{56F8442D-DCCA-4A02-8091-2F6A064C0BE3}" sibTransId="{68C452CE-3166-4C25-809C-78C524063419}"/>
    <dgm:cxn modelId="{48BD8431-A6D4-423E-AFAB-F2197B29F22B}" srcId="{B5635B98-A699-497D-9488-59645C36CDED}" destId="{73BBA5C8-3395-450F-927C-C8EFA91A71EE}" srcOrd="3" destOrd="0" parTransId="{69C344BA-477E-43DD-BDAB-E588EE8605A6}" sibTransId="{8FEECBAB-0F6F-4337-B4DD-E2C225156C14}"/>
    <dgm:cxn modelId="{EFCE6634-32F3-48E4-81D7-361A6FACEA8C}" srcId="{B5635B98-A699-497D-9488-59645C36CDED}" destId="{13559968-A96B-4984-9927-1FBD67AA82A8}" srcOrd="6" destOrd="0" parTransId="{C2989276-DD6A-4DAC-A7D3-D4E0F4ADBB3F}" sibTransId="{15375DE1-E7B5-481E-9FEA-A4167D1721E8}"/>
    <dgm:cxn modelId="{191FA7FF-1854-4B83-9223-F17BBDEDE9BC}" type="presOf" srcId="{ECAC5434-0025-41B8-9887-EE9FFA815D19}" destId="{88FB6811-864C-45A3-B2E7-9F197CCDD33E}" srcOrd="0" destOrd="0" presId="urn:microsoft.com/office/officeart/2005/8/layout/vList3"/>
    <dgm:cxn modelId="{712E9DE1-29F6-4FC6-90D5-B26428B05224}" srcId="{B5635B98-A699-497D-9488-59645C36CDED}" destId="{7F385D93-C569-4310-8D2A-6D67B775C2C0}" srcOrd="8" destOrd="0" parTransId="{4895D19B-162C-4939-A075-AA49ED849D41}" sibTransId="{0236B03C-E0D4-4EA7-B3F9-C3E2BA9C77AA}"/>
    <dgm:cxn modelId="{793B44D7-3DF0-43AF-B64C-41CDA3F1C7BD}" type="presOf" srcId="{891C6490-841F-45E8-8EB2-1B80DA5C9B2F}" destId="{CD2C3976-FDD2-4BDB-A71C-C730B4A50712}" srcOrd="0" destOrd="0" presId="urn:microsoft.com/office/officeart/2005/8/layout/vList3"/>
    <dgm:cxn modelId="{629B8E4A-68AD-4D98-B258-327B009E85A0}" type="presOf" srcId="{7F385D93-C569-4310-8D2A-6D67B775C2C0}" destId="{212CB916-70F1-4A9A-949F-02CD328229D0}" srcOrd="0" destOrd="0" presId="urn:microsoft.com/office/officeart/2005/8/layout/vList3"/>
    <dgm:cxn modelId="{02278D4A-9F57-464A-929E-220BAD7F17F5}" type="presOf" srcId="{8FC913BB-53CB-4C88-A9F9-A84BAB87E00E}" destId="{ABC2CE3B-D365-4B1F-89DF-B7D71B7452B3}" srcOrd="0" destOrd="0" presId="urn:microsoft.com/office/officeart/2005/8/layout/vList3"/>
    <dgm:cxn modelId="{4DE7F10C-9EAC-42BF-BF41-86A2789B2AED}" type="presOf" srcId="{B5635B98-A699-497D-9488-59645C36CDED}" destId="{A88ECBC2-1DA5-4F04-8547-28B433B5688B}" srcOrd="0" destOrd="0" presId="urn:microsoft.com/office/officeart/2005/8/layout/vList3"/>
    <dgm:cxn modelId="{1CA6A80E-D88C-4FB3-BDEA-BA803532BF74}" type="presOf" srcId="{8A9DCF95-C028-44BE-B927-F35D3B366AAE}" destId="{689903BE-92D5-4AB9-843A-29C1864EC50B}" srcOrd="0" destOrd="0" presId="urn:microsoft.com/office/officeart/2005/8/layout/vList3"/>
    <dgm:cxn modelId="{1E252C97-AEB7-4363-9311-37817A55DB32}" type="presOf" srcId="{73BBA5C8-3395-450F-927C-C8EFA91A71EE}" destId="{7E68A2ED-3943-4465-89C5-F32A443BDCA3}" srcOrd="0" destOrd="0" presId="urn:microsoft.com/office/officeart/2005/8/layout/vList3"/>
    <dgm:cxn modelId="{B43508C2-4C14-4B19-B007-C88D9DBD60D7}" type="presOf" srcId="{13559968-A96B-4984-9927-1FBD67AA82A8}" destId="{A57BE40C-664C-4CB4-BFC3-06030BEAC859}" srcOrd="0" destOrd="0" presId="urn:microsoft.com/office/officeart/2005/8/layout/vList3"/>
    <dgm:cxn modelId="{D585B0D5-B56C-4757-88D5-088CE091D62B}" type="presParOf" srcId="{A88ECBC2-1DA5-4F04-8547-28B433B5688B}" destId="{A668406C-FA54-4C1F-A1D5-F7D4926B14C0}" srcOrd="0" destOrd="0" presId="urn:microsoft.com/office/officeart/2005/8/layout/vList3"/>
    <dgm:cxn modelId="{4A6BA26E-ABDD-434F-BEC0-D0DCBA93EECE}" type="presParOf" srcId="{A668406C-FA54-4C1F-A1D5-F7D4926B14C0}" destId="{BEAB6865-66D3-48FE-AEE6-D517B5AE86E4}" srcOrd="0" destOrd="0" presId="urn:microsoft.com/office/officeart/2005/8/layout/vList3"/>
    <dgm:cxn modelId="{3C03B0EA-F5E5-41EE-B7F1-746A3D9446FA}" type="presParOf" srcId="{A668406C-FA54-4C1F-A1D5-F7D4926B14C0}" destId="{A06BDD13-5C85-452D-99ED-17D09D1068DE}" srcOrd="1" destOrd="0" presId="urn:microsoft.com/office/officeart/2005/8/layout/vList3"/>
    <dgm:cxn modelId="{B557C933-903D-4BDB-80AC-21CD093BA05C}" type="presParOf" srcId="{A88ECBC2-1DA5-4F04-8547-28B433B5688B}" destId="{382228D6-74DB-4565-A256-A4CD2EB74AA7}" srcOrd="1" destOrd="0" presId="urn:microsoft.com/office/officeart/2005/8/layout/vList3"/>
    <dgm:cxn modelId="{9BB26939-4DB1-4182-ADE9-B56BBEEF791C}" type="presParOf" srcId="{A88ECBC2-1DA5-4F04-8547-28B433B5688B}" destId="{7A2A21F3-6A6E-4181-AA07-C9701E8E9124}" srcOrd="2" destOrd="0" presId="urn:microsoft.com/office/officeart/2005/8/layout/vList3"/>
    <dgm:cxn modelId="{AE96E486-5490-44BE-9E16-C298031D79C7}" type="presParOf" srcId="{7A2A21F3-6A6E-4181-AA07-C9701E8E9124}" destId="{FFDD455B-9E79-4617-A901-8C506D752D05}" srcOrd="0" destOrd="0" presId="urn:microsoft.com/office/officeart/2005/8/layout/vList3"/>
    <dgm:cxn modelId="{0D81F46F-EC99-496A-A759-DFCA66251FCE}" type="presParOf" srcId="{7A2A21F3-6A6E-4181-AA07-C9701E8E9124}" destId="{88FB6811-864C-45A3-B2E7-9F197CCDD33E}" srcOrd="1" destOrd="0" presId="urn:microsoft.com/office/officeart/2005/8/layout/vList3"/>
    <dgm:cxn modelId="{5B732AD7-E033-4ADB-A75E-50BD5FD9751A}" type="presParOf" srcId="{A88ECBC2-1DA5-4F04-8547-28B433B5688B}" destId="{453FD48D-5B3D-464D-9038-96B52491496B}" srcOrd="3" destOrd="0" presId="urn:microsoft.com/office/officeart/2005/8/layout/vList3"/>
    <dgm:cxn modelId="{ADFFD315-5318-4579-AA1F-F482097E20EB}" type="presParOf" srcId="{A88ECBC2-1DA5-4F04-8547-28B433B5688B}" destId="{AC222AD2-6343-43C8-A75D-455ED65F50C1}" srcOrd="4" destOrd="0" presId="urn:microsoft.com/office/officeart/2005/8/layout/vList3"/>
    <dgm:cxn modelId="{6F5C2B2B-AF8D-43A8-AD98-5B5AC4B6583B}" type="presParOf" srcId="{AC222AD2-6343-43C8-A75D-455ED65F50C1}" destId="{A2572CDF-A2C4-4861-AB2C-E558582C2ABA}" srcOrd="0" destOrd="0" presId="urn:microsoft.com/office/officeart/2005/8/layout/vList3"/>
    <dgm:cxn modelId="{A63CE05F-9806-424A-993E-F2420EF0FCAA}" type="presParOf" srcId="{AC222AD2-6343-43C8-A75D-455ED65F50C1}" destId="{80A3EA79-700A-47AC-908B-E01B2AF4B808}" srcOrd="1" destOrd="0" presId="urn:microsoft.com/office/officeart/2005/8/layout/vList3"/>
    <dgm:cxn modelId="{4758A6BE-4BF0-44A0-A673-907C324C1A21}" type="presParOf" srcId="{A88ECBC2-1DA5-4F04-8547-28B433B5688B}" destId="{4C52D66C-99B6-498C-A937-860F31AD7373}" srcOrd="5" destOrd="0" presId="urn:microsoft.com/office/officeart/2005/8/layout/vList3"/>
    <dgm:cxn modelId="{401B35F1-6494-44C8-AC1B-1A1691EF90BB}" type="presParOf" srcId="{A88ECBC2-1DA5-4F04-8547-28B433B5688B}" destId="{2960D889-16C7-4631-BFA7-7B654EF9E134}" srcOrd="6" destOrd="0" presId="urn:microsoft.com/office/officeart/2005/8/layout/vList3"/>
    <dgm:cxn modelId="{60CB43B2-45BE-4D9A-BC69-11F2ED17A94A}" type="presParOf" srcId="{2960D889-16C7-4631-BFA7-7B654EF9E134}" destId="{05F268F6-F11E-45EA-AAC9-F1C910F68830}" srcOrd="0" destOrd="0" presId="urn:microsoft.com/office/officeart/2005/8/layout/vList3"/>
    <dgm:cxn modelId="{36F0015D-1E0B-46CB-BAC3-C0198F7AC16F}" type="presParOf" srcId="{2960D889-16C7-4631-BFA7-7B654EF9E134}" destId="{7E68A2ED-3943-4465-89C5-F32A443BDCA3}" srcOrd="1" destOrd="0" presId="urn:microsoft.com/office/officeart/2005/8/layout/vList3"/>
    <dgm:cxn modelId="{2585B70C-3457-4336-800E-47B79F141F11}" type="presParOf" srcId="{A88ECBC2-1DA5-4F04-8547-28B433B5688B}" destId="{5282B72F-D73D-401E-A423-6E6A7DE05C00}" srcOrd="7" destOrd="0" presId="urn:microsoft.com/office/officeart/2005/8/layout/vList3"/>
    <dgm:cxn modelId="{1ACECDFD-329E-40E7-B8C6-B1523F479771}" type="presParOf" srcId="{A88ECBC2-1DA5-4F04-8547-28B433B5688B}" destId="{9B9C4671-AE7B-4C86-909B-DA365E1A1680}" srcOrd="8" destOrd="0" presId="urn:microsoft.com/office/officeart/2005/8/layout/vList3"/>
    <dgm:cxn modelId="{D6FE880C-A025-4E67-B968-3170146C0E5A}" type="presParOf" srcId="{9B9C4671-AE7B-4C86-909B-DA365E1A1680}" destId="{09AB05BB-2B9C-466B-AF8E-44E15A622C4E}" srcOrd="0" destOrd="0" presId="urn:microsoft.com/office/officeart/2005/8/layout/vList3"/>
    <dgm:cxn modelId="{7E6D9046-DDE2-4CA4-A255-A77027D49C6F}" type="presParOf" srcId="{9B9C4671-AE7B-4C86-909B-DA365E1A1680}" destId="{CD2C3976-FDD2-4BDB-A71C-C730B4A50712}" srcOrd="1" destOrd="0" presId="urn:microsoft.com/office/officeart/2005/8/layout/vList3"/>
    <dgm:cxn modelId="{689DD56C-406D-4075-8D9E-ABA2634EDB6A}" type="presParOf" srcId="{A88ECBC2-1DA5-4F04-8547-28B433B5688B}" destId="{A2601D66-D2A3-495A-9B01-802A5AD745D5}" srcOrd="9" destOrd="0" presId="urn:microsoft.com/office/officeart/2005/8/layout/vList3"/>
    <dgm:cxn modelId="{8ACC1B0A-15C8-403C-8BA2-EFC392A8CBFE}" type="presParOf" srcId="{A88ECBC2-1DA5-4F04-8547-28B433B5688B}" destId="{D13E6AC3-D61B-4FC6-A846-DB1FFA7D21B6}" srcOrd="10" destOrd="0" presId="urn:microsoft.com/office/officeart/2005/8/layout/vList3"/>
    <dgm:cxn modelId="{1C2E4764-8DCC-4033-811D-72306A94D8BB}" type="presParOf" srcId="{D13E6AC3-D61B-4FC6-A846-DB1FFA7D21B6}" destId="{5D27214A-A9F9-48F3-99C6-5B21796565E5}" srcOrd="0" destOrd="0" presId="urn:microsoft.com/office/officeart/2005/8/layout/vList3"/>
    <dgm:cxn modelId="{65F792D9-9EEC-4552-88DF-E0BB255897D7}" type="presParOf" srcId="{D13E6AC3-D61B-4FC6-A846-DB1FFA7D21B6}" destId="{689903BE-92D5-4AB9-843A-29C1864EC50B}" srcOrd="1" destOrd="0" presId="urn:microsoft.com/office/officeart/2005/8/layout/vList3"/>
    <dgm:cxn modelId="{1A2003C9-F0BA-4010-83D5-3D0DBDE2EFF5}" type="presParOf" srcId="{A88ECBC2-1DA5-4F04-8547-28B433B5688B}" destId="{33395D70-922A-484D-BF9B-F6DFD2D5BF54}" srcOrd="11" destOrd="0" presId="urn:microsoft.com/office/officeart/2005/8/layout/vList3"/>
    <dgm:cxn modelId="{DBD854F8-476E-47F4-8536-2D718B9C7281}" type="presParOf" srcId="{A88ECBC2-1DA5-4F04-8547-28B433B5688B}" destId="{E6CFF452-9F74-468F-8F8B-426D5B08468D}" srcOrd="12" destOrd="0" presId="urn:microsoft.com/office/officeart/2005/8/layout/vList3"/>
    <dgm:cxn modelId="{72C05AE2-11B6-41AE-AC9C-EC7719006C37}" type="presParOf" srcId="{E6CFF452-9F74-468F-8F8B-426D5B08468D}" destId="{B96A201D-E8CB-47A0-9412-FED3A062962C}" srcOrd="0" destOrd="0" presId="urn:microsoft.com/office/officeart/2005/8/layout/vList3"/>
    <dgm:cxn modelId="{7B3C5874-27D0-436C-8DA2-8E40CB4151C3}" type="presParOf" srcId="{E6CFF452-9F74-468F-8F8B-426D5B08468D}" destId="{A57BE40C-664C-4CB4-BFC3-06030BEAC859}" srcOrd="1" destOrd="0" presId="urn:microsoft.com/office/officeart/2005/8/layout/vList3"/>
    <dgm:cxn modelId="{E36D1361-8B24-4162-A81D-E15C7D594F1E}" type="presParOf" srcId="{A88ECBC2-1DA5-4F04-8547-28B433B5688B}" destId="{EA974110-5FA8-4967-B399-B5EA16DCE133}" srcOrd="13" destOrd="0" presId="urn:microsoft.com/office/officeart/2005/8/layout/vList3"/>
    <dgm:cxn modelId="{56869257-DFF3-467C-B451-113ED561FB27}" type="presParOf" srcId="{A88ECBC2-1DA5-4F04-8547-28B433B5688B}" destId="{7ED4146A-E7CD-4D49-BE76-A43306EC75D3}" srcOrd="14" destOrd="0" presId="urn:microsoft.com/office/officeart/2005/8/layout/vList3"/>
    <dgm:cxn modelId="{026CFAAE-1433-402C-A7EE-96E88C7F7936}" type="presParOf" srcId="{7ED4146A-E7CD-4D49-BE76-A43306EC75D3}" destId="{BF1A41D2-0A73-4EFD-BA1F-91FDFA0E8576}" srcOrd="0" destOrd="0" presId="urn:microsoft.com/office/officeart/2005/8/layout/vList3"/>
    <dgm:cxn modelId="{A1B07883-3F06-45B5-9C8E-5039B86B621E}" type="presParOf" srcId="{7ED4146A-E7CD-4D49-BE76-A43306EC75D3}" destId="{ABC2CE3B-D365-4B1F-89DF-B7D71B7452B3}" srcOrd="1" destOrd="0" presId="urn:microsoft.com/office/officeart/2005/8/layout/vList3"/>
    <dgm:cxn modelId="{FE4BC3A2-129A-4AF0-9450-D4FE0D1E9F9C}" type="presParOf" srcId="{A88ECBC2-1DA5-4F04-8547-28B433B5688B}" destId="{D0950113-C777-4BB6-B164-3F9CD9F9982B}" srcOrd="15" destOrd="0" presId="urn:microsoft.com/office/officeart/2005/8/layout/vList3"/>
    <dgm:cxn modelId="{6D09C07D-993D-479E-9311-922CCBDC3213}" type="presParOf" srcId="{A88ECBC2-1DA5-4F04-8547-28B433B5688B}" destId="{80683D04-E3AE-4095-832C-F571314E252B}" srcOrd="16" destOrd="0" presId="urn:microsoft.com/office/officeart/2005/8/layout/vList3"/>
    <dgm:cxn modelId="{8943D5F7-BAE4-4879-9B03-BD813880ABEC}" type="presParOf" srcId="{80683D04-E3AE-4095-832C-F571314E252B}" destId="{F125D856-6030-4B66-864E-7BA98AACB0EC}" srcOrd="0" destOrd="0" presId="urn:microsoft.com/office/officeart/2005/8/layout/vList3"/>
    <dgm:cxn modelId="{0D5268A0-623D-46F0-9724-3637F0B4325B}" type="presParOf" srcId="{80683D04-E3AE-4095-832C-F571314E252B}" destId="{212CB916-70F1-4A9A-949F-02CD328229D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BDD13-5C85-452D-99ED-17D09D1068DE}">
      <dsp:nvSpPr>
        <dsp:cNvPr id="0" name=""/>
        <dsp:cNvSpPr/>
      </dsp:nvSpPr>
      <dsp:spPr>
        <a:xfrm rot="10800000">
          <a:off x="63707" y="0"/>
          <a:ext cx="9623584" cy="47504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48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профилактика безнадзорности и правонарушений несовершеннолетних;</a:t>
          </a:r>
          <a:endParaRPr lang="ru-RU" sz="2000" b="1" kern="1200" dirty="0">
            <a:solidFill>
              <a:schemeClr val="tx1"/>
            </a:solidFill>
          </a:endParaRPr>
        </a:p>
      </dsp:txBody>
      <dsp:txXfrm rot="10800000">
        <a:off x="182468" y="0"/>
        <a:ext cx="9504823" cy="475046"/>
      </dsp:txXfrm>
    </dsp:sp>
    <dsp:sp modelId="{BEAB6865-66D3-48FE-AEE6-D517B5AE86E4}">
      <dsp:nvSpPr>
        <dsp:cNvPr id="0" name=""/>
        <dsp:cNvSpPr/>
      </dsp:nvSpPr>
      <dsp:spPr>
        <a:xfrm>
          <a:off x="0" y="0"/>
          <a:ext cx="475046" cy="475046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B6811-864C-45A3-B2E7-9F197CCDD33E}">
      <dsp:nvSpPr>
        <dsp:cNvPr id="0" name=""/>
        <dsp:cNvSpPr/>
      </dsp:nvSpPr>
      <dsp:spPr>
        <a:xfrm rot="10800000">
          <a:off x="36559" y="621257"/>
          <a:ext cx="9623584" cy="475046"/>
        </a:xfrm>
        <a:prstGeom prst="homePlate">
          <a:avLst/>
        </a:prstGeom>
        <a:solidFill>
          <a:schemeClr val="accent5">
            <a:hueOff val="-919168"/>
            <a:satOff val="-1278"/>
            <a:lumOff val="-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48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профилактика жестокого обращения с несовершеннолетними;</a:t>
          </a:r>
          <a:endParaRPr lang="ru-RU" sz="2000" b="1" kern="1200" dirty="0">
            <a:solidFill>
              <a:schemeClr val="tx1"/>
            </a:solidFill>
          </a:endParaRPr>
        </a:p>
      </dsp:txBody>
      <dsp:txXfrm rot="10800000">
        <a:off x="155320" y="621257"/>
        <a:ext cx="9504823" cy="475046"/>
      </dsp:txXfrm>
    </dsp:sp>
    <dsp:sp modelId="{FFDD455B-9E79-4617-A901-8C506D752D05}">
      <dsp:nvSpPr>
        <dsp:cNvPr id="0" name=""/>
        <dsp:cNvSpPr/>
      </dsp:nvSpPr>
      <dsp:spPr>
        <a:xfrm>
          <a:off x="0" y="450568"/>
          <a:ext cx="475046" cy="475046"/>
        </a:xfrm>
        <a:prstGeom prst="ellipse">
          <a:avLst/>
        </a:prstGeom>
        <a:solidFill>
          <a:schemeClr val="accent5">
            <a:tint val="50000"/>
            <a:hueOff val="-923621"/>
            <a:satOff val="-1625"/>
            <a:lumOff val="-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3EA79-700A-47AC-908B-E01B2AF4B808}">
      <dsp:nvSpPr>
        <dsp:cNvPr id="0" name=""/>
        <dsp:cNvSpPr/>
      </dsp:nvSpPr>
      <dsp:spPr>
        <a:xfrm rot="10800000">
          <a:off x="36559" y="1238108"/>
          <a:ext cx="9623584" cy="475046"/>
        </a:xfrm>
        <a:prstGeom prst="homePlat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48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профилактика риска суицидального поведения среди обучающихся муниципальных образовательных учреждений и формирование жизнестойкости у несовершеннолетних;</a:t>
          </a:r>
          <a:endParaRPr lang="ru-RU" sz="1800" b="1" kern="1200" dirty="0">
            <a:solidFill>
              <a:schemeClr val="tx1"/>
            </a:solidFill>
          </a:endParaRPr>
        </a:p>
      </dsp:txBody>
      <dsp:txXfrm rot="10800000">
        <a:off x="155320" y="1238108"/>
        <a:ext cx="9504823" cy="475046"/>
      </dsp:txXfrm>
    </dsp:sp>
    <dsp:sp modelId="{A2572CDF-A2C4-4861-AB2C-E558582C2ABA}">
      <dsp:nvSpPr>
        <dsp:cNvPr id="0" name=""/>
        <dsp:cNvSpPr/>
      </dsp:nvSpPr>
      <dsp:spPr>
        <a:xfrm>
          <a:off x="0" y="1067419"/>
          <a:ext cx="475046" cy="475046"/>
        </a:xfrm>
        <a:prstGeom prst="ellipse">
          <a:avLst/>
        </a:prstGeom>
        <a:solidFill>
          <a:schemeClr val="accent5">
            <a:tint val="50000"/>
            <a:hueOff val="-1847243"/>
            <a:satOff val="-3249"/>
            <a:lumOff val="-4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8A2ED-3943-4465-89C5-F32A443BDCA3}">
      <dsp:nvSpPr>
        <dsp:cNvPr id="0" name=""/>
        <dsp:cNvSpPr/>
      </dsp:nvSpPr>
      <dsp:spPr>
        <a:xfrm rot="10800000">
          <a:off x="36559" y="1854959"/>
          <a:ext cx="9623584" cy="475046"/>
        </a:xfrm>
        <a:prstGeom prst="homePlate">
          <a:avLst/>
        </a:prstGeom>
        <a:solidFill>
          <a:schemeClr val="accent5">
            <a:hueOff val="-2757504"/>
            <a:satOff val="-3835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48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профилактика употребления </a:t>
          </a:r>
          <a:r>
            <a:rPr lang="ru-RU" sz="2000" b="1" kern="1200" dirty="0" err="1" smtClean="0">
              <a:solidFill>
                <a:schemeClr val="tx1"/>
              </a:solidFill>
            </a:rPr>
            <a:t>психоактивных</a:t>
          </a:r>
          <a:r>
            <a:rPr lang="ru-RU" sz="2000" b="1" kern="1200" dirty="0" smtClean="0">
              <a:solidFill>
                <a:schemeClr val="tx1"/>
              </a:solidFill>
            </a:rPr>
            <a:t> веществ несовершеннолетними;</a:t>
          </a:r>
          <a:endParaRPr lang="ru-RU" sz="2000" b="1" kern="1200" dirty="0">
            <a:solidFill>
              <a:schemeClr val="tx1"/>
            </a:solidFill>
          </a:endParaRPr>
        </a:p>
      </dsp:txBody>
      <dsp:txXfrm rot="10800000">
        <a:off x="155320" y="1854959"/>
        <a:ext cx="9504823" cy="475046"/>
      </dsp:txXfrm>
    </dsp:sp>
    <dsp:sp modelId="{05F268F6-F11E-45EA-AAC9-F1C910F68830}">
      <dsp:nvSpPr>
        <dsp:cNvPr id="0" name=""/>
        <dsp:cNvSpPr/>
      </dsp:nvSpPr>
      <dsp:spPr>
        <a:xfrm>
          <a:off x="0" y="1684270"/>
          <a:ext cx="475046" cy="475046"/>
        </a:xfrm>
        <a:prstGeom prst="ellipse">
          <a:avLst/>
        </a:prstGeom>
        <a:solidFill>
          <a:schemeClr val="accent5">
            <a:tint val="50000"/>
            <a:hueOff val="-2770864"/>
            <a:satOff val="-4874"/>
            <a:lumOff val="-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C3976-FDD2-4BDB-A71C-C730B4A50712}">
      <dsp:nvSpPr>
        <dsp:cNvPr id="0" name=""/>
        <dsp:cNvSpPr/>
      </dsp:nvSpPr>
      <dsp:spPr>
        <a:xfrm rot="10800000">
          <a:off x="36559" y="2471810"/>
          <a:ext cx="9623584" cy="475046"/>
        </a:xfrm>
        <a:prstGeom prst="homePlat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48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обеспечение информационной безопасности обучающихся муниципальных образовательных учреждений;</a:t>
          </a:r>
          <a:endParaRPr lang="ru-RU" sz="2000" b="1" kern="1200" dirty="0">
            <a:solidFill>
              <a:schemeClr val="tx1"/>
            </a:solidFill>
          </a:endParaRPr>
        </a:p>
      </dsp:txBody>
      <dsp:txXfrm rot="10800000">
        <a:off x="155320" y="2471810"/>
        <a:ext cx="9504823" cy="475046"/>
      </dsp:txXfrm>
    </dsp:sp>
    <dsp:sp modelId="{09AB05BB-2B9C-466B-AF8E-44E15A622C4E}">
      <dsp:nvSpPr>
        <dsp:cNvPr id="0" name=""/>
        <dsp:cNvSpPr/>
      </dsp:nvSpPr>
      <dsp:spPr>
        <a:xfrm>
          <a:off x="0" y="2301121"/>
          <a:ext cx="475046" cy="475046"/>
        </a:xfrm>
        <a:prstGeom prst="ellipse">
          <a:avLst/>
        </a:prstGeom>
        <a:solidFill>
          <a:schemeClr val="accent5">
            <a:tint val="50000"/>
            <a:hueOff val="-3694485"/>
            <a:satOff val="-6499"/>
            <a:lumOff val="-8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903BE-92D5-4AB9-843A-29C1864EC50B}">
      <dsp:nvSpPr>
        <dsp:cNvPr id="0" name=""/>
        <dsp:cNvSpPr/>
      </dsp:nvSpPr>
      <dsp:spPr>
        <a:xfrm rot="10800000">
          <a:off x="36559" y="3088661"/>
          <a:ext cx="9623584" cy="475046"/>
        </a:xfrm>
        <a:prstGeom prst="homePlate">
          <a:avLst/>
        </a:prstGeom>
        <a:solidFill>
          <a:schemeClr val="accent5">
            <a:hueOff val="-4595840"/>
            <a:satOff val="-6392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48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профилактика экстремизма (терроризма) и противодействие распространению криминальной субкультуры в муниципальных образовательных учреждениях;</a:t>
          </a:r>
          <a:endParaRPr lang="ru-RU" sz="1800" b="1" kern="1200" dirty="0">
            <a:solidFill>
              <a:schemeClr val="tx1"/>
            </a:solidFill>
          </a:endParaRPr>
        </a:p>
      </dsp:txBody>
      <dsp:txXfrm rot="10800000">
        <a:off x="155320" y="3088661"/>
        <a:ext cx="9504823" cy="475046"/>
      </dsp:txXfrm>
    </dsp:sp>
    <dsp:sp modelId="{5D27214A-A9F9-48F3-99C6-5B21796565E5}">
      <dsp:nvSpPr>
        <dsp:cNvPr id="0" name=""/>
        <dsp:cNvSpPr/>
      </dsp:nvSpPr>
      <dsp:spPr>
        <a:xfrm>
          <a:off x="0" y="2917972"/>
          <a:ext cx="475046" cy="475046"/>
        </a:xfrm>
        <a:prstGeom prst="ellipse">
          <a:avLst/>
        </a:prstGeom>
        <a:solidFill>
          <a:schemeClr val="accent5">
            <a:tint val="50000"/>
            <a:hueOff val="-4618107"/>
            <a:satOff val="-8123"/>
            <a:lumOff val="-10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BE40C-664C-4CB4-BFC3-06030BEAC859}">
      <dsp:nvSpPr>
        <dsp:cNvPr id="0" name=""/>
        <dsp:cNvSpPr/>
      </dsp:nvSpPr>
      <dsp:spPr>
        <a:xfrm rot="10800000">
          <a:off x="36559" y="3705512"/>
          <a:ext cx="9623584" cy="475046"/>
        </a:xfrm>
        <a:prstGeom prst="homePlat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482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профилактика ранней беременности, ВИЧ/СПИДа и нарушений репродуктивного здоровья среди подростков, а также профилактика преступлений против половой свободы и неприкосновенности несовершеннолетних;</a:t>
          </a:r>
          <a:endParaRPr lang="ru-RU" sz="1400" b="1" kern="1200" dirty="0">
            <a:solidFill>
              <a:schemeClr val="tx1"/>
            </a:solidFill>
          </a:endParaRPr>
        </a:p>
      </dsp:txBody>
      <dsp:txXfrm rot="10800000">
        <a:off x="155320" y="3705512"/>
        <a:ext cx="9504823" cy="475046"/>
      </dsp:txXfrm>
    </dsp:sp>
    <dsp:sp modelId="{B96A201D-E8CB-47A0-9412-FED3A062962C}">
      <dsp:nvSpPr>
        <dsp:cNvPr id="0" name=""/>
        <dsp:cNvSpPr/>
      </dsp:nvSpPr>
      <dsp:spPr>
        <a:xfrm>
          <a:off x="0" y="3534823"/>
          <a:ext cx="475046" cy="475046"/>
        </a:xfrm>
        <a:prstGeom prst="ellipse">
          <a:avLst/>
        </a:prstGeom>
        <a:solidFill>
          <a:schemeClr val="accent5">
            <a:tint val="50000"/>
            <a:hueOff val="-5541728"/>
            <a:satOff val="-9748"/>
            <a:lumOff val="-12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2CE3B-D365-4B1F-89DF-B7D71B7452B3}">
      <dsp:nvSpPr>
        <dsp:cNvPr id="0" name=""/>
        <dsp:cNvSpPr/>
      </dsp:nvSpPr>
      <dsp:spPr>
        <a:xfrm rot="10800000">
          <a:off x="36559" y="4322363"/>
          <a:ext cx="9623584" cy="475046"/>
        </a:xfrm>
        <a:prstGeom prst="homePlate">
          <a:avLst/>
        </a:prstGeom>
        <a:solidFill>
          <a:schemeClr val="accent5">
            <a:hueOff val="-6434176"/>
            <a:satOff val="-8949"/>
            <a:lumOff val="-3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48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профилактика детского травматизма и гибели несовершеннолетних;</a:t>
          </a:r>
          <a:endParaRPr lang="ru-RU" sz="2000" b="1" kern="1200" dirty="0">
            <a:solidFill>
              <a:schemeClr val="tx1"/>
            </a:solidFill>
          </a:endParaRPr>
        </a:p>
      </dsp:txBody>
      <dsp:txXfrm rot="10800000">
        <a:off x="155320" y="4322363"/>
        <a:ext cx="9504823" cy="475046"/>
      </dsp:txXfrm>
    </dsp:sp>
    <dsp:sp modelId="{BF1A41D2-0A73-4EFD-BA1F-91FDFA0E8576}">
      <dsp:nvSpPr>
        <dsp:cNvPr id="0" name=""/>
        <dsp:cNvSpPr/>
      </dsp:nvSpPr>
      <dsp:spPr>
        <a:xfrm>
          <a:off x="0" y="4151674"/>
          <a:ext cx="475046" cy="475046"/>
        </a:xfrm>
        <a:prstGeom prst="ellipse">
          <a:avLst/>
        </a:prstGeom>
        <a:solidFill>
          <a:schemeClr val="accent5">
            <a:tint val="50000"/>
            <a:hueOff val="-6465349"/>
            <a:satOff val="-11372"/>
            <a:lumOff val="-14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CB916-70F1-4A9A-949F-02CD328229D0}">
      <dsp:nvSpPr>
        <dsp:cNvPr id="0" name=""/>
        <dsp:cNvSpPr/>
      </dsp:nvSpPr>
      <dsp:spPr>
        <a:xfrm rot="10800000">
          <a:off x="36559" y="4939214"/>
          <a:ext cx="9623584" cy="475046"/>
        </a:xfrm>
        <a:prstGeom prst="homePlat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48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профилактика агрессивного поведения, в том числе </a:t>
          </a:r>
          <a:r>
            <a:rPr lang="ru-RU" sz="1800" b="1" kern="1200" dirty="0" err="1" smtClean="0">
              <a:solidFill>
                <a:schemeClr val="tx1"/>
              </a:solidFill>
            </a:rPr>
            <a:t>буллинга</a:t>
          </a:r>
          <a:r>
            <a:rPr lang="ru-RU" sz="1800" b="1" kern="1200" dirty="0" smtClean="0">
              <a:solidFill>
                <a:schemeClr val="tx1"/>
              </a:solidFill>
            </a:rPr>
            <a:t> и конфликтов среди несовершеннолетних.</a:t>
          </a:r>
          <a:endParaRPr lang="ru-RU" sz="1800" b="1" kern="1200" dirty="0">
            <a:solidFill>
              <a:schemeClr val="tx1"/>
            </a:solidFill>
          </a:endParaRPr>
        </a:p>
      </dsp:txBody>
      <dsp:txXfrm rot="10800000">
        <a:off x="155320" y="4939214"/>
        <a:ext cx="9504823" cy="475046"/>
      </dsp:txXfrm>
    </dsp:sp>
    <dsp:sp modelId="{F125D856-6030-4B66-864E-7BA98AACB0EC}">
      <dsp:nvSpPr>
        <dsp:cNvPr id="0" name=""/>
        <dsp:cNvSpPr/>
      </dsp:nvSpPr>
      <dsp:spPr>
        <a:xfrm>
          <a:off x="0" y="4768525"/>
          <a:ext cx="475046" cy="475046"/>
        </a:xfrm>
        <a:prstGeom prst="ellipse">
          <a:avLst/>
        </a:prstGeom>
        <a:solidFill>
          <a:schemeClr val="accent5">
            <a:tint val="50000"/>
            <a:hueOff val="-7388970"/>
            <a:satOff val="-12997"/>
            <a:lumOff val="-16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9CEBB-0195-4128-98F6-E52508E1E44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5B2E1-3B0F-4EF3-A3C2-4BD100186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92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5B2E1-3B0F-4EF3-A3C2-4BD1001860F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54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2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52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98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38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46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5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42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3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21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13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89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D1B6E-4B9E-4BB9-8A3C-B1C21FC72AE6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26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7272"/>
          </a:xfrm>
          <a:prstGeom prst="rect">
            <a:avLst/>
          </a:prstGeom>
          <a:effectLst>
            <a:glow>
              <a:schemeClr val="accent1"/>
            </a:glow>
            <a:softEdge rad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14700" y="2581564"/>
            <a:ext cx="5890846" cy="2387600"/>
          </a:xfrm>
        </p:spPr>
        <p:txBody>
          <a:bodyPr>
            <a:normAutofit/>
          </a:bodyPr>
          <a:lstStyle/>
          <a:p>
            <a:pPr lvl="0"/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профилактики безнадзорности и правонарушений несовершеннолетних и пути их решения</a:t>
            </a:r>
            <a:b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0123" y="4969164"/>
            <a:ext cx="5931877" cy="1787525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Солдатова Галина Евгеньевна, начальник отдела психолого-педагогического и социального сопровождения МКУ «ЦРО»</a:t>
            </a: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673" y="6500243"/>
            <a:ext cx="1098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29.08.2024г.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3" y="161746"/>
            <a:ext cx="1145989" cy="4919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23505" y="161746"/>
            <a:ext cx="6145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Расширенное заседание Коллегии Комитета образования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Администрации города Усть-Илимска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63040" y="130987"/>
            <a:ext cx="10131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общественно-опасных деяний,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совершенных учащимися муниципальных общеобразовательных учреждений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038785"/>
              </p:ext>
            </p:extLst>
          </p:nvPr>
        </p:nvGraphicFramePr>
        <p:xfrm>
          <a:off x="1113437" y="838873"/>
          <a:ext cx="10298274" cy="5773140"/>
        </p:xfrm>
        <a:graphic>
          <a:graphicData uri="http://schemas.openxmlformats.org/drawingml/2006/table">
            <a:tbl>
              <a:tblPr firstRow="1" firstCol="1" bandRow="1" bandCol="1">
                <a:tableStyleId>{7DF18680-E054-41AD-8BC1-D1AEF772440D}</a:tableStyleId>
              </a:tblPr>
              <a:tblGrid>
                <a:gridCol w="2851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3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0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0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96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6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386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431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МОУ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Совершено ООД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учащихся, которые совершили ООД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8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2021г</a:t>
                      </a:r>
                      <a:r>
                        <a:rPr lang="ru-RU" sz="1400" dirty="0" smtClean="0">
                          <a:effectLst/>
                        </a:rPr>
                        <a:t>.*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2022г*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2023г</a:t>
                      </a:r>
                      <a:r>
                        <a:rPr lang="ru-RU" sz="1400" dirty="0" smtClean="0">
                          <a:effectLst/>
                        </a:rPr>
                        <a:t>.*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полугодие 2024г.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2021г.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2022г.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2023г.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полугодие 2024г.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0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МБОУ «СОШ№1»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0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МБОУ «СОШ№2»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0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МАОУ «СОШ№5»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1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МАОУ «СОШ№7 им. Пичуева Л.П.»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1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МБОУ «СОШ№8 им. Бусыгина М.И.»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0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МАОУ СОШ№9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0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МАОУ «СОШ№11»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1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МАОУ«СОШ№12»им. Семенова В.Н.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1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МАОУ «СОШ№13 им. М.К.Янгеля»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70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МАОУ «СОШ№14»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0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МБОУ «СОШ№15»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70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МБОУ «СОШ№17»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31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МАОУ «Городская гимназия №1»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185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МАОУ «Экспериментальный лицей им. </a:t>
                      </a:r>
                      <a:r>
                        <a:rPr lang="ru-RU" sz="1400" dirty="0" err="1">
                          <a:effectLst/>
                        </a:rPr>
                        <a:t>Батербиева</a:t>
                      </a:r>
                      <a:r>
                        <a:rPr lang="ru-RU" sz="1400" dirty="0">
                          <a:effectLst/>
                        </a:rPr>
                        <a:t> М.М.» 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31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МБДОУ д/с № 37 «Солнышко»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72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98" marR="602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15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65709" y="2941447"/>
            <a:ext cx="1755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06760" y="3855126"/>
            <a:ext cx="2544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0800000">
            <a:off x="8656831" y="4255364"/>
            <a:ext cx="2544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999755697"/>
              </p:ext>
            </p:extLst>
          </p:nvPr>
        </p:nvGraphicFramePr>
        <p:xfrm>
          <a:off x="1455991" y="499872"/>
          <a:ext cx="10370249" cy="6142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104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65709" y="2941447"/>
            <a:ext cx="1755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сознание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966937"/>
              </p:ext>
            </p:extLst>
          </p:nvPr>
        </p:nvGraphicFramePr>
        <p:xfrm>
          <a:off x="1308160" y="1534560"/>
          <a:ext cx="9924287" cy="3864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4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0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1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74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количество учащихся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2 полугодие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2021-2022 уч.г.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2 полугодие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2022-2023 уч.г.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2 полугодие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2023-2024 уч.г.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декабрь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151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139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135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январь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150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155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134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февраль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150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159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139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март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155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153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144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апрель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153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157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156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149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158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158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ИТОГО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216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212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208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Количество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учащихся в МОУ на 1 сентября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9825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9726</a:t>
                      </a:r>
                      <a:endParaRPr lang="ru-RU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9590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учащихся, состоящих на ВШУ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2,2%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2,2%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2,2%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31233" y="557596"/>
            <a:ext cx="94781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Количество учащихся, состоящих на ВШУ, в сравнении с аналогичным периодом предыдущих учебных годов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несовершеннолетних, рассмотренные на ММГ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430070"/>
              </p:ext>
            </p:extLst>
          </p:nvPr>
        </p:nvGraphicFramePr>
        <p:xfrm>
          <a:off x="1316737" y="1933797"/>
          <a:ext cx="10216896" cy="319903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673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9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9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5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2022г.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2023г.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 полугодие 2024г.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Жестокое обращение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25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18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2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Суицидальное поведение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21 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( </a:t>
                      </a:r>
                      <a:r>
                        <a:rPr lang="ru-RU" sz="2000" dirty="0">
                          <a:effectLst/>
                        </a:rPr>
                        <a:t>был зафиксирован 1 завершенный суицид)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 был зафиксирован 1 завершенный суицид)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16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30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800246"/>
              </p:ext>
            </p:extLst>
          </p:nvPr>
        </p:nvGraphicFramePr>
        <p:xfrm>
          <a:off x="1113436" y="1292799"/>
          <a:ext cx="10883494" cy="5055459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3641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2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8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56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488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учащихся, состоящих на ВШУ за совершение преступлений, общественно опасных деяний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Занятых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9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Трудоустройство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Самостоятельно организованный досуг (фитнесы, тренажерный зал)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Дополнительное образование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6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МБОУ «СОШ № 1»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6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МАОУ«СОШ № 5»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МАОУ «СОШ № 7  имени Пичуева Л.П.»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МБОУ «СОШ № 8 имени Бусыгина М.И.»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6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МАОУ СОШ № 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6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МАОУ «СОШ № 11»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МАОУ «СОШ № 12» им. Семенова В.Н.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МАОУ «СОШ № 13 им. М.К. </a:t>
                      </a:r>
                      <a:r>
                        <a:rPr lang="ru-RU" sz="1600" dirty="0" err="1">
                          <a:effectLst/>
                        </a:rPr>
                        <a:t>Янгеля</a:t>
                      </a:r>
                      <a:r>
                        <a:rPr lang="ru-RU" sz="1600" dirty="0">
                          <a:effectLst/>
                        </a:rPr>
                        <a:t>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6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МАОУ «СОШ № 14»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6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МБОУ «СОШ № 15»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6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ИТОГ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14272" y="247549"/>
            <a:ext cx="10448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Количество занятых  учащихся,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состоящих на разных видах профилактического учета в органах и учреждениях системы профилактики безнадзорности и правонарушений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несовершеннолетних,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совершение преступлений, общественно опасных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деяний на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28.05.2024г.</a:t>
            </a:r>
          </a:p>
        </p:txBody>
      </p:sp>
    </p:spTree>
    <p:extLst>
      <p:ext uri="{BB962C8B-B14F-4D97-AF65-F5344CB8AC3E}">
        <p14:creationId xmlns:p14="http://schemas.microsoft.com/office/powerpoint/2010/main" val="1696479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 b="20876"/>
          <a:stretch/>
        </p:blipFill>
        <p:spPr>
          <a:xfrm rot="16200000">
            <a:off x="9075637" y="3760108"/>
            <a:ext cx="806368" cy="54263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/>
          <a:stretch/>
        </p:blipFill>
        <p:spPr>
          <a:xfrm rot="16200000">
            <a:off x="3025816" y="3030434"/>
            <a:ext cx="806368" cy="6858000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45920" y="255305"/>
            <a:ext cx="95951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Показатели</a:t>
            </a:r>
            <a:r>
              <a:rPr kumimoji="0" lang="ru-RU" alt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проведенной индивидуальной профилактической работы с учащимися и их родителями, состоящими на ВШУ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57" y="1065213"/>
            <a:ext cx="10598467" cy="502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4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7695" y="162961"/>
            <a:ext cx="10491398" cy="1077363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7695" y="1096483"/>
            <a:ext cx="10387584" cy="562281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300" b="1" dirty="0"/>
              <a:t>1</a:t>
            </a:r>
            <a:r>
              <a:rPr lang="ru-RU" sz="3300" b="1" dirty="0" smtClean="0"/>
              <a:t>. Наблюдаются  </a:t>
            </a:r>
            <a:r>
              <a:rPr lang="ru-RU" sz="3300" b="1" dirty="0"/>
              <a:t>случаи укрытия фактов буллинга и совершения проступков несовершеннолетними;</a:t>
            </a:r>
          </a:p>
          <a:p>
            <a:pPr marL="0" indent="0" algn="just">
              <a:buNone/>
            </a:pPr>
            <a:r>
              <a:rPr lang="ru-RU" sz="3300" b="1" dirty="0"/>
              <a:t>2. </a:t>
            </a:r>
            <a:r>
              <a:rPr lang="ru-RU" sz="3300" b="1" dirty="0" smtClean="0"/>
              <a:t> Не </a:t>
            </a:r>
            <a:r>
              <a:rPr lang="ru-RU" sz="3300" b="1" dirty="0"/>
              <a:t>все ОУ включились в реализацию регионального  проекта  по профилактике </a:t>
            </a:r>
            <a:r>
              <a:rPr lang="ru-RU" sz="3300" b="1" dirty="0" err="1"/>
              <a:t>буллинга</a:t>
            </a:r>
            <a:r>
              <a:rPr lang="ru-RU" sz="3300" b="1" dirty="0"/>
              <a:t> «Новое школьное пространство».</a:t>
            </a:r>
          </a:p>
          <a:p>
            <a:pPr marL="0" indent="0" algn="just">
              <a:buNone/>
            </a:pPr>
            <a:r>
              <a:rPr lang="ru-RU" sz="3300" b="1" dirty="0"/>
              <a:t>3</a:t>
            </a:r>
            <a:r>
              <a:rPr lang="ru-RU" sz="3300" b="1" dirty="0" smtClean="0"/>
              <a:t>. У общественности нет четкого понимания </a:t>
            </a:r>
            <a:r>
              <a:rPr lang="ru-RU" sz="3300" b="1" dirty="0"/>
              <a:t>значения термина </a:t>
            </a:r>
            <a:r>
              <a:rPr lang="ru-RU" sz="3300" b="1" dirty="0" smtClean="0"/>
              <a:t>«буллинг».  </a:t>
            </a:r>
            <a:r>
              <a:rPr lang="ru-RU" sz="3300" b="1" dirty="0"/>
              <a:t>Л</a:t>
            </a:r>
            <a:r>
              <a:rPr lang="ru-RU" sz="3300" b="1" dirty="0" smtClean="0"/>
              <a:t>юбой </a:t>
            </a:r>
            <a:r>
              <a:rPr lang="ru-RU" sz="3300" b="1" dirty="0"/>
              <a:t>конфликт или </a:t>
            </a:r>
            <a:r>
              <a:rPr lang="ru-RU" sz="3300" b="1" dirty="0" smtClean="0"/>
              <a:t>драка несовершеннолетних  воспринимается </a:t>
            </a:r>
            <a:r>
              <a:rPr lang="ru-RU" sz="3300" b="1" dirty="0"/>
              <a:t>как буллинг.</a:t>
            </a:r>
          </a:p>
          <a:p>
            <a:pPr marL="0" indent="0" algn="just">
              <a:buNone/>
            </a:pPr>
            <a:r>
              <a:rPr lang="ru-RU" sz="3300" b="1" dirty="0"/>
              <a:t>4</a:t>
            </a:r>
            <a:r>
              <a:rPr lang="ru-RU" sz="3300" b="1" dirty="0" smtClean="0"/>
              <a:t>. Недостаточный </a:t>
            </a:r>
            <a:r>
              <a:rPr lang="ru-RU" sz="3300" b="1" dirty="0"/>
              <a:t>охват учащихся образовательными программами дополнительного образования;</a:t>
            </a:r>
          </a:p>
          <a:p>
            <a:pPr marL="0" indent="0" algn="just">
              <a:buNone/>
            </a:pPr>
            <a:r>
              <a:rPr lang="ru-RU" sz="3300" b="1" dirty="0"/>
              <a:t>5. </a:t>
            </a:r>
            <a:r>
              <a:rPr lang="ru-RU" sz="3300" b="1" dirty="0" smtClean="0"/>
              <a:t> Не во всех ОУ </a:t>
            </a:r>
            <a:r>
              <a:rPr lang="ru-RU" sz="3300" b="1" dirty="0"/>
              <a:t>организовано участие школьников в реализации социально значимых проектов, конкурсов, акций областного и федерального уровня, направленных на формирование правового сознания учащихся;</a:t>
            </a:r>
          </a:p>
          <a:p>
            <a:pPr marL="0" indent="0" algn="just">
              <a:buNone/>
            </a:pPr>
            <a:r>
              <a:rPr lang="ru-RU" sz="3300" b="1" dirty="0"/>
              <a:t>6</a:t>
            </a:r>
            <a:r>
              <a:rPr lang="ru-RU" sz="3300" b="1" dirty="0" smtClean="0"/>
              <a:t>. Низкий </a:t>
            </a:r>
            <a:r>
              <a:rPr lang="ru-RU" sz="3300" b="1" dirty="0"/>
              <a:t>процент охвата учащихся «группы риска» мероприятиями, проводимыми советником по воспитанию</a:t>
            </a:r>
          </a:p>
          <a:p>
            <a:pPr marL="0" indent="0" algn="just">
              <a:buNone/>
            </a:pPr>
            <a:r>
              <a:rPr lang="ru-RU" sz="3300" b="1" dirty="0"/>
              <a:t>7</a:t>
            </a:r>
            <a:r>
              <a:rPr lang="ru-RU" sz="3300" b="1" dirty="0" smtClean="0"/>
              <a:t>. При </a:t>
            </a:r>
            <a:r>
              <a:rPr lang="ru-RU" sz="3300" b="1" dirty="0"/>
              <a:t>постановке на профилактический учет несовершеннолетнего, совершившего правонарушение, </a:t>
            </a:r>
            <a:r>
              <a:rPr lang="ru-RU" sz="3300" b="1" dirty="0" smtClean="0"/>
              <a:t>не всеми ОУ </a:t>
            </a:r>
            <a:r>
              <a:rPr lang="ru-RU" sz="3300" b="1" dirty="0"/>
              <a:t>исполняется решение Координационного совета при Губернаторе Иркутской области по вопросам профилактики социального сиротства, предотвращения жестокого обращения с детьми на территории Иркутской области от 14.10.2021г.» в части выявления причин девиантного поведения и составления психологического заключения.</a:t>
            </a:r>
          </a:p>
          <a:p>
            <a:pPr marL="0" indent="0" algn="just">
              <a:buNone/>
            </a:pPr>
            <a:r>
              <a:rPr lang="ru-RU" sz="3300" b="1" dirty="0"/>
              <a:t>8. </a:t>
            </a:r>
            <a:r>
              <a:rPr lang="ru-RU" sz="3300" b="1" dirty="0" smtClean="0"/>
              <a:t> Не все ОУ приглашают  сотрудников МО  </a:t>
            </a:r>
            <a:r>
              <a:rPr lang="ru-RU" sz="3300" b="1" dirty="0"/>
              <a:t>МВД РФ «Усть-Илимский» для проведения профилактических мероприятий.</a:t>
            </a:r>
          </a:p>
          <a:p>
            <a:pPr marL="0" indent="0" algn="just">
              <a:buNone/>
            </a:pPr>
            <a:r>
              <a:rPr lang="ru-RU" sz="3300" b="1" dirty="0"/>
              <a:t>9. Планы ИПР </a:t>
            </a:r>
            <a:r>
              <a:rPr lang="ru-RU" sz="3300" b="1" dirty="0" smtClean="0"/>
              <a:t>во многих случаях не </a:t>
            </a:r>
            <a:r>
              <a:rPr lang="ru-RU" sz="3300" b="1" dirty="0"/>
              <a:t>направлены на решения проблем несовершеннолетних, семей.</a:t>
            </a:r>
          </a:p>
          <a:p>
            <a:pPr marL="0" indent="0" algn="just">
              <a:buNone/>
            </a:pPr>
            <a:r>
              <a:rPr lang="ru-RU" sz="3300" b="1" dirty="0"/>
              <a:t>10</a:t>
            </a:r>
            <a:r>
              <a:rPr lang="ru-RU" sz="3300" b="1" dirty="0" smtClean="0"/>
              <a:t>. Не </a:t>
            </a:r>
            <a:r>
              <a:rPr lang="ru-RU" sz="3300" b="1" dirty="0"/>
              <a:t>в полной мере педагоги- психологи, социальные педагоги отрабатывают с несовершеннолетними/семьями , согласно </a:t>
            </a:r>
            <a:r>
              <a:rPr lang="ru-RU" sz="3300" b="1" dirty="0" smtClean="0"/>
              <a:t>плану.</a:t>
            </a:r>
            <a:endParaRPr lang="ru-RU" sz="3300" b="1" dirty="0"/>
          </a:p>
          <a:p>
            <a:pPr marL="0" indent="0" algn="just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53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927" y="113017"/>
            <a:ext cx="10515600" cy="657546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ПРЕДЛОЖЕНИЯ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0090" y="770564"/>
            <a:ext cx="10375273" cy="6086668"/>
          </a:xfrm>
        </p:spPr>
        <p:txBody>
          <a:bodyPr>
            <a:normAutofit fontScale="25000" lnSpcReduction="20000"/>
          </a:bodyPr>
          <a:lstStyle/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endParaRPr lang="ru-RU" sz="46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Специалистам МКУ «Центр развития образования»: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/>
              <a:t>1.1</a:t>
            </a:r>
            <a:r>
              <a:rPr lang="ru-RU" sz="7200" dirty="0"/>
              <a:t>. Организовать межведомственный круглый стол с субъектами системы профилактики безнадзорности и правонарушений несовершеннолетних по вопросам межведомственного </a:t>
            </a:r>
            <a:r>
              <a:rPr lang="ru-RU" sz="7200" dirty="0" smtClean="0"/>
              <a:t>взаимодействия.</a:t>
            </a:r>
            <a:r>
              <a:rPr lang="ru-RU" sz="7200" dirty="0"/>
              <a:t> 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/>
              <a:t>1.2</a:t>
            </a:r>
            <a:r>
              <a:rPr lang="ru-RU" sz="7200" dirty="0"/>
              <a:t>. Организовать обсуждение имеющегося опыта профилактической деятельности в образовательных учреждениях города (семинар-совещание, круглый стол и </a:t>
            </a:r>
            <a:r>
              <a:rPr lang="ru-RU" sz="7200" dirty="0" err="1" smtClean="0"/>
              <a:t>т.д</a:t>
            </a:r>
            <a:r>
              <a:rPr lang="ru-RU" sz="7200" dirty="0" smtClean="0"/>
              <a:t>).</a:t>
            </a:r>
            <a:endParaRPr lang="ru-RU" sz="72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/>
              <a:t>1.3</a:t>
            </a:r>
            <a:r>
              <a:rPr lang="ru-RU" sz="7200" dirty="0"/>
              <a:t>. Продолжить работу Городского объединения «Группы равных</a:t>
            </a:r>
            <a:r>
              <a:rPr lang="ru-RU" sz="7200" dirty="0" smtClean="0"/>
              <a:t>».</a:t>
            </a:r>
            <a:endParaRPr lang="ru-RU" sz="72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6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Руководителям </a:t>
            </a:r>
            <a:r>
              <a:rPr lang="ru-RU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общеобразовательных учреждений: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/>
              <a:t>2.1</a:t>
            </a:r>
            <a:r>
              <a:rPr lang="ru-RU" sz="7200" dirty="0"/>
              <a:t>. Ознакомить специалистов образовательного учреждения с результатами «Анализа эффективности принятых мер за 2023 – 2024 учебный год</a:t>
            </a:r>
            <a:r>
              <a:rPr lang="ru-RU" sz="7200" dirty="0" smtClean="0"/>
              <a:t>».</a:t>
            </a:r>
            <a:endParaRPr lang="ru-RU" sz="72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/>
              <a:t>2.2.Организовать </a:t>
            </a:r>
            <a:r>
              <a:rPr lang="ru-RU" sz="7200" dirty="0"/>
              <a:t>проведение информационно-разъяснительной работы с родителями (законными представителями), а также обеспечить проведение индивидуальных консультаций для родителей (законных представителей), в том числе в режиме «вопрос-ответ», по актуальным вопросам профилактической направленности</a:t>
            </a:r>
            <a:r>
              <a:rPr lang="ru-RU" sz="7200" dirty="0" smtClean="0"/>
              <a:t>.</a:t>
            </a:r>
            <a:endParaRPr lang="ru-RU" sz="72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/>
              <a:t>2.3. Обеспечить </a:t>
            </a:r>
            <a:r>
              <a:rPr lang="ru-RU" sz="7200" dirty="0"/>
              <a:t>адресную работу с обучающимися из «группы риска», уделить особое внимание дополнительной </a:t>
            </a:r>
            <a:r>
              <a:rPr lang="ru-RU" sz="7200" dirty="0" smtClean="0"/>
              <a:t>занятости несовершеннолетних.</a:t>
            </a:r>
            <a:endParaRPr lang="ru-RU" sz="7200" b="1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/>
              <a:t>2.4. Поставить </a:t>
            </a:r>
            <a:r>
              <a:rPr lang="ru-RU" sz="7200" dirty="0"/>
              <a:t>на контроль организацию и проведение работы в ОУ по профилактике деструктивного поведения обучающихся</a:t>
            </a:r>
            <a:r>
              <a:rPr lang="ru-RU" sz="7200" dirty="0" smtClean="0"/>
              <a:t>.</a:t>
            </a:r>
            <a:endParaRPr lang="ru-RU" sz="72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/>
              <a:t>2.5. </a:t>
            </a:r>
            <a:r>
              <a:rPr lang="ru-RU" sz="7200" dirty="0"/>
              <a:t>- </a:t>
            </a:r>
            <a:r>
              <a:rPr lang="ru-RU" sz="7200" dirty="0" smtClean="0"/>
              <a:t>Включить </a:t>
            </a:r>
            <a:r>
              <a:rPr lang="ru-RU" sz="7200" dirty="0"/>
              <a:t>в план </a:t>
            </a:r>
            <a:r>
              <a:rPr lang="ru-RU" sz="7200" dirty="0" smtClean="0"/>
              <a:t>профилактической работы </a:t>
            </a:r>
            <a:r>
              <a:rPr lang="ru-RU" sz="7200" dirty="0"/>
              <a:t>на 2024 – 2025 учебный </a:t>
            </a:r>
            <a:r>
              <a:rPr lang="ru-RU" sz="7200" dirty="0" smtClean="0"/>
              <a:t>год </a:t>
            </a:r>
            <a:r>
              <a:rPr lang="ru-RU" sz="7200" dirty="0"/>
              <a:t>мероприятия из Дорожной карты по реализации регионального проекта «Новое школьное пространство».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7200" b="1" dirty="0"/>
          </a:p>
          <a:p>
            <a:endParaRPr lang="ru-RU" sz="3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0" y="0"/>
            <a:ext cx="1132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87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2000" cy="695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9"/>
          <a:stretch/>
        </p:blipFill>
        <p:spPr>
          <a:xfrm>
            <a:off x="-9626" y="-101599"/>
            <a:ext cx="1315567" cy="695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56932" y="619939"/>
            <a:ext cx="85332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6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2175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97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sp>
        <p:nvSpPr>
          <p:cNvPr id="4" name="Line 4"/>
          <p:cNvSpPr>
            <a:spLocks noChangeShapeType="1"/>
          </p:cNvSpPr>
          <p:nvPr/>
        </p:nvSpPr>
        <p:spPr bwMode="gray">
          <a:xfrm>
            <a:off x="8763571" y="717551"/>
            <a:ext cx="0" cy="2773362"/>
          </a:xfrm>
          <a:prstGeom prst="line">
            <a:avLst/>
          </a:prstGeom>
          <a:noFill/>
          <a:ln w="12700">
            <a:solidFill>
              <a:srgbClr val="808080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25496" y="987641"/>
            <a:ext cx="9267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altLang="ru-RU" b="0" dirty="0">
                <a:solidFill>
                  <a:srgbClr val="FF0000"/>
                </a:solidFill>
              </a:rPr>
              <a:t> </a:t>
            </a:r>
            <a:r>
              <a:rPr lang="ru-RU" altLang="ru-RU" b="0" dirty="0" smtClean="0">
                <a:solidFill>
                  <a:srgbClr val="FF0000"/>
                </a:solidFill>
              </a:rPr>
              <a:t>ФЗ-120</a:t>
            </a:r>
            <a:endParaRPr lang="en-US" altLang="ru-RU" b="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882498" y="2445251"/>
            <a:ext cx="31005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1200" b="1" dirty="0">
                <a:solidFill>
                  <a:srgbClr val="FF0000"/>
                </a:solidFill>
                <a:latin typeface="+mj-lt"/>
              </a:rPr>
              <a:t>Концепции развития системы профилактики </a:t>
            </a:r>
            <a:endParaRPr lang="ru-RU" sz="1200" b="1" dirty="0" smtClean="0">
              <a:solidFill>
                <a:srgbClr val="FF0000"/>
              </a:solidFill>
              <a:latin typeface="+mj-lt"/>
            </a:endParaRPr>
          </a:p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+mj-lt"/>
              </a:rPr>
              <a:t>безнадзорности </a:t>
            </a:r>
            <a:r>
              <a:rPr lang="ru-RU" sz="1200" b="1" dirty="0">
                <a:solidFill>
                  <a:srgbClr val="FF0000"/>
                </a:solidFill>
                <a:latin typeface="+mj-lt"/>
              </a:rPr>
              <a:t>и правонарушений </a:t>
            </a:r>
            <a:endParaRPr lang="ru-RU" sz="1200" b="1" dirty="0" smtClean="0">
              <a:solidFill>
                <a:srgbClr val="FF0000"/>
              </a:solidFill>
              <a:latin typeface="+mj-lt"/>
            </a:endParaRPr>
          </a:p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+mj-lt"/>
              </a:rPr>
              <a:t>несовершеннолетних </a:t>
            </a:r>
            <a:r>
              <a:rPr lang="ru-RU" sz="1200" b="1" dirty="0">
                <a:solidFill>
                  <a:srgbClr val="FF0000"/>
                </a:solidFill>
                <a:latin typeface="+mj-lt"/>
              </a:rPr>
              <a:t>на период до 2025 года</a:t>
            </a:r>
            <a:endParaRPr lang="en-US" altLang="ru-RU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803149" y="3875466"/>
            <a:ext cx="325922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altLang="ru-RU" sz="1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+mj-lt"/>
              </a:rPr>
              <a:t>Комплексная программа </a:t>
            </a:r>
            <a:endParaRPr lang="ru-RU" sz="1200" b="1" dirty="0" smtClean="0">
              <a:solidFill>
                <a:srgbClr val="FF0000"/>
              </a:solidFill>
              <a:latin typeface="+mj-lt"/>
            </a:endParaRPr>
          </a:p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+mj-lt"/>
              </a:rPr>
              <a:t>организационно-методического </a:t>
            </a:r>
          </a:p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+mj-lt"/>
              </a:rPr>
              <a:t>сопровождения </a:t>
            </a:r>
            <a:r>
              <a:rPr lang="ru-RU" sz="1200" b="1" dirty="0">
                <a:solidFill>
                  <a:srgbClr val="FF0000"/>
                </a:solidFill>
                <a:latin typeface="+mj-lt"/>
              </a:rPr>
              <a:t>деятельности </a:t>
            </a:r>
            <a:endParaRPr lang="ru-RU" sz="1200" b="1" dirty="0" smtClean="0">
              <a:solidFill>
                <a:srgbClr val="FF0000"/>
              </a:solidFill>
              <a:latin typeface="+mj-lt"/>
            </a:endParaRPr>
          </a:p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+mj-lt"/>
              </a:rPr>
              <a:t>муниципальных </a:t>
            </a:r>
            <a:r>
              <a:rPr lang="ru-RU" sz="1200" b="1" dirty="0">
                <a:solidFill>
                  <a:srgbClr val="FF0000"/>
                </a:solidFill>
                <a:latin typeface="+mj-lt"/>
              </a:rPr>
              <a:t>образовательных учреждений </a:t>
            </a:r>
            <a:endParaRPr lang="ru-RU" sz="1200" b="1" dirty="0" smtClean="0">
              <a:solidFill>
                <a:srgbClr val="FF0000"/>
              </a:solidFill>
              <a:latin typeface="+mj-lt"/>
            </a:endParaRPr>
          </a:p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+mj-lt"/>
              </a:rPr>
              <a:t>по </a:t>
            </a:r>
            <a:r>
              <a:rPr lang="ru-RU" sz="1200" b="1" dirty="0">
                <a:solidFill>
                  <a:srgbClr val="FF0000"/>
                </a:solidFill>
                <a:latin typeface="+mj-lt"/>
              </a:rPr>
              <a:t>формированию законопослушного </a:t>
            </a:r>
            <a:endParaRPr lang="ru-RU" sz="1200" b="1" dirty="0" smtClean="0">
              <a:solidFill>
                <a:srgbClr val="FF0000"/>
              </a:solidFill>
              <a:latin typeface="+mj-lt"/>
            </a:endParaRPr>
          </a:p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+mj-lt"/>
              </a:rPr>
              <a:t>поведения </a:t>
            </a:r>
            <a:r>
              <a:rPr lang="ru-RU" sz="1200" b="1" dirty="0">
                <a:solidFill>
                  <a:srgbClr val="FF0000"/>
                </a:solidFill>
                <a:latin typeface="+mj-lt"/>
              </a:rPr>
              <a:t>и профилактике </a:t>
            </a:r>
            <a:endParaRPr lang="ru-RU" sz="1200" b="1" dirty="0" smtClean="0">
              <a:solidFill>
                <a:srgbClr val="FF0000"/>
              </a:solidFill>
              <a:latin typeface="+mj-lt"/>
            </a:endParaRPr>
          </a:p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+mj-lt"/>
              </a:rPr>
              <a:t>социально-негативных </a:t>
            </a:r>
            <a:r>
              <a:rPr lang="ru-RU" sz="1200" b="1" dirty="0">
                <a:solidFill>
                  <a:srgbClr val="FF0000"/>
                </a:solidFill>
                <a:latin typeface="+mj-lt"/>
              </a:rPr>
              <a:t>явлений среди </a:t>
            </a:r>
            <a:endParaRPr lang="ru-RU" sz="1200" b="1" dirty="0" smtClean="0">
              <a:solidFill>
                <a:srgbClr val="FF0000"/>
              </a:solidFill>
              <a:latin typeface="+mj-lt"/>
            </a:endParaRPr>
          </a:p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+mj-lt"/>
              </a:rPr>
              <a:t>несовершеннолетних</a:t>
            </a:r>
            <a:endParaRPr lang="en-US" altLang="ru-RU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gray">
          <a:xfrm>
            <a:off x="8823969" y="1295038"/>
            <a:ext cx="26511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1200" dirty="0"/>
              <a:t>Федеральным законом от 24.06.1999 № 120-ФЗ «Об основах системы профилактики безнадзорности и правонарушений несовершеннолетних»</a:t>
            </a:r>
            <a:endParaRPr lang="en-US" altLang="ru-RU" sz="1200" b="0" dirty="0">
              <a:solidFill>
                <a:srgbClr val="080808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gray">
          <a:xfrm>
            <a:off x="8960363" y="3121813"/>
            <a:ext cx="26511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1100" dirty="0" smtClean="0"/>
              <a:t>Утверждена распоряжением </a:t>
            </a:r>
            <a:r>
              <a:rPr lang="ru-RU" sz="1100" dirty="0"/>
              <a:t>Правительства Российской Федерации от 18 марта 2021 г. 656-р </a:t>
            </a:r>
            <a:r>
              <a:rPr lang="ru-RU" sz="1100" dirty="0" err="1"/>
              <a:t>Минпросвещения</a:t>
            </a:r>
            <a:r>
              <a:rPr lang="ru-RU" sz="1100" dirty="0"/>
              <a:t> России</a:t>
            </a:r>
            <a:endParaRPr lang="en-US" altLang="ru-RU" sz="1100" b="0" dirty="0">
              <a:solidFill>
                <a:srgbClr val="080808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gray">
          <a:xfrm>
            <a:off x="8825898" y="5432910"/>
            <a:ext cx="332274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000" dirty="0" smtClean="0"/>
              <a:t>Утверждена </a:t>
            </a:r>
            <a:r>
              <a:rPr lang="ru-RU" sz="1000" dirty="0"/>
              <a:t>приказом Управления образования Администрации города Усть-Илимска от 08.07.2022г. № 557 «Об утверждении комплексной программы организационно-методического сопровождения деятельности муниципальных образовательных учреждений по формированию законопослушного поведения и профилактике социально-негативных явлений среди несовершеннолетних на 2022-2025 </a:t>
            </a:r>
            <a:r>
              <a:rPr lang="ru-RU" sz="1000" dirty="0" err="1"/>
              <a:t>г.г</a:t>
            </a:r>
            <a:r>
              <a:rPr lang="ru-RU" sz="1000" dirty="0"/>
              <a:t>.» </a:t>
            </a:r>
            <a:endParaRPr lang="en-US" altLang="ru-RU" sz="1000" b="0" dirty="0">
              <a:solidFill>
                <a:srgbClr val="080808"/>
              </a:solidFill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gray">
          <a:xfrm>
            <a:off x="338137" y="2307077"/>
            <a:ext cx="2538413" cy="2557463"/>
          </a:xfrm>
          <a:prstGeom prst="ellipse">
            <a:avLst/>
          </a:prstGeom>
          <a:noFill/>
          <a:ln w="9525">
            <a:solidFill>
              <a:srgbClr val="B2B2B2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4999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80975" y="2143565"/>
            <a:ext cx="2870200" cy="2895600"/>
          </a:xfrm>
          <a:prstGeom prst="ellipse">
            <a:avLst/>
          </a:prstGeom>
          <a:noFill/>
          <a:ln w="19050">
            <a:solidFill>
              <a:srgbClr val="B2B2B2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gray">
          <a:xfrm>
            <a:off x="23812" y="3597715"/>
            <a:ext cx="3170238" cy="0"/>
          </a:xfrm>
          <a:prstGeom prst="line">
            <a:avLst/>
          </a:prstGeom>
          <a:noFill/>
          <a:ln w="12700">
            <a:solidFill>
              <a:srgbClr val="808080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gray">
          <a:xfrm>
            <a:off x="1608137" y="1929252"/>
            <a:ext cx="0" cy="3333750"/>
          </a:xfrm>
          <a:prstGeom prst="line">
            <a:avLst/>
          </a:prstGeom>
          <a:noFill/>
          <a:ln w="12700">
            <a:solidFill>
              <a:srgbClr val="808080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/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2117725" y="2127690"/>
            <a:ext cx="303212" cy="303212"/>
            <a:chOff x="2928" y="2208"/>
            <a:chExt cx="262" cy="262"/>
          </a:xfrm>
        </p:grpSpPr>
        <p:sp>
          <p:nvSpPr>
            <p:cNvPr id="17" name="Oval 20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28627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000"/>
            </a:p>
          </p:txBody>
        </p:sp>
      </p:grpSp>
      <p:sp>
        <p:nvSpPr>
          <p:cNvPr id="19" name="Rectangle 22"/>
          <p:cNvSpPr>
            <a:spLocks noChangeArrowheads="1"/>
          </p:cNvSpPr>
          <p:nvPr/>
        </p:nvSpPr>
        <p:spPr bwMode="black">
          <a:xfrm>
            <a:off x="2460994" y="1350963"/>
            <a:ext cx="605324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n-US" altLang="ru-RU" sz="2000" dirty="0">
                <a:solidFill>
                  <a:srgbClr val="080808"/>
                </a:solidFill>
              </a:rPr>
              <a:t> </a:t>
            </a:r>
            <a:r>
              <a:rPr lang="ru-RU" sz="2000" dirty="0"/>
              <a:t>предупреждение безнадзорности, беспризорности, правонарушений и антиобщественных действий несовершеннолетних, выявление и устранение причин и условий, способствующих </a:t>
            </a:r>
            <a:r>
              <a:rPr lang="ru-RU" sz="2000" dirty="0" smtClean="0"/>
              <a:t>этому</a:t>
            </a:r>
            <a:endParaRPr lang="ru-RU" sz="2000" dirty="0"/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black">
          <a:xfrm>
            <a:off x="3194050" y="3059552"/>
            <a:ext cx="45143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ru-RU" sz="2000" dirty="0"/>
              <a:t>обеспечение защиты прав и законных интересов </a:t>
            </a:r>
            <a:r>
              <a:rPr lang="ru-RU" sz="2000" dirty="0" smtClean="0"/>
              <a:t>несовершеннолетних</a:t>
            </a:r>
            <a:endParaRPr lang="ru-RU" sz="2000" dirty="0"/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black">
          <a:xfrm>
            <a:off x="3024004" y="4136381"/>
            <a:ext cx="577914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ru-RU" sz="2000" dirty="0"/>
              <a:t>социально-педагогическая реабилитация несовершеннолетних, находящихся в социально опасном </a:t>
            </a:r>
            <a:r>
              <a:rPr lang="ru-RU" sz="2000" dirty="0" smtClean="0"/>
              <a:t>положении</a:t>
            </a:r>
            <a:endParaRPr lang="ru-RU" sz="2000" dirty="0"/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black">
          <a:xfrm>
            <a:off x="1328928" y="5164845"/>
            <a:ext cx="705916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n-US" altLang="ru-RU" sz="2000" dirty="0">
                <a:solidFill>
                  <a:srgbClr val="080808"/>
                </a:solidFill>
              </a:rPr>
              <a:t> </a:t>
            </a:r>
            <a:r>
              <a:rPr lang="ru-RU" sz="2000" dirty="0"/>
              <a:t>выявление и пресечение случаев вовлечения несовершеннолетних в совершение преступлений, других противоправных и (или) антиобщественных действий, а также случаев склонения их к суицидальным </a:t>
            </a:r>
            <a:r>
              <a:rPr lang="ru-RU" sz="2000" dirty="0" smtClean="0"/>
              <a:t>действиям</a:t>
            </a:r>
            <a:endParaRPr lang="ru-RU" sz="2000" dirty="0"/>
          </a:p>
        </p:txBody>
      </p:sp>
      <p:grpSp>
        <p:nvGrpSpPr>
          <p:cNvPr id="24" name="Group 28"/>
          <p:cNvGrpSpPr>
            <a:grpSpLocks/>
          </p:cNvGrpSpPr>
          <p:nvPr/>
        </p:nvGrpSpPr>
        <p:grpSpPr bwMode="auto">
          <a:xfrm>
            <a:off x="2868187" y="3098801"/>
            <a:ext cx="303213" cy="303212"/>
            <a:chOff x="2928" y="2208"/>
            <a:chExt cx="262" cy="262"/>
          </a:xfrm>
        </p:grpSpPr>
        <p:sp>
          <p:nvSpPr>
            <p:cNvPr id="25" name="Oval 29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28627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26" name="Oval 30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000"/>
            </a:p>
          </p:txBody>
        </p:sp>
      </p:grpSp>
      <p:grpSp>
        <p:nvGrpSpPr>
          <p:cNvPr id="30" name="Group 34"/>
          <p:cNvGrpSpPr>
            <a:grpSpLocks/>
          </p:cNvGrpSpPr>
          <p:nvPr/>
        </p:nvGrpSpPr>
        <p:grpSpPr bwMode="auto">
          <a:xfrm>
            <a:off x="2651919" y="4249385"/>
            <a:ext cx="303212" cy="303212"/>
            <a:chOff x="2928" y="2208"/>
            <a:chExt cx="262" cy="262"/>
          </a:xfrm>
        </p:grpSpPr>
        <p:sp>
          <p:nvSpPr>
            <p:cNvPr id="31" name="Oval 3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28627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32" name="Oval 36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000"/>
            </a:p>
          </p:txBody>
        </p:sp>
      </p:grpSp>
      <p:grpSp>
        <p:nvGrpSpPr>
          <p:cNvPr id="33" name="Group 40"/>
          <p:cNvGrpSpPr>
            <a:grpSpLocks/>
          </p:cNvGrpSpPr>
          <p:nvPr/>
        </p:nvGrpSpPr>
        <p:grpSpPr bwMode="auto">
          <a:xfrm>
            <a:off x="8676259" y="1074738"/>
            <a:ext cx="161925" cy="161925"/>
            <a:chOff x="2928" y="2208"/>
            <a:chExt cx="262" cy="262"/>
          </a:xfrm>
        </p:grpSpPr>
        <p:sp>
          <p:nvSpPr>
            <p:cNvPr id="34" name="Oval 41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Oval 42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9" name="Group 46"/>
          <p:cNvGrpSpPr>
            <a:grpSpLocks/>
          </p:cNvGrpSpPr>
          <p:nvPr/>
        </p:nvGrpSpPr>
        <p:grpSpPr bwMode="auto">
          <a:xfrm>
            <a:off x="8663973" y="2613883"/>
            <a:ext cx="161925" cy="160338"/>
            <a:chOff x="2928" y="2208"/>
            <a:chExt cx="262" cy="262"/>
          </a:xfrm>
        </p:grpSpPr>
        <p:sp>
          <p:nvSpPr>
            <p:cNvPr id="40" name="Oval 47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Oval 48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2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20"/>
          <a:stretch>
            <a:fillRect/>
          </a:stretch>
        </p:blipFill>
        <p:spPr bwMode="auto">
          <a:xfrm>
            <a:off x="404812" y="2397565"/>
            <a:ext cx="239871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" name="Group 37"/>
          <p:cNvGrpSpPr>
            <a:grpSpLocks/>
          </p:cNvGrpSpPr>
          <p:nvPr/>
        </p:nvGrpSpPr>
        <p:grpSpPr bwMode="auto">
          <a:xfrm>
            <a:off x="1645146" y="4887559"/>
            <a:ext cx="303212" cy="303212"/>
            <a:chOff x="2928" y="2208"/>
            <a:chExt cx="262" cy="262"/>
          </a:xfrm>
        </p:grpSpPr>
        <p:sp>
          <p:nvSpPr>
            <p:cNvPr id="44" name="Oval 38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28627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45" name="Oval 39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000"/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7676042" cy="1325563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Line 4"/>
          <p:cNvSpPr>
            <a:spLocks noChangeShapeType="1"/>
          </p:cNvSpPr>
          <p:nvPr/>
        </p:nvSpPr>
        <p:spPr bwMode="gray">
          <a:xfrm>
            <a:off x="8767977" y="3338159"/>
            <a:ext cx="0" cy="3276000"/>
          </a:xfrm>
          <a:prstGeom prst="line">
            <a:avLst/>
          </a:prstGeom>
          <a:noFill/>
          <a:ln w="12700">
            <a:solidFill>
              <a:srgbClr val="808080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3" name="Group 46"/>
          <p:cNvGrpSpPr>
            <a:grpSpLocks/>
          </p:cNvGrpSpPr>
          <p:nvPr/>
        </p:nvGrpSpPr>
        <p:grpSpPr bwMode="auto">
          <a:xfrm>
            <a:off x="8635543" y="4240653"/>
            <a:ext cx="161925" cy="160338"/>
            <a:chOff x="2928" y="2208"/>
            <a:chExt cx="262" cy="262"/>
          </a:xfrm>
        </p:grpSpPr>
        <p:sp>
          <p:nvSpPr>
            <p:cNvPr id="54" name="Oval 47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Oval 48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897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71968979"/>
              </p:ext>
            </p:extLst>
          </p:nvPr>
        </p:nvGraphicFramePr>
        <p:xfrm>
          <a:off x="2007616" y="719666"/>
          <a:ext cx="969670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 rot="16200000">
            <a:off x="-1427705" y="3075058"/>
            <a:ext cx="57901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Комплексная программа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49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EditPoints="1"/>
          </p:cNvSpPr>
          <p:nvPr/>
        </p:nvSpPr>
        <p:spPr bwMode="auto">
          <a:xfrm>
            <a:off x="5639845" y="3898676"/>
            <a:ext cx="1156716" cy="2813256"/>
          </a:xfrm>
          <a:custGeom>
            <a:avLst/>
            <a:gdLst>
              <a:gd name="T0" fmla="*/ 625 w 693"/>
              <a:gd name="T1" fmla="*/ 1522 h 1641"/>
              <a:gd name="T2" fmla="*/ 520 w 693"/>
              <a:gd name="T3" fmla="*/ 985 h 1641"/>
              <a:gd name="T4" fmla="*/ 498 w 693"/>
              <a:gd name="T5" fmla="*/ 789 h 1641"/>
              <a:gd name="T6" fmla="*/ 532 w 693"/>
              <a:gd name="T7" fmla="*/ 760 h 1641"/>
              <a:gd name="T8" fmla="*/ 571 w 693"/>
              <a:gd name="T9" fmla="*/ 506 h 1641"/>
              <a:gd name="T10" fmla="*/ 505 w 693"/>
              <a:gd name="T11" fmla="*/ 282 h 1641"/>
              <a:gd name="T12" fmla="*/ 394 w 693"/>
              <a:gd name="T13" fmla="*/ 243 h 1641"/>
              <a:gd name="T14" fmla="*/ 344 w 693"/>
              <a:gd name="T15" fmla="*/ 214 h 1641"/>
              <a:gd name="T16" fmla="*/ 341 w 693"/>
              <a:gd name="T17" fmla="*/ 204 h 1641"/>
              <a:gd name="T18" fmla="*/ 354 w 693"/>
              <a:gd name="T19" fmla="*/ 65 h 1641"/>
              <a:gd name="T20" fmla="*/ 313 w 693"/>
              <a:gd name="T21" fmla="*/ 0 h 1641"/>
              <a:gd name="T22" fmla="*/ 228 w 693"/>
              <a:gd name="T23" fmla="*/ 24 h 1641"/>
              <a:gd name="T24" fmla="*/ 214 w 693"/>
              <a:gd name="T25" fmla="*/ 121 h 1641"/>
              <a:gd name="T26" fmla="*/ 240 w 693"/>
              <a:gd name="T27" fmla="*/ 200 h 1641"/>
              <a:gd name="T28" fmla="*/ 240 w 693"/>
              <a:gd name="T29" fmla="*/ 215 h 1641"/>
              <a:gd name="T30" fmla="*/ 147 w 693"/>
              <a:gd name="T31" fmla="*/ 272 h 1641"/>
              <a:gd name="T32" fmla="*/ 22 w 693"/>
              <a:gd name="T33" fmla="*/ 531 h 1641"/>
              <a:gd name="T34" fmla="*/ 113 w 693"/>
              <a:gd name="T35" fmla="*/ 777 h 1641"/>
              <a:gd name="T36" fmla="*/ 143 w 693"/>
              <a:gd name="T37" fmla="*/ 802 h 1641"/>
              <a:gd name="T38" fmla="*/ 220 w 693"/>
              <a:gd name="T39" fmla="*/ 1183 h 1641"/>
              <a:gd name="T40" fmla="*/ 267 w 693"/>
              <a:gd name="T41" fmla="*/ 1470 h 1641"/>
              <a:gd name="T42" fmla="*/ 231 w 693"/>
              <a:gd name="T43" fmla="*/ 1602 h 1641"/>
              <a:gd name="T44" fmla="*/ 343 w 693"/>
              <a:gd name="T45" fmla="*/ 1595 h 1641"/>
              <a:gd name="T46" fmla="*/ 351 w 693"/>
              <a:gd name="T47" fmla="*/ 1504 h 1641"/>
              <a:gd name="T48" fmla="*/ 342 w 693"/>
              <a:gd name="T49" fmla="*/ 1327 h 1641"/>
              <a:gd name="T50" fmla="*/ 334 w 693"/>
              <a:gd name="T51" fmla="*/ 1168 h 1641"/>
              <a:gd name="T52" fmla="*/ 372 w 693"/>
              <a:gd name="T53" fmla="*/ 991 h 1641"/>
              <a:gd name="T54" fmla="*/ 495 w 693"/>
              <a:gd name="T55" fmla="*/ 1455 h 1641"/>
              <a:gd name="T56" fmla="*/ 553 w 693"/>
              <a:gd name="T57" fmla="*/ 1595 h 1641"/>
              <a:gd name="T58" fmla="*/ 693 w 693"/>
              <a:gd name="T59" fmla="*/ 1628 h 1641"/>
              <a:gd name="T60" fmla="*/ 115 w 693"/>
              <a:gd name="T61" fmla="*/ 608 h 1641"/>
              <a:gd name="T62" fmla="*/ 125 w 693"/>
              <a:gd name="T63" fmla="*/ 524 h 1641"/>
              <a:gd name="T64" fmla="*/ 395 w 693"/>
              <a:gd name="T65" fmla="*/ 690 h 1641"/>
              <a:gd name="T66" fmla="*/ 314 w 693"/>
              <a:gd name="T67" fmla="*/ 307 h 1641"/>
              <a:gd name="T68" fmla="*/ 280 w 693"/>
              <a:gd name="T69" fmla="*/ 291 h 1641"/>
              <a:gd name="T70" fmla="*/ 295 w 693"/>
              <a:gd name="T71" fmla="*/ 485 h 1641"/>
              <a:gd name="T72" fmla="*/ 274 w 693"/>
              <a:gd name="T73" fmla="*/ 687 h 1641"/>
              <a:gd name="T74" fmla="*/ 235 w 693"/>
              <a:gd name="T75" fmla="*/ 542 h 1641"/>
              <a:gd name="T76" fmla="*/ 248 w 693"/>
              <a:gd name="T77" fmla="*/ 225 h 1641"/>
              <a:gd name="T78" fmla="*/ 334 w 693"/>
              <a:gd name="T79" fmla="*/ 227 h 1641"/>
              <a:gd name="T80" fmla="*/ 381 w 693"/>
              <a:gd name="T81" fmla="*/ 413 h 1641"/>
              <a:gd name="T82" fmla="*/ 411 w 693"/>
              <a:gd name="T83" fmla="*/ 689 h 1641"/>
              <a:gd name="T84" fmla="*/ 473 w 693"/>
              <a:gd name="T85" fmla="*/ 485 h 1641"/>
              <a:gd name="T86" fmla="*/ 501 w 693"/>
              <a:gd name="T87" fmla="*/ 576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93" h="1641">
                <a:moveTo>
                  <a:pt x="669" y="1590"/>
                </a:moveTo>
                <a:cubicBezTo>
                  <a:pt x="650" y="1579"/>
                  <a:pt x="636" y="1550"/>
                  <a:pt x="629" y="1542"/>
                </a:cubicBezTo>
                <a:cubicBezTo>
                  <a:pt x="622" y="1535"/>
                  <a:pt x="631" y="1537"/>
                  <a:pt x="625" y="1522"/>
                </a:cubicBezTo>
                <a:cubicBezTo>
                  <a:pt x="619" y="1507"/>
                  <a:pt x="600" y="1419"/>
                  <a:pt x="597" y="1391"/>
                </a:cubicBezTo>
                <a:cubicBezTo>
                  <a:pt x="593" y="1362"/>
                  <a:pt x="595" y="1265"/>
                  <a:pt x="582" y="1219"/>
                </a:cubicBezTo>
                <a:cubicBezTo>
                  <a:pt x="568" y="1173"/>
                  <a:pt x="526" y="1025"/>
                  <a:pt x="520" y="985"/>
                </a:cubicBezTo>
                <a:cubicBezTo>
                  <a:pt x="514" y="944"/>
                  <a:pt x="505" y="903"/>
                  <a:pt x="505" y="881"/>
                </a:cubicBezTo>
                <a:cubicBezTo>
                  <a:pt x="505" y="858"/>
                  <a:pt x="503" y="843"/>
                  <a:pt x="496" y="827"/>
                </a:cubicBezTo>
                <a:cubicBezTo>
                  <a:pt x="490" y="811"/>
                  <a:pt x="498" y="789"/>
                  <a:pt x="498" y="789"/>
                </a:cubicBezTo>
                <a:cubicBezTo>
                  <a:pt x="498" y="789"/>
                  <a:pt x="514" y="801"/>
                  <a:pt x="524" y="810"/>
                </a:cubicBezTo>
                <a:cubicBezTo>
                  <a:pt x="534" y="819"/>
                  <a:pt x="534" y="805"/>
                  <a:pt x="529" y="785"/>
                </a:cubicBezTo>
                <a:cubicBezTo>
                  <a:pt x="524" y="765"/>
                  <a:pt x="527" y="754"/>
                  <a:pt x="532" y="760"/>
                </a:cubicBezTo>
                <a:cubicBezTo>
                  <a:pt x="537" y="767"/>
                  <a:pt x="541" y="728"/>
                  <a:pt x="553" y="705"/>
                </a:cubicBezTo>
                <a:cubicBezTo>
                  <a:pt x="566" y="681"/>
                  <a:pt x="593" y="633"/>
                  <a:pt x="587" y="606"/>
                </a:cubicBezTo>
                <a:cubicBezTo>
                  <a:pt x="581" y="578"/>
                  <a:pt x="578" y="530"/>
                  <a:pt x="571" y="506"/>
                </a:cubicBezTo>
                <a:cubicBezTo>
                  <a:pt x="563" y="483"/>
                  <a:pt x="556" y="441"/>
                  <a:pt x="547" y="415"/>
                </a:cubicBezTo>
                <a:cubicBezTo>
                  <a:pt x="538" y="389"/>
                  <a:pt x="540" y="376"/>
                  <a:pt x="529" y="350"/>
                </a:cubicBezTo>
                <a:cubicBezTo>
                  <a:pt x="517" y="324"/>
                  <a:pt x="505" y="295"/>
                  <a:pt x="505" y="282"/>
                </a:cubicBezTo>
                <a:cubicBezTo>
                  <a:pt x="505" y="275"/>
                  <a:pt x="502" y="269"/>
                  <a:pt x="491" y="265"/>
                </a:cubicBezTo>
                <a:cubicBezTo>
                  <a:pt x="483" y="261"/>
                  <a:pt x="469" y="258"/>
                  <a:pt x="449" y="255"/>
                </a:cubicBezTo>
                <a:cubicBezTo>
                  <a:pt x="428" y="252"/>
                  <a:pt x="409" y="248"/>
                  <a:pt x="394" y="243"/>
                </a:cubicBezTo>
                <a:cubicBezTo>
                  <a:pt x="393" y="243"/>
                  <a:pt x="392" y="242"/>
                  <a:pt x="391" y="242"/>
                </a:cubicBezTo>
                <a:cubicBezTo>
                  <a:pt x="391" y="242"/>
                  <a:pt x="390" y="242"/>
                  <a:pt x="390" y="242"/>
                </a:cubicBezTo>
                <a:cubicBezTo>
                  <a:pt x="370" y="235"/>
                  <a:pt x="344" y="214"/>
                  <a:pt x="344" y="214"/>
                </a:cubicBezTo>
                <a:cubicBezTo>
                  <a:pt x="336" y="225"/>
                  <a:pt x="336" y="225"/>
                  <a:pt x="336" y="225"/>
                </a:cubicBezTo>
                <a:cubicBezTo>
                  <a:pt x="339" y="221"/>
                  <a:pt x="341" y="218"/>
                  <a:pt x="344" y="214"/>
                </a:cubicBezTo>
                <a:cubicBezTo>
                  <a:pt x="341" y="211"/>
                  <a:pt x="336" y="204"/>
                  <a:pt x="341" y="204"/>
                </a:cubicBezTo>
                <a:cubicBezTo>
                  <a:pt x="352" y="203"/>
                  <a:pt x="354" y="159"/>
                  <a:pt x="360" y="146"/>
                </a:cubicBezTo>
                <a:cubicBezTo>
                  <a:pt x="366" y="133"/>
                  <a:pt x="364" y="124"/>
                  <a:pt x="360" y="112"/>
                </a:cubicBezTo>
                <a:cubicBezTo>
                  <a:pt x="356" y="101"/>
                  <a:pt x="364" y="84"/>
                  <a:pt x="354" y="65"/>
                </a:cubicBezTo>
                <a:cubicBezTo>
                  <a:pt x="344" y="47"/>
                  <a:pt x="358" y="24"/>
                  <a:pt x="344" y="22"/>
                </a:cubicBezTo>
                <a:cubicBezTo>
                  <a:pt x="330" y="20"/>
                  <a:pt x="335" y="3"/>
                  <a:pt x="322" y="3"/>
                </a:cubicBezTo>
                <a:cubicBezTo>
                  <a:pt x="318" y="3"/>
                  <a:pt x="315" y="2"/>
                  <a:pt x="313" y="0"/>
                </a:cubicBezTo>
                <a:cubicBezTo>
                  <a:pt x="302" y="21"/>
                  <a:pt x="285" y="14"/>
                  <a:pt x="285" y="14"/>
                </a:cubicBezTo>
                <a:cubicBezTo>
                  <a:pt x="259" y="8"/>
                  <a:pt x="242" y="14"/>
                  <a:pt x="230" y="23"/>
                </a:cubicBezTo>
                <a:cubicBezTo>
                  <a:pt x="230" y="23"/>
                  <a:pt x="229" y="24"/>
                  <a:pt x="228" y="24"/>
                </a:cubicBezTo>
                <a:cubicBezTo>
                  <a:pt x="213" y="38"/>
                  <a:pt x="208" y="57"/>
                  <a:pt x="208" y="58"/>
                </a:cubicBezTo>
                <a:cubicBezTo>
                  <a:pt x="207" y="65"/>
                  <a:pt x="206" y="72"/>
                  <a:pt x="206" y="77"/>
                </a:cubicBezTo>
                <a:cubicBezTo>
                  <a:pt x="208" y="95"/>
                  <a:pt x="213" y="113"/>
                  <a:pt x="214" y="121"/>
                </a:cubicBezTo>
                <a:cubicBezTo>
                  <a:pt x="215" y="128"/>
                  <a:pt x="219" y="158"/>
                  <a:pt x="225" y="158"/>
                </a:cubicBezTo>
                <a:cubicBezTo>
                  <a:pt x="231" y="158"/>
                  <a:pt x="233" y="159"/>
                  <a:pt x="233" y="159"/>
                </a:cubicBezTo>
                <a:cubicBezTo>
                  <a:pt x="233" y="159"/>
                  <a:pt x="240" y="182"/>
                  <a:pt x="240" y="200"/>
                </a:cubicBezTo>
                <a:cubicBezTo>
                  <a:pt x="240" y="208"/>
                  <a:pt x="240" y="212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24" y="238"/>
                  <a:pt x="206" y="246"/>
                </a:cubicBezTo>
                <a:cubicBezTo>
                  <a:pt x="188" y="255"/>
                  <a:pt x="162" y="268"/>
                  <a:pt x="147" y="272"/>
                </a:cubicBezTo>
                <a:cubicBezTo>
                  <a:pt x="136" y="275"/>
                  <a:pt x="124" y="279"/>
                  <a:pt x="115" y="285"/>
                </a:cubicBezTo>
                <a:cubicBezTo>
                  <a:pt x="103" y="293"/>
                  <a:pt x="93" y="305"/>
                  <a:pt x="89" y="326"/>
                </a:cubicBezTo>
                <a:cubicBezTo>
                  <a:pt x="82" y="365"/>
                  <a:pt x="42" y="495"/>
                  <a:pt x="22" y="531"/>
                </a:cubicBezTo>
                <a:cubicBezTo>
                  <a:pt x="3" y="567"/>
                  <a:pt x="0" y="616"/>
                  <a:pt x="20" y="646"/>
                </a:cubicBezTo>
                <a:cubicBezTo>
                  <a:pt x="39" y="676"/>
                  <a:pt x="86" y="750"/>
                  <a:pt x="93" y="760"/>
                </a:cubicBezTo>
                <a:cubicBezTo>
                  <a:pt x="100" y="770"/>
                  <a:pt x="102" y="778"/>
                  <a:pt x="113" y="777"/>
                </a:cubicBezTo>
                <a:cubicBezTo>
                  <a:pt x="113" y="777"/>
                  <a:pt x="114" y="776"/>
                  <a:pt x="115" y="776"/>
                </a:cubicBezTo>
                <a:cubicBezTo>
                  <a:pt x="124" y="776"/>
                  <a:pt x="130" y="777"/>
                  <a:pt x="130" y="777"/>
                </a:cubicBezTo>
                <a:cubicBezTo>
                  <a:pt x="130" y="777"/>
                  <a:pt x="135" y="796"/>
                  <a:pt x="143" y="802"/>
                </a:cubicBezTo>
                <a:cubicBezTo>
                  <a:pt x="151" y="808"/>
                  <a:pt x="161" y="828"/>
                  <a:pt x="163" y="821"/>
                </a:cubicBezTo>
                <a:cubicBezTo>
                  <a:pt x="166" y="814"/>
                  <a:pt x="173" y="872"/>
                  <a:pt x="180" y="903"/>
                </a:cubicBezTo>
                <a:cubicBezTo>
                  <a:pt x="187" y="934"/>
                  <a:pt x="220" y="1152"/>
                  <a:pt x="220" y="1183"/>
                </a:cubicBezTo>
                <a:cubicBezTo>
                  <a:pt x="220" y="1214"/>
                  <a:pt x="232" y="1246"/>
                  <a:pt x="231" y="1268"/>
                </a:cubicBezTo>
                <a:cubicBezTo>
                  <a:pt x="230" y="1291"/>
                  <a:pt x="235" y="1349"/>
                  <a:pt x="236" y="1381"/>
                </a:cubicBezTo>
                <a:cubicBezTo>
                  <a:pt x="237" y="1413"/>
                  <a:pt x="267" y="1447"/>
                  <a:pt x="267" y="1470"/>
                </a:cubicBezTo>
                <a:cubicBezTo>
                  <a:pt x="267" y="1494"/>
                  <a:pt x="260" y="1505"/>
                  <a:pt x="263" y="1519"/>
                </a:cubicBezTo>
                <a:cubicBezTo>
                  <a:pt x="267" y="1532"/>
                  <a:pt x="266" y="1542"/>
                  <a:pt x="251" y="1558"/>
                </a:cubicBezTo>
                <a:cubicBezTo>
                  <a:pt x="236" y="1574"/>
                  <a:pt x="230" y="1589"/>
                  <a:pt x="231" y="1602"/>
                </a:cubicBezTo>
                <a:cubicBezTo>
                  <a:pt x="232" y="1614"/>
                  <a:pt x="236" y="1619"/>
                  <a:pt x="266" y="1620"/>
                </a:cubicBezTo>
                <a:cubicBezTo>
                  <a:pt x="296" y="1621"/>
                  <a:pt x="324" y="1613"/>
                  <a:pt x="324" y="1605"/>
                </a:cubicBezTo>
                <a:cubicBezTo>
                  <a:pt x="324" y="1598"/>
                  <a:pt x="334" y="1595"/>
                  <a:pt x="343" y="1595"/>
                </a:cubicBezTo>
                <a:cubicBezTo>
                  <a:pt x="351" y="1595"/>
                  <a:pt x="350" y="1587"/>
                  <a:pt x="346" y="1569"/>
                </a:cubicBezTo>
                <a:cubicBezTo>
                  <a:pt x="343" y="1552"/>
                  <a:pt x="330" y="1528"/>
                  <a:pt x="338" y="1531"/>
                </a:cubicBezTo>
                <a:cubicBezTo>
                  <a:pt x="345" y="1533"/>
                  <a:pt x="351" y="1528"/>
                  <a:pt x="351" y="1504"/>
                </a:cubicBezTo>
                <a:cubicBezTo>
                  <a:pt x="351" y="1479"/>
                  <a:pt x="355" y="1471"/>
                  <a:pt x="344" y="1457"/>
                </a:cubicBezTo>
                <a:cubicBezTo>
                  <a:pt x="333" y="1442"/>
                  <a:pt x="335" y="1415"/>
                  <a:pt x="338" y="1392"/>
                </a:cubicBezTo>
                <a:cubicBezTo>
                  <a:pt x="340" y="1370"/>
                  <a:pt x="348" y="1354"/>
                  <a:pt x="342" y="1327"/>
                </a:cubicBezTo>
                <a:cubicBezTo>
                  <a:pt x="335" y="1299"/>
                  <a:pt x="334" y="1266"/>
                  <a:pt x="338" y="1252"/>
                </a:cubicBezTo>
                <a:cubicBezTo>
                  <a:pt x="342" y="1239"/>
                  <a:pt x="339" y="1222"/>
                  <a:pt x="329" y="1211"/>
                </a:cubicBezTo>
                <a:cubicBezTo>
                  <a:pt x="319" y="1200"/>
                  <a:pt x="334" y="1180"/>
                  <a:pt x="334" y="1168"/>
                </a:cubicBezTo>
                <a:cubicBezTo>
                  <a:pt x="334" y="1156"/>
                  <a:pt x="330" y="1104"/>
                  <a:pt x="337" y="1052"/>
                </a:cubicBezTo>
                <a:cubicBezTo>
                  <a:pt x="343" y="999"/>
                  <a:pt x="344" y="960"/>
                  <a:pt x="345" y="946"/>
                </a:cubicBezTo>
                <a:cubicBezTo>
                  <a:pt x="346" y="933"/>
                  <a:pt x="354" y="939"/>
                  <a:pt x="372" y="991"/>
                </a:cubicBezTo>
                <a:cubicBezTo>
                  <a:pt x="391" y="1043"/>
                  <a:pt x="438" y="1205"/>
                  <a:pt x="447" y="1241"/>
                </a:cubicBezTo>
                <a:cubicBezTo>
                  <a:pt x="454" y="1272"/>
                  <a:pt x="480" y="1385"/>
                  <a:pt x="491" y="1436"/>
                </a:cubicBezTo>
                <a:cubicBezTo>
                  <a:pt x="493" y="1444"/>
                  <a:pt x="494" y="1451"/>
                  <a:pt x="495" y="1455"/>
                </a:cubicBezTo>
                <a:cubicBezTo>
                  <a:pt x="501" y="1486"/>
                  <a:pt x="509" y="1548"/>
                  <a:pt x="517" y="1548"/>
                </a:cubicBezTo>
                <a:cubicBezTo>
                  <a:pt x="526" y="1548"/>
                  <a:pt x="524" y="1554"/>
                  <a:pt x="525" y="1572"/>
                </a:cubicBezTo>
                <a:cubicBezTo>
                  <a:pt x="526" y="1589"/>
                  <a:pt x="543" y="1592"/>
                  <a:pt x="553" y="1595"/>
                </a:cubicBezTo>
                <a:cubicBezTo>
                  <a:pt x="563" y="1599"/>
                  <a:pt x="566" y="1589"/>
                  <a:pt x="566" y="1589"/>
                </a:cubicBezTo>
                <a:cubicBezTo>
                  <a:pt x="566" y="1589"/>
                  <a:pt x="582" y="1623"/>
                  <a:pt x="610" y="1626"/>
                </a:cubicBezTo>
                <a:cubicBezTo>
                  <a:pt x="639" y="1630"/>
                  <a:pt x="693" y="1641"/>
                  <a:pt x="693" y="1628"/>
                </a:cubicBezTo>
                <a:cubicBezTo>
                  <a:pt x="693" y="1614"/>
                  <a:pt x="687" y="1602"/>
                  <a:pt x="669" y="1590"/>
                </a:cubicBezTo>
                <a:close/>
                <a:moveTo>
                  <a:pt x="128" y="644"/>
                </a:moveTo>
                <a:cubicBezTo>
                  <a:pt x="128" y="632"/>
                  <a:pt x="122" y="619"/>
                  <a:pt x="115" y="608"/>
                </a:cubicBezTo>
                <a:cubicBezTo>
                  <a:pt x="105" y="594"/>
                  <a:pt x="95" y="582"/>
                  <a:pt x="99" y="575"/>
                </a:cubicBezTo>
                <a:cubicBezTo>
                  <a:pt x="105" y="563"/>
                  <a:pt x="110" y="563"/>
                  <a:pt x="115" y="554"/>
                </a:cubicBezTo>
                <a:cubicBezTo>
                  <a:pt x="118" y="549"/>
                  <a:pt x="121" y="541"/>
                  <a:pt x="125" y="524"/>
                </a:cubicBezTo>
                <a:cubicBezTo>
                  <a:pt x="124" y="559"/>
                  <a:pt x="136" y="611"/>
                  <a:pt x="128" y="644"/>
                </a:cubicBezTo>
                <a:close/>
                <a:moveTo>
                  <a:pt x="411" y="689"/>
                </a:moveTo>
                <a:cubicBezTo>
                  <a:pt x="407" y="690"/>
                  <a:pt x="402" y="690"/>
                  <a:pt x="395" y="690"/>
                </a:cubicBezTo>
                <a:cubicBezTo>
                  <a:pt x="395" y="685"/>
                  <a:pt x="395" y="680"/>
                  <a:pt x="393" y="674"/>
                </a:cubicBezTo>
                <a:cubicBezTo>
                  <a:pt x="389" y="655"/>
                  <a:pt x="367" y="523"/>
                  <a:pt x="351" y="448"/>
                </a:cubicBezTo>
                <a:cubicBezTo>
                  <a:pt x="335" y="373"/>
                  <a:pt x="318" y="317"/>
                  <a:pt x="314" y="307"/>
                </a:cubicBezTo>
                <a:cubicBezTo>
                  <a:pt x="310" y="297"/>
                  <a:pt x="323" y="293"/>
                  <a:pt x="323" y="293"/>
                </a:cubicBezTo>
                <a:cubicBezTo>
                  <a:pt x="299" y="269"/>
                  <a:pt x="299" y="269"/>
                  <a:pt x="299" y="269"/>
                </a:cubicBezTo>
                <a:cubicBezTo>
                  <a:pt x="288" y="274"/>
                  <a:pt x="280" y="291"/>
                  <a:pt x="280" y="291"/>
                </a:cubicBezTo>
                <a:cubicBezTo>
                  <a:pt x="280" y="291"/>
                  <a:pt x="292" y="299"/>
                  <a:pt x="294" y="307"/>
                </a:cubicBezTo>
                <a:cubicBezTo>
                  <a:pt x="296" y="315"/>
                  <a:pt x="292" y="325"/>
                  <a:pt x="286" y="343"/>
                </a:cubicBezTo>
                <a:cubicBezTo>
                  <a:pt x="281" y="362"/>
                  <a:pt x="288" y="443"/>
                  <a:pt x="295" y="485"/>
                </a:cubicBezTo>
                <a:cubicBezTo>
                  <a:pt x="302" y="527"/>
                  <a:pt x="315" y="621"/>
                  <a:pt x="323" y="669"/>
                </a:cubicBezTo>
                <a:cubicBezTo>
                  <a:pt x="324" y="677"/>
                  <a:pt x="326" y="683"/>
                  <a:pt x="327" y="689"/>
                </a:cubicBezTo>
                <a:cubicBezTo>
                  <a:pt x="308" y="688"/>
                  <a:pt x="289" y="687"/>
                  <a:pt x="274" y="687"/>
                </a:cubicBezTo>
                <a:cubicBezTo>
                  <a:pt x="232" y="687"/>
                  <a:pt x="191" y="692"/>
                  <a:pt x="191" y="692"/>
                </a:cubicBezTo>
                <a:cubicBezTo>
                  <a:pt x="191" y="692"/>
                  <a:pt x="199" y="672"/>
                  <a:pt x="212" y="643"/>
                </a:cubicBezTo>
                <a:cubicBezTo>
                  <a:pt x="224" y="615"/>
                  <a:pt x="226" y="589"/>
                  <a:pt x="235" y="542"/>
                </a:cubicBezTo>
                <a:cubicBezTo>
                  <a:pt x="245" y="495"/>
                  <a:pt x="237" y="463"/>
                  <a:pt x="237" y="406"/>
                </a:cubicBezTo>
                <a:cubicBezTo>
                  <a:pt x="237" y="361"/>
                  <a:pt x="234" y="300"/>
                  <a:pt x="231" y="263"/>
                </a:cubicBezTo>
                <a:cubicBezTo>
                  <a:pt x="231" y="257"/>
                  <a:pt x="231" y="235"/>
                  <a:pt x="248" y="225"/>
                </a:cubicBezTo>
                <a:cubicBezTo>
                  <a:pt x="257" y="236"/>
                  <a:pt x="268" y="248"/>
                  <a:pt x="281" y="257"/>
                </a:cubicBezTo>
                <a:cubicBezTo>
                  <a:pt x="304" y="273"/>
                  <a:pt x="306" y="261"/>
                  <a:pt x="320" y="244"/>
                </a:cubicBezTo>
                <a:cubicBezTo>
                  <a:pt x="326" y="237"/>
                  <a:pt x="330" y="232"/>
                  <a:pt x="334" y="227"/>
                </a:cubicBezTo>
                <a:cubicBezTo>
                  <a:pt x="334" y="227"/>
                  <a:pt x="334" y="227"/>
                  <a:pt x="334" y="227"/>
                </a:cubicBezTo>
                <a:cubicBezTo>
                  <a:pt x="353" y="218"/>
                  <a:pt x="370" y="255"/>
                  <a:pt x="370" y="255"/>
                </a:cubicBezTo>
                <a:cubicBezTo>
                  <a:pt x="382" y="288"/>
                  <a:pt x="381" y="349"/>
                  <a:pt x="381" y="413"/>
                </a:cubicBezTo>
                <a:cubicBezTo>
                  <a:pt x="381" y="478"/>
                  <a:pt x="393" y="542"/>
                  <a:pt x="406" y="589"/>
                </a:cubicBezTo>
                <a:cubicBezTo>
                  <a:pt x="418" y="636"/>
                  <a:pt x="437" y="678"/>
                  <a:pt x="437" y="678"/>
                </a:cubicBezTo>
                <a:cubicBezTo>
                  <a:pt x="437" y="678"/>
                  <a:pt x="426" y="684"/>
                  <a:pt x="411" y="689"/>
                </a:cubicBezTo>
                <a:close/>
                <a:moveTo>
                  <a:pt x="491" y="631"/>
                </a:moveTo>
                <a:cubicBezTo>
                  <a:pt x="489" y="627"/>
                  <a:pt x="490" y="600"/>
                  <a:pt x="484" y="579"/>
                </a:cubicBezTo>
                <a:cubicBezTo>
                  <a:pt x="477" y="556"/>
                  <a:pt x="474" y="524"/>
                  <a:pt x="473" y="485"/>
                </a:cubicBezTo>
                <a:cubicBezTo>
                  <a:pt x="473" y="485"/>
                  <a:pt x="482" y="518"/>
                  <a:pt x="491" y="538"/>
                </a:cubicBezTo>
                <a:cubicBezTo>
                  <a:pt x="495" y="547"/>
                  <a:pt x="498" y="553"/>
                  <a:pt x="501" y="553"/>
                </a:cubicBezTo>
                <a:cubicBezTo>
                  <a:pt x="511" y="556"/>
                  <a:pt x="512" y="570"/>
                  <a:pt x="501" y="576"/>
                </a:cubicBezTo>
                <a:cubicBezTo>
                  <a:pt x="490" y="582"/>
                  <a:pt x="498" y="624"/>
                  <a:pt x="493" y="630"/>
                </a:cubicBezTo>
                <a:cubicBezTo>
                  <a:pt x="492" y="631"/>
                  <a:pt x="491" y="631"/>
                  <a:pt x="491" y="631"/>
                </a:cubicBezTo>
                <a:close/>
              </a:path>
            </a:pathLst>
          </a:custGeom>
          <a:solidFill>
            <a:sysClr val="windowText" lastClr="000000">
              <a:lumMod val="85000"/>
              <a:lumOff val="15000"/>
            </a:sys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38239" tIns="69119" rIns="138239" bIns="69119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82104" fontAlgn="auto">
              <a:spcBef>
                <a:spcPts val="0"/>
              </a:spcBef>
              <a:spcAft>
                <a:spcPts val="0"/>
              </a:spcAft>
              <a:defRPr/>
            </a:pPr>
            <a:endParaRPr lang="id-ID" b="0">
              <a:solidFill>
                <a:sysClr val="windowText" lastClr="000000"/>
              </a:solidFill>
              <a:latin typeface="+mj-lt"/>
            </a:endParaRPr>
          </a:p>
        </p:txBody>
      </p:sp>
      <p:cxnSp>
        <p:nvCxnSpPr>
          <p:cNvPr id="5" name="Straight Connector 23"/>
          <p:cNvCxnSpPr/>
          <p:nvPr/>
        </p:nvCxnSpPr>
        <p:spPr>
          <a:xfrm flipV="1">
            <a:off x="6154738" y="2936041"/>
            <a:ext cx="0" cy="915319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sp>
        <p:nvSpPr>
          <p:cNvPr id="10" name="文本框 13"/>
          <p:cNvSpPr txBox="1"/>
          <p:nvPr/>
        </p:nvSpPr>
        <p:spPr>
          <a:xfrm>
            <a:off x="6606313" y="1414028"/>
            <a:ext cx="4805399" cy="9314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9500" tIns="49748" rIns="99500" bIns="49748" rtlCol="0">
            <a:spAutoFit/>
          </a:bodyPr>
          <a:lstStyle/>
          <a:p>
            <a:r>
              <a:rPr lang="ru-RU" dirty="0">
                <a:latin typeface="+mj-lt"/>
              </a:rPr>
              <a:t>ОГБУСО «Центр социальной помощи семье и детям г. Усть-Илимска и </a:t>
            </a:r>
            <a:r>
              <a:rPr lang="ru-RU" dirty="0" err="1">
                <a:latin typeface="+mj-lt"/>
              </a:rPr>
              <a:t>Усть</a:t>
            </a:r>
            <a:r>
              <a:rPr lang="ru-RU" dirty="0">
                <a:latin typeface="+mj-lt"/>
              </a:rPr>
              <a:t>- Илимского района</a:t>
            </a:r>
            <a:r>
              <a:rPr lang="ru-RU" dirty="0" smtClean="0">
                <a:latin typeface="+mj-lt"/>
              </a:rPr>
              <a:t>»</a:t>
            </a:r>
            <a:endParaRPr lang="ru-RU" dirty="0">
              <a:latin typeface="+mj-lt"/>
            </a:endParaRPr>
          </a:p>
        </p:txBody>
      </p:sp>
      <p:sp>
        <p:nvSpPr>
          <p:cNvPr id="11" name="Freeform 4"/>
          <p:cNvSpPr>
            <a:spLocks noEditPoints="1"/>
          </p:cNvSpPr>
          <p:nvPr/>
        </p:nvSpPr>
        <p:spPr bwMode="auto">
          <a:xfrm>
            <a:off x="4682102" y="3924320"/>
            <a:ext cx="824528" cy="2645975"/>
          </a:xfrm>
          <a:custGeom>
            <a:avLst/>
            <a:gdLst>
              <a:gd name="T0" fmla="*/ 379 w 386"/>
              <a:gd name="T1" fmla="*/ 464 h 1210"/>
              <a:gd name="T2" fmla="*/ 364 w 386"/>
              <a:gd name="T3" fmla="*/ 267 h 1210"/>
              <a:gd name="T4" fmla="*/ 269 w 386"/>
              <a:gd name="T5" fmla="*/ 191 h 1210"/>
              <a:gd name="T6" fmla="*/ 251 w 386"/>
              <a:gd name="T7" fmla="*/ 145 h 1210"/>
              <a:gd name="T8" fmla="*/ 266 w 386"/>
              <a:gd name="T9" fmla="*/ 116 h 1210"/>
              <a:gd name="T10" fmla="*/ 263 w 386"/>
              <a:gd name="T11" fmla="*/ 82 h 1210"/>
              <a:gd name="T12" fmla="*/ 205 w 386"/>
              <a:gd name="T13" fmla="*/ 0 h 1210"/>
              <a:gd name="T14" fmla="*/ 155 w 386"/>
              <a:gd name="T15" fmla="*/ 90 h 1210"/>
              <a:gd name="T16" fmla="*/ 174 w 386"/>
              <a:gd name="T17" fmla="*/ 126 h 1210"/>
              <a:gd name="T18" fmla="*/ 176 w 386"/>
              <a:gd name="T19" fmla="*/ 167 h 1210"/>
              <a:gd name="T20" fmla="*/ 177 w 386"/>
              <a:gd name="T21" fmla="*/ 167 h 1210"/>
              <a:gd name="T22" fmla="*/ 156 w 386"/>
              <a:gd name="T23" fmla="*/ 186 h 1210"/>
              <a:gd name="T24" fmla="*/ 99 w 386"/>
              <a:gd name="T25" fmla="*/ 207 h 1210"/>
              <a:gd name="T26" fmla="*/ 57 w 386"/>
              <a:gd name="T27" fmla="*/ 370 h 1210"/>
              <a:gd name="T28" fmla="*/ 38 w 386"/>
              <a:gd name="T29" fmla="*/ 604 h 1210"/>
              <a:gd name="T30" fmla="*/ 68 w 386"/>
              <a:gd name="T31" fmla="*/ 598 h 1210"/>
              <a:gd name="T32" fmla="*/ 68 w 386"/>
              <a:gd name="T33" fmla="*/ 607 h 1210"/>
              <a:gd name="T34" fmla="*/ 41 w 386"/>
              <a:gd name="T35" fmla="*/ 619 h 1210"/>
              <a:gd name="T36" fmla="*/ 47 w 386"/>
              <a:gd name="T37" fmla="*/ 662 h 1210"/>
              <a:gd name="T38" fmla="*/ 3 w 386"/>
              <a:gd name="T39" fmla="*/ 849 h 1210"/>
              <a:gd name="T40" fmla="*/ 99 w 386"/>
              <a:gd name="T41" fmla="*/ 898 h 1210"/>
              <a:gd name="T42" fmla="*/ 118 w 386"/>
              <a:gd name="T43" fmla="*/ 899 h 1210"/>
              <a:gd name="T44" fmla="*/ 127 w 386"/>
              <a:gd name="T45" fmla="*/ 1051 h 1210"/>
              <a:gd name="T46" fmla="*/ 118 w 386"/>
              <a:gd name="T47" fmla="*/ 1153 h 1210"/>
              <a:gd name="T48" fmla="*/ 181 w 386"/>
              <a:gd name="T49" fmla="*/ 1159 h 1210"/>
              <a:gd name="T50" fmla="*/ 194 w 386"/>
              <a:gd name="T51" fmla="*/ 1084 h 1210"/>
              <a:gd name="T52" fmla="*/ 192 w 386"/>
              <a:gd name="T53" fmla="*/ 968 h 1210"/>
              <a:gd name="T54" fmla="*/ 222 w 386"/>
              <a:gd name="T55" fmla="*/ 712 h 1210"/>
              <a:gd name="T56" fmla="*/ 252 w 386"/>
              <a:gd name="T57" fmla="*/ 767 h 1210"/>
              <a:gd name="T58" fmla="*/ 285 w 386"/>
              <a:gd name="T59" fmla="*/ 1024 h 1210"/>
              <a:gd name="T60" fmla="*/ 277 w 386"/>
              <a:gd name="T61" fmla="*/ 1067 h 1210"/>
              <a:gd name="T62" fmla="*/ 298 w 386"/>
              <a:gd name="T63" fmla="*/ 1146 h 1210"/>
              <a:gd name="T64" fmla="*/ 355 w 386"/>
              <a:gd name="T65" fmla="*/ 1205 h 1210"/>
              <a:gd name="T66" fmla="*/ 347 w 386"/>
              <a:gd name="T67" fmla="*/ 1105 h 1210"/>
              <a:gd name="T68" fmla="*/ 351 w 386"/>
              <a:gd name="T69" fmla="*/ 1046 h 1210"/>
              <a:gd name="T70" fmla="*/ 356 w 386"/>
              <a:gd name="T71" fmla="*/ 829 h 1210"/>
              <a:gd name="T72" fmla="*/ 354 w 386"/>
              <a:gd name="T73" fmla="*/ 603 h 1210"/>
              <a:gd name="T74" fmla="*/ 367 w 386"/>
              <a:gd name="T75" fmla="*/ 565 h 1210"/>
              <a:gd name="T76" fmla="*/ 109 w 386"/>
              <a:gd name="T77" fmla="*/ 669 h 1210"/>
              <a:gd name="T78" fmla="*/ 91 w 386"/>
              <a:gd name="T79" fmla="*/ 666 h 1210"/>
              <a:gd name="T80" fmla="*/ 90 w 386"/>
              <a:gd name="T81" fmla="*/ 617 h 1210"/>
              <a:gd name="T82" fmla="*/ 101 w 386"/>
              <a:gd name="T83" fmla="*/ 628 h 1210"/>
              <a:gd name="T84" fmla="*/ 108 w 386"/>
              <a:gd name="T85" fmla="*/ 649 h 1210"/>
              <a:gd name="T86" fmla="*/ 223 w 386"/>
              <a:gd name="T87" fmla="*/ 505 h 1210"/>
              <a:gd name="T88" fmla="*/ 221 w 386"/>
              <a:gd name="T89" fmla="*/ 232 h 1210"/>
              <a:gd name="T90" fmla="*/ 215 w 386"/>
              <a:gd name="T91" fmla="*/ 208 h 1210"/>
              <a:gd name="T92" fmla="*/ 205 w 386"/>
              <a:gd name="T93" fmla="*/ 231 h 1210"/>
              <a:gd name="T94" fmla="*/ 199 w 386"/>
              <a:gd name="T95" fmla="*/ 505 h 1210"/>
              <a:gd name="T96" fmla="*/ 190 w 386"/>
              <a:gd name="T97" fmla="*/ 325 h 1210"/>
              <a:gd name="T98" fmla="*/ 173 w 386"/>
              <a:gd name="T99" fmla="*/ 188 h 1210"/>
              <a:gd name="T100" fmla="*/ 182 w 386"/>
              <a:gd name="T101" fmla="*/ 176 h 1210"/>
              <a:gd name="T102" fmla="*/ 248 w 386"/>
              <a:gd name="T103" fmla="*/ 179 h 1210"/>
              <a:gd name="T104" fmla="*/ 259 w 386"/>
              <a:gd name="T105" fmla="*/ 196 h 1210"/>
              <a:gd name="T106" fmla="*/ 258 w 386"/>
              <a:gd name="T107" fmla="*/ 201 h 1210"/>
              <a:gd name="T108" fmla="*/ 260 w 386"/>
              <a:gd name="T109" fmla="*/ 256 h 1210"/>
              <a:gd name="T110" fmla="*/ 301 w 386"/>
              <a:gd name="T111" fmla="*/ 488 h 1210"/>
              <a:gd name="T112" fmla="*/ 360 w 386"/>
              <a:gd name="T113" fmla="*/ 585 h 1210"/>
              <a:gd name="T114" fmla="*/ 328 w 386"/>
              <a:gd name="T115" fmla="*/ 554 h 1210"/>
              <a:gd name="T116" fmla="*/ 360 w 386"/>
              <a:gd name="T117" fmla="*/ 585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6" h="1210">
                <a:moveTo>
                  <a:pt x="379" y="512"/>
                </a:moveTo>
                <a:cubicBezTo>
                  <a:pt x="385" y="497"/>
                  <a:pt x="386" y="471"/>
                  <a:pt x="379" y="464"/>
                </a:cubicBezTo>
                <a:cubicBezTo>
                  <a:pt x="372" y="456"/>
                  <a:pt x="383" y="413"/>
                  <a:pt x="376" y="380"/>
                </a:cubicBezTo>
                <a:cubicBezTo>
                  <a:pt x="370" y="347"/>
                  <a:pt x="365" y="295"/>
                  <a:pt x="364" y="267"/>
                </a:cubicBezTo>
                <a:cubicBezTo>
                  <a:pt x="364" y="239"/>
                  <a:pt x="362" y="219"/>
                  <a:pt x="326" y="210"/>
                </a:cubicBezTo>
                <a:cubicBezTo>
                  <a:pt x="302" y="204"/>
                  <a:pt x="282" y="197"/>
                  <a:pt x="269" y="191"/>
                </a:cubicBezTo>
                <a:cubicBezTo>
                  <a:pt x="269" y="191"/>
                  <a:pt x="255" y="179"/>
                  <a:pt x="252" y="168"/>
                </a:cubicBezTo>
                <a:cubicBezTo>
                  <a:pt x="251" y="159"/>
                  <a:pt x="251" y="150"/>
                  <a:pt x="251" y="145"/>
                </a:cubicBezTo>
                <a:cubicBezTo>
                  <a:pt x="253" y="136"/>
                  <a:pt x="253" y="129"/>
                  <a:pt x="253" y="124"/>
                </a:cubicBezTo>
                <a:cubicBezTo>
                  <a:pt x="253" y="118"/>
                  <a:pt x="264" y="126"/>
                  <a:pt x="266" y="116"/>
                </a:cubicBezTo>
                <a:cubicBezTo>
                  <a:pt x="269" y="107"/>
                  <a:pt x="271" y="85"/>
                  <a:pt x="269" y="84"/>
                </a:cubicBezTo>
                <a:cubicBezTo>
                  <a:pt x="267" y="82"/>
                  <a:pt x="265" y="82"/>
                  <a:pt x="263" y="82"/>
                </a:cubicBezTo>
                <a:cubicBezTo>
                  <a:pt x="263" y="79"/>
                  <a:pt x="265" y="59"/>
                  <a:pt x="263" y="38"/>
                </a:cubicBezTo>
                <a:cubicBezTo>
                  <a:pt x="262" y="18"/>
                  <a:pt x="242" y="2"/>
                  <a:pt x="205" y="0"/>
                </a:cubicBezTo>
                <a:cubicBezTo>
                  <a:pt x="184" y="0"/>
                  <a:pt x="160" y="16"/>
                  <a:pt x="157" y="38"/>
                </a:cubicBezTo>
                <a:cubicBezTo>
                  <a:pt x="154" y="60"/>
                  <a:pt x="155" y="90"/>
                  <a:pt x="155" y="90"/>
                </a:cubicBezTo>
                <a:cubicBezTo>
                  <a:pt x="155" y="90"/>
                  <a:pt x="148" y="105"/>
                  <a:pt x="154" y="117"/>
                </a:cubicBezTo>
                <a:cubicBezTo>
                  <a:pt x="160" y="129"/>
                  <a:pt x="174" y="126"/>
                  <a:pt x="174" y="126"/>
                </a:cubicBezTo>
                <a:cubicBezTo>
                  <a:pt x="174" y="126"/>
                  <a:pt x="177" y="145"/>
                  <a:pt x="177" y="155"/>
                </a:cubicBezTo>
                <a:cubicBezTo>
                  <a:pt x="177" y="160"/>
                  <a:pt x="177" y="164"/>
                  <a:pt x="176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77" y="167"/>
                  <a:pt x="177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64" y="182"/>
                  <a:pt x="156" y="186"/>
                </a:cubicBezTo>
                <a:cubicBezTo>
                  <a:pt x="143" y="192"/>
                  <a:pt x="123" y="200"/>
                  <a:pt x="107" y="205"/>
                </a:cubicBezTo>
                <a:cubicBezTo>
                  <a:pt x="104" y="206"/>
                  <a:pt x="102" y="206"/>
                  <a:pt x="99" y="207"/>
                </a:cubicBezTo>
                <a:cubicBezTo>
                  <a:pt x="80" y="213"/>
                  <a:pt x="65" y="218"/>
                  <a:pt x="65" y="244"/>
                </a:cubicBezTo>
                <a:cubicBezTo>
                  <a:pt x="64" y="274"/>
                  <a:pt x="61" y="331"/>
                  <a:pt x="57" y="370"/>
                </a:cubicBezTo>
                <a:cubicBezTo>
                  <a:pt x="53" y="408"/>
                  <a:pt x="41" y="490"/>
                  <a:pt x="41" y="516"/>
                </a:cubicBezTo>
                <a:cubicBezTo>
                  <a:pt x="40" y="542"/>
                  <a:pt x="37" y="598"/>
                  <a:pt x="38" y="604"/>
                </a:cubicBezTo>
                <a:cubicBezTo>
                  <a:pt x="38" y="609"/>
                  <a:pt x="42" y="609"/>
                  <a:pt x="42" y="615"/>
                </a:cubicBezTo>
                <a:cubicBezTo>
                  <a:pt x="43" y="612"/>
                  <a:pt x="48" y="598"/>
                  <a:pt x="68" y="598"/>
                </a:cubicBezTo>
                <a:cubicBezTo>
                  <a:pt x="90" y="598"/>
                  <a:pt x="90" y="614"/>
                  <a:pt x="90" y="614"/>
                </a:cubicBezTo>
                <a:cubicBezTo>
                  <a:pt x="83" y="607"/>
                  <a:pt x="83" y="607"/>
                  <a:pt x="68" y="607"/>
                </a:cubicBezTo>
                <a:cubicBezTo>
                  <a:pt x="54" y="606"/>
                  <a:pt x="43" y="614"/>
                  <a:pt x="42" y="615"/>
                </a:cubicBezTo>
                <a:cubicBezTo>
                  <a:pt x="42" y="616"/>
                  <a:pt x="42" y="618"/>
                  <a:pt x="41" y="619"/>
                </a:cubicBezTo>
                <a:cubicBezTo>
                  <a:pt x="39" y="630"/>
                  <a:pt x="39" y="639"/>
                  <a:pt x="45" y="646"/>
                </a:cubicBezTo>
                <a:cubicBezTo>
                  <a:pt x="50" y="653"/>
                  <a:pt x="47" y="662"/>
                  <a:pt x="47" y="662"/>
                </a:cubicBezTo>
                <a:cubicBezTo>
                  <a:pt x="0" y="660"/>
                  <a:pt x="0" y="660"/>
                  <a:pt x="0" y="660"/>
                </a:cubicBezTo>
                <a:cubicBezTo>
                  <a:pt x="3" y="849"/>
                  <a:pt x="3" y="849"/>
                  <a:pt x="3" y="849"/>
                </a:cubicBezTo>
                <a:cubicBezTo>
                  <a:pt x="78" y="907"/>
                  <a:pt x="78" y="907"/>
                  <a:pt x="78" y="907"/>
                </a:cubicBezTo>
                <a:cubicBezTo>
                  <a:pt x="78" y="907"/>
                  <a:pt x="89" y="899"/>
                  <a:pt x="99" y="898"/>
                </a:cubicBezTo>
                <a:cubicBezTo>
                  <a:pt x="100" y="898"/>
                  <a:pt x="101" y="898"/>
                  <a:pt x="101" y="898"/>
                </a:cubicBezTo>
                <a:cubicBezTo>
                  <a:pt x="112" y="898"/>
                  <a:pt x="118" y="899"/>
                  <a:pt x="118" y="899"/>
                </a:cubicBezTo>
                <a:cubicBezTo>
                  <a:pt x="118" y="899"/>
                  <a:pt x="115" y="955"/>
                  <a:pt x="115" y="977"/>
                </a:cubicBezTo>
                <a:cubicBezTo>
                  <a:pt x="115" y="1000"/>
                  <a:pt x="117" y="1035"/>
                  <a:pt x="127" y="1051"/>
                </a:cubicBezTo>
                <a:cubicBezTo>
                  <a:pt x="136" y="1067"/>
                  <a:pt x="138" y="1073"/>
                  <a:pt x="138" y="1087"/>
                </a:cubicBezTo>
                <a:cubicBezTo>
                  <a:pt x="138" y="1101"/>
                  <a:pt x="117" y="1140"/>
                  <a:pt x="118" y="1153"/>
                </a:cubicBezTo>
                <a:cubicBezTo>
                  <a:pt x="118" y="1166"/>
                  <a:pt x="121" y="1186"/>
                  <a:pt x="143" y="1186"/>
                </a:cubicBezTo>
                <a:cubicBezTo>
                  <a:pt x="165" y="1185"/>
                  <a:pt x="181" y="1176"/>
                  <a:pt x="181" y="1159"/>
                </a:cubicBezTo>
                <a:cubicBezTo>
                  <a:pt x="181" y="1141"/>
                  <a:pt x="178" y="1130"/>
                  <a:pt x="185" y="1124"/>
                </a:cubicBezTo>
                <a:cubicBezTo>
                  <a:pt x="193" y="1117"/>
                  <a:pt x="181" y="1101"/>
                  <a:pt x="194" y="1084"/>
                </a:cubicBezTo>
                <a:cubicBezTo>
                  <a:pt x="206" y="1067"/>
                  <a:pt x="193" y="1066"/>
                  <a:pt x="196" y="1050"/>
                </a:cubicBezTo>
                <a:cubicBezTo>
                  <a:pt x="199" y="1034"/>
                  <a:pt x="193" y="987"/>
                  <a:pt x="192" y="968"/>
                </a:cubicBezTo>
                <a:cubicBezTo>
                  <a:pt x="191" y="949"/>
                  <a:pt x="194" y="926"/>
                  <a:pt x="204" y="846"/>
                </a:cubicBezTo>
                <a:cubicBezTo>
                  <a:pt x="213" y="765"/>
                  <a:pt x="219" y="729"/>
                  <a:pt x="222" y="712"/>
                </a:cubicBezTo>
                <a:cubicBezTo>
                  <a:pt x="225" y="694"/>
                  <a:pt x="229" y="672"/>
                  <a:pt x="229" y="672"/>
                </a:cubicBezTo>
                <a:cubicBezTo>
                  <a:pt x="229" y="672"/>
                  <a:pt x="242" y="748"/>
                  <a:pt x="252" y="767"/>
                </a:cubicBezTo>
                <a:cubicBezTo>
                  <a:pt x="262" y="785"/>
                  <a:pt x="274" y="879"/>
                  <a:pt x="277" y="907"/>
                </a:cubicBezTo>
                <a:cubicBezTo>
                  <a:pt x="280" y="934"/>
                  <a:pt x="278" y="1015"/>
                  <a:pt x="285" y="1024"/>
                </a:cubicBezTo>
                <a:cubicBezTo>
                  <a:pt x="291" y="1032"/>
                  <a:pt x="294" y="1044"/>
                  <a:pt x="294" y="1044"/>
                </a:cubicBezTo>
                <a:cubicBezTo>
                  <a:pt x="294" y="1044"/>
                  <a:pt x="277" y="1054"/>
                  <a:pt x="277" y="1067"/>
                </a:cubicBezTo>
                <a:cubicBezTo>
                  <a:pt x="277" y="1081"/>
                  <a:pt x="290" y="1092"/>
                  <a:pt x="289" y="1110"/>
                </a:cubicBezTo>
                <a:cubicBezTo>
                  <a:pt x="289" y="1128"/>
                  <a:pt x="291" y="1143"/>
                  <a:pt x="298" y="1146"/>
                </a:cubicBezTo>
                <a:cubicBezTo>
                  <a:pt x="305" y="1150"/>
                  <a:pt x="304" y="1180"/>
                  <a:pt x="313" y="1191"/>
                </a:cubicBezTo>
                <a:cubicBezTo>
                  <a:pt x="322" y="1201"/>
                  <a:pt x="337" y="1210"/>
                  <a:pt x="355" y="1205"/>
                </a:cubicBezTo>
                <a:cubicBezTo>
                  <a:pt x="373" y="1199"/>
                  <a:pt x="373" y="1175"/>
                  <a:pt x="364" y="1152"/>
                </a:cubicBezTo>
                <a:cubicBezTo>
                  <a:pt x="355" y="1129"/>
                  <a:pt x="344" y="1114"/>
                  <a:pt x="347" y="1105"/>
                </a:cubicBezTo>
                <a:cubicBezTo>
                  <a:pt x="351" y="1096"/>
                  <a:pt x="354" y="1082"/>
                  <a:pt x="345" y="1073"/>
                </a:cubicBezTo>
                <a:cubicBezTo>
                  <a:pt x="336" y="1064"/>
                  <a:pt x="345" y="1054"/>
                  <a:pt x="351" y="1046"/>
                </a:cubicBezTo>
                <a:cubicBezTo>
                  <a:pt x="357" y="1038"/>
                  <a:pt x="356" y="1002"/>
                  <a:pt x="356" y="982"/>
                </a:cubicBezTo>
                <a:cubicBezTo>
                  <a:pt x="357" y="962"/>
                  <a:pt x="354" y="864"/>
                  <a:pt x="356" y="829"/>
                </a:cubicBezTo>
                <a:cubicBezTo>
                  <a:pt x="357" y="793"/>
                  <a:pt x="360" y="685"/>
                  <a:pt x="355" y="655"/>
                </a:cubicBezTo>
                <a:cubicBezTo>
                  <a:pt x="350" y="625"/>
                  <a:pt x="354" y="603"/>
                  <a:pt x="354" y="603"/>
                </a:cubicBezTo>
                <a:cubicBezTo>
                  <a:pt x="354" y="603"/>
                  <a:pt x="366" y="609"/>
                  <a:pt x="366" y="597"/>
                </a:cubicBezTo>
                <a:cubicBezTo>
                  <a:pt x="366" y="586"/>
                  <a:pt x="362" y="584"/>
                  <a:pt x="367" y="565"/>
                </a:cubicBezTo>
                <a:cubicBezTo>
                  <a:pt x="372" y="545"/>
                  <a:pt x="373" y="527"/>
                  <a:pt x="379" y="512"/>
                </a:cubicBezTo>
                <a:close/>
                <a:moveTo>
                  <a:pt x="109" y="669"/>
                </a:moveTo>
                <a:cubicBezTo>
                  <a:pt x="99" y="668"/>
                  <a:pt x="99" y="668"/>
                  <a:pt x="99" y="668"/>
                </a:cubicBezTo>
                <a:cubicBezTo>
                  <a:pt x="91" y="666"/>
                  <a:pt x="91" y="666"/>
                  <a:pt x="91" y="666"/>
                </a:cubicBezTo>
                <a:cubicBezTo>
                  <a:pt x="91" y="666"/>
                  <a:pt x="93" y="653"/>
                  <a:pt x="90" y="644"/>
                </a:cubicBezTo>
                <a:cubicBezTo>
                  <a:pt x="87" y="635"/>
                  <a:pt x="88" y="627"/>
                  <a:pt x="90" y="617"/>
                </a:cubicBezTo>
                <a:cubicBezTo>
                  <a:pt x="90" y="617"/>
                  <a:pt x="93" y="627"/>
                  <a:pt x="99" y="628"/>
                </a:cubicBezTo>
                <a:cubicBezTo>
                  <a:pt x="100" y="628"/>
                  <a:pt x="100" y="628"/>
                  <a:pt x="101" y="628"/>
                </a:cubicBezTo>
                <a:cubicBezTo>
                  <a:pt x="108" y="628"/>
                  <a:pt x="111" y="629"/>
                  <a:pt x="111" y="629"/>
                </a:cubicBezTo>
                <a:cubicBezTo>
                  <a:pt x="111" y="629"/>
                  <a:pt x="108" y="640"/>
                  <a:pt x="108" y="649"/>
                </a:cubicBezTo>
                <a:cubicBezTo>
                  <a:pt x="108" y="659"/>
                  <a:pt x="109" y="669"/>
                  <a:pt x="109" y="669"/>
                </a:cubicBezTo>
                <a:close/>
                <a:moveTo>
                  <a:pt x="223" y="505"/>
                </a:moveTo>
                <a:cubicBezTo>
                  <a:pt x="225" y="464"/>
                  <a:pt x="224" y="347"/>
                  <a:pt x="223" y="322"/>
                </a:cubicBezTo>
                <a:cubicBezTo>
                  <a:pt x="223" y="296"/>
                  <a:pt x="218" y="239"/>
                  <a:pt x="221" y="232"/>
                </a:cubicBezTo>
                <a:cubicBezTo>
                  <a:pt x="224" y="224"/>
                  <a:pt x="232" y="218"/>
                  <a:pt x="241" y="223"/>
                </a:cubicBezTo>
                <a:cubicBezTo>
                  <a:pt x="241" y="223"/>
                  <a:pt x="231" y="208"/>
                  <a:pt x="215" y="208"/>
                </a:cubicBezTo>
                <a:cubicBezTo>
                  <a:pt x="199" y="208"/>
                  <a:pt x="188" y="223"/>
                  <a:pt x="188" y="223"/>
                </a:cubicBezTo>
                <a:cubicBezTo>
                  <a:pt x="188" y="223"/>
                  <a:pt x="206" y="219"/>
                  <a:pt x="205" y="231"/>
                </a:cubicBezTo>
                <a:cubicBezTo>
                  <a:pt x="205" y="243"/>
                  <a:pt x="199" y="305"/>
                  <a:pt x="199" y="346"/>
                </a:cubicBezTo>
                <a:cubicBezTo>
                  <a:pt x="199" y="383"/>
                  <a:pt x="196" y="472"/>
                  <a:pt x="199" y="505"/>
                </a:cubicBezTo>
                <a:cubicBezTo>
                  <a:pt x="187" y="504"/>
                  <a:pt x="183" y="503"/>
                  <a:pt x="183" y="503"/>
                </a:cubicBezTo>
                <a:cubicBezTo>
                  <a:pt x="183" y="503"/>
                  <a:pt x="194" y="386"/>
                  <a:pt x="190" y="325"/>
                </a:cubicBezTo>
                <a:cubicBezTo>
                  <a:pt x="186" y="279"/>
                  <a:pt x="178" y="220"/>
                  <a:pt x="173" y="188"/>
                </a:cubicBezTo>
                <a:cubicBezTo>
                  <a:pt x="173" y="188"/>
                  <a:pt x="173" y="188"/>
                  <a:pt x="173" y="188"/>
                </a:cubicBezTo>
                <a:cubicBezTo>
                  <a:pt x="173" y="188"/>
                  <a:pt x="178" y="170"/>
                  <a:pt x="182" y="176"/>
                </a:cubicBezTo>
                <a:cubicBezTo>
                  <a:pt x="182" y="176"/>
                  <a:pt x="182" y="176"/>
                  <a:pt x="182" y="176"/>
                </a:cubicBezTo>
                <a:cubicBezTo>
                  <a:pt x="190" y="189"/>
                  <a:pt x="203" y="204"/>
                  <a:pt x="212" y="204"/>
                </a:cubicBezTo>
                <a:cubicBezTo>
                  <a:pt x="222" y="204"/>
                  <a:pt x="238" y="193"/>
                  <a:pt x="248" y="179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48" y="179"/>
                  <a:pt x="258" y="182"/>
                  <a:pt x="259" y="196"/>
                </a:cubicBezTo>
                <a:cubicBezTo>
                  <a:pt x="259" y="197"/>
                  <a:pt x="258" y="199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13"/>
                  <a:pt x="258" y="230"/>
                  <a:pt x="260" y="256"/>
                </a:cubicBezTo>
                <a:cubicBezTo>
                  <a:pt x="263" y="335"/>
                  <a:pt x="277" y="429"/>
                  <a:pt x="284" y="450"/>
                </a:cubicBezTo>
                <a:cubicBezTo>
                  <a:pt x="292" y="472"/>
                  <a:pt x="301" y="488"/>
                  <a:pt x="301" y="488"/>
                </a:cubicBezTo>
                <a:cubicBezTo>
                  <a:pt x="301" y="488"/>
                  <a:pt x="251" y="504"/>
                  <a:pt x="223" y="505"/>
                </a:cubicBezTo>
                <a:close/>
                <a:moveTo>
                  <a:pt x="360" y="585"/>
                </a:moveTo>
                <a:cubicBezTo>
                  <a:pt x="358" y="573"/>
                  <a:pt x="361" y="568"/>
                  <a:pt x="352" y="561"/>
                </a:cubicBezTo>
                <a:cubicBezTo>
                  <a:pt x="343" y="554"/>
                  <a:pt x="328" y="554"/>
                  <a:pt x="328" y="554"/>
                </a:cubicBezTo>
                <a:cubicBezTo>
                  <a:pt x="328" y="554"/>
                  <a:pt x="350" y="545"/>
                  <a:pt x="360" y="557"/>
                </a:cubicBezTo>
                <a:cubicBezTo>
                  <a:pt x="369" y="570"/>
                  <a:pt x="360" y="585"/>
                  <a:pt x="360" y="585"/>
                </a:cubicBezTo>
                <a:close/>
              </a:path>
            </a:pathLst>
          </a:custGeom>
          <a:solidFill>
            <a:sysClr val="windowText" lastClr="000000">
              <a:lumMod val="75000"/>
              <a:lumOff val="25000"/>
            </a:sys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38239" tIns="69119" rIns="138239" bIns="69119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82104" fontAlgn="auto">
              <a:spcBef>
                <a:spcPts val="0"/>
              </a:spcBef>
              <a:spcAft>
                <a:spcPts val="0"/>
              </a:spcAft>
              <a:defRPr/>
            </a:pPr>
            <a:endParaRPr lang="id-ID" b="0">
              <a:solidFill>
                <a:sysClr val="windowText" lastClr="000000"/>
              </a:solidFill>
              <a:latin typeface="+mj-lt"/>
            </a:endParaRPr>
          </a:p>
        </p:txBody>
      </p:sp>
      <p:cxnSp>
        <p:nvCxnSpPr>
          <p:cNvPr id="12" name="Straight Connector 26"/>
          <p:cNvCxnSpPr/>
          <p:nvPr/>
        </p:nvCxnSpPr>
        <p:spPr>
          <a:xfrm flipH="1" flipV="1">
            <a:off x="5114022" y="3229335"/>
            <a:ext cx="0" cy="477839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cxnSp>
        <p:nvCxnSpPr>
          <p:cNvPr id="13" name="Straight Connector 27"/>
          <p:cNvCxnSpPr/>
          <p:nvPr/>
        </p:nvCxnSpPr>
        <p:spPr>
          <a:xfrm flipH="1">
            <a:off x="4493051" y="3211029"/>
            <a:ext cx="620972" cy="0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sp>
        <p:nvSpPr>
          <p:cNvPr id="18" name="文本框 13"/>
          <p:cNvSpPr txBox="1"/>
          <p:nvPr/>
        </p:nvSpPr>
        <p:spPr>
          <a:xfrm>
            <a:off x="344098" y="4476541"/>
            <a:ext cx="2507762" cy="6544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9500" tIns="49748" rIns="99500" bIns="49748" rtlCol="0">
            <a:spAutoFit/>
          </a:bodyPr>
          <a:lstStyle/>
          <a:p>
            <a:r>
              <a:rPr lang="ru-RU" dirty="0">
                <a:latin typeface="+mj-lt"/>
              </a:rPr>
              <a:t>ОДН МО МВД России «Усть-Илимский</a:t>
            </a:r>
            <a:r>
              <a:rPr lang="ru-RU" dirty="0" smtClean="0">
                <a:latin typeface="+mj-lt"/>
              </a:rPr>
              <a:t>»</a:t>
            </a:r>
            <a:endParaRPr lang="ru-RU" dirty="0">
              <a:latin typeface="+mj-lt"/>
            </a:endParaRPr>
          </a:p>
        </p:txBody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6926399" y="3851360"/>
            <a:ext cx="700567" cy="2681212"/>
          </a:xfrm>
          <a:custGeom>
            <a:avLst/>
            <a:gdLst>
              <a:gd name="T0" fmla="*/ 221 w 224"/>
              <a:gd name="T1" fmla="*/ 237 h 906"/>
              <a:gd name="T2" fmla="*/ 178 w 224"/>
              <a:gd name="T3" fmla="*/ 151 h 906"/>
              <a:gd name="T4" fmla="*/ 161 w 224"/>
              <a:gd name="T5" fmla="*/ 98 h 906"/>
              <a:gd name="T6" fmla="*/ 148 w 224"/>
              <a:gd name="T7" fmla="*/ 36 h 906"/>
              <a:gd name="T8" fmla="*/ 107 w 224"/>
              <a:gd name="T9" fmla="*/ 0 h 906"/>
              <a:gd name="T10" fmla="*/ 63 w 224"/>
              <a:gd name="T11" fmla="*/ 101 h 906"/>
              <a:gd name="T12" fmla="*/ 48 w 224"/>
              <a:gd name="T13" fmla="*/ 145 h 906"/>
              <a:gd name="T14" fmla="*/ 7 w 224"/>
              <a:gd name="T15" fmla="*/ 204 h 906"/>
              <a:gd name="T16" fmla="*/ 2 w 224"/>
              <a:gd name="T17" fmla="*/ 302 h 906"/>
              <a:gd name="T18" fmla="*/ 28 w 224"/>
              <a:gd name="T19" fmla="*/ 360 h 906"/>
              <a:gd name="T20" fmla="*/ 31 w 224"/>
              <a:gd name="T21" fmla="*/ 411 h 906"/>
              <a:gd name="T22" fmla="*/ 35 w 224"/>
              <a:gd name="T23" fmla="*/ 565 h 906"/>
              <a:gd name="T24" fmla="*/ 54 w 224"/>
              <a:gd name="T25" fmla="*/ 607 h 906"/>
              <a:gd name="T26" fmla="*/ 81 w 224"/>
              <a:gd name="T27" fmla="*/ 790 h 906"/>
              <a:gd name="T28" fmla="*/ 89 w 224"/>
              <a:gd name="T29" fmla="*/ 869 h 906"/>
              <a:gd name="T30" fmla="*/ 112 w 224"/>
              <a:gd name="T31" fmla="*/ 906 h 906"/>
              <a:gd name="T32" fmla="*/ 122 w 224"/>
              <a:gd name="T33" fmla="*/ 847 h 906"/>
              <a:gd name="T34" fmla="*/ 157 w 224"/>
              <a:gd name="T35" fmla="*/ 853 h 906"/>
              <a:gd name="T36" fmla="*/ 124 w 224"/>
              <a:gd name="T37" fmla="*/ 764 h 906"/>
              <a:gd name="T38" fmla="*/ 156 w 224"/>
              <a:gd name="T39" fmla="*/ 611 h 906"/>
              <a:gd name="T40" fmla="*/ 166 w 224"/>
              <a:gd name="T41" fmla="*/ 582 h 906"/>
              <a:gd name="T42" fmla="*/ 190 w 224"/>
              <a:gd name="T43" fmla="*/ 474 h 906"/>
              <a:gd name="T44" fmla="*/ 206 w 224"/>
              <a:gd name="T45" fmla="*/ 414 h 906"/>
              <a:gd name="T46" fmla="*/ 192 w 224"/>
              <a:gd name="T47" fmla="*/ 313 h 906"/>
              <a:gd name="T48" fmla="*/ 73 w 224"/>
              <a:gd name="T49" fmla="*/ 279 h 906"/>
              <a:gd name="T50" fmla="*/ 63 w 224"/>
              <a:gd name="T51" fmla="*/ 289 h 906"/>
              <a:gd name="T52" fmla="*/ 73 w 224"/>
              <a:gd name="T53" fmla="*/ 269 h 906"/>
              <a:gd name="T54" fmla="*/ 110 w 224"/>
              <a:gd name="T55" fmla="*/ 621 h 906"/>
              <a:gd name="T56" fmla="*/ 107 w 224"/>
              <a:gd name="T57" fmla="*/ 646 h 906"/>
              <a:gd name="T58" fmla="*/ 104 w 224"/>
              <a:gd name="T59" fmla="*/ 612 h 906"/>
              <a:gd name="T60" fmla="*/ 110 w 224"/>
              <a:gd name="T61" fmla="*/ 580 h 906"/>
              <a:gd name="T62" fmla="*/ 116 w 224"/>
              <a:gd name="T63" fmla="*/ 225 h 906"/>
              <a:gd name="T64" fmla="*/ 91 w 224"/>
              <a:gd name="T65" fmla="*/ 130 h 906"/>
              <a:gd name="T66" fmla="*/ 115 w 224"/>
              <a:gd name="T67" fmla="*/ 200 h 906"/>
              <a:gd name="T68" fmla="*/ 128 w 224"/>
              <a:gd name="T69" fmla="*/ 156 h 906"/>
              <a:gd name="T70" fmla="*/ 143 w 224"/>
              <a:gd name="T71" fmla="*/ 147 h 906"/>
              <a:gd name="T72" fmla="*/ 116 w 224"/>
              <a:gd name="T73" fmla="*/ 225 h 906"/>
              <a:gd name="T74" fmla="*/ 138 w 224"/>
              <a:gd name="T75" fmla="*/ 333 h 906"/>
              <a:gd name="T76" fmla="*/ 149 w 224"/>
              <a:gd name="T77" fmla="*/ 315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4" h="906">
                <a:moveTo>
                  <a:pt x="215" y="296"/>
                </a:moveTo>
                <a:cubicBezTo>
                  <a:pt x="222" y="281"/>
                  <a:pt x="224" y="258"/>
                  <a:pt x="221" y="237"/>
                </a:cubicBezTo>
                <a:cubicBezTo>
                  <a:pt x="219" y="217"/>
                  <a:pt x="217" y="187"/>
                  <a:pt x="211" y="170"/>
                </a:cubicBezTo>
                <a:cubicBezTo>
                  <a:pt x="204" y="152"/>
                  <a:pt x="178" y="151"/>
                  <a:pt x="178" y="151"/>
                </a:cubicBezTo>
                <a:cubicBezTo>
                  <a:pt x="178" y="151"/>
                  <a:pt x="180" y="142"/>
                  <a:pt x="172" y="133"/>
                </a:cubicBezTo>
                <a:cubicBezTo>
                  <a:pt x="164" y="124"/>
                  <a:pt x="163" y="113"/>
                  <a:pt x="161" y="98"/>
                </a:cubicBezTo>
                <a:cubicBezTo>
                  <a:pt x="159" y="82"/>
                  <a:pt x="155" y="72"/>
                  <a:pt x="155" y="62"/>
                </a:cubicBezTo>
                <a:cubicBezTo>
                  <a:pt x="155" y="52"/>
                  <a:pt x="152" y="53"/>
                  <a:pt x="148" y="36"/>
                </a:cubicBezTo>
                <a:cubicBezTo>
                  <a:pt x="144" y="19"/>
                  <a:pt x="127" y="0"/>
                  <a:pt x="107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75" y="0"/>
                  <a:pt x="67" y="48"/>
                  <a:pt x="64" y="64"/>
                </a:cubicBezTo>
                <a:cubicBezTo>
                  <a:pt x="62" y="79"/>
                  <a:pt x="58" y="89"/>
                  <a:pt x="63" y="101"/>
                </a:cubicBezTo>
                <a:cubicBezTo>
                  <a:pt x="68" y="113"/>
                  <a:pt x="62" y="116"/>
                  <a:pt x="50" y="125"/>
                </a:cubicBezTo>
                <a:cubicBezTo>
                  <a:pt x="39" y="135"/>
                  <a:pt x="48" y="145"/>
                  <a:pt x="48" y="145"/>
                </a:cubicBezTo>
                <a:cubicBezTo>
                  <a:pt x="48" y="145"/>
                  <a:pt x="37" y="152"/>
                  <a:pt x="28" y="154"/>
                </a:cubicBezTo>
                <a:cubicBezTo>
                  <a:pt x="19" y="155"/>
                  <a:pt x="9" y="186"/>
                  <a:pt x="7" y="204"/>
                </a:cubicBezTo>
                <a:cubicBezTo>
                  <a:pt x="5" y="221"/>
                  <a:pt x="4" y="220"/>
                  <a:pt x="2" y="233"/>
                </a:cubicBezTo>
                <a:cubicBezTo>
                  <a:pt x="0" y="247"/>
                  <a:pt x="1" y="279"/>
                  <a:pt x="2" y="302"/>
                </a:cubicBezTo>
                <a:cubicBezTo>
                  <a:pt x="4" y="324"/>
                  <a:pt x="31" y="326"/>
                  <a:pt x="31" y="326"/>
                </a:cubicBezTo>
                <a:cubicBezTo>
                  <a:pt x="31" y="326"/>
                  <a:pt x="31" y="348"/>
                  <a:pt x="28" y="360"/>
                </a:cubicBezTo>
                <a:cubicBezTo>
                  <a:pt x="24" y="373"/>
                  <a:pt x="7" y="405"/>
                  <a:pt x="12" y="407"/>
                </a:cubicBezTo>
                <a:cubicBezTo>
                  <a:pt x="16" y="409"/>
                  <a:pt x="31" y="411"/>
                  <a:pt x="31" y="411"/>
                </a:cubicBezTo>
                <a:cubicBezTo>
                  <a:pt x="31" y="411"/>
                  <a:pt x="28" y="447"/>
                  <a:pt x="30" y="465"/>
                </a:cubicBezTo>
                <a:cubicBezTo>
                  <a:pt x="31" y="483"/>
                  <a:pt x="35" y="544"/>
                  <a:pt x="35" y="565"/>
                </a:cubicBezTo>
                <a:cubicBezTo>
                  <a:pt x="35" y="586"/>
                  <a:pt x="50" y="579"/>
                  <a:pt x="50" y="579"/>
                </a:cubicBezTo>
                <a:cubicBezTo>
                  <a:pt x="50" y="579"/>
                  <a:pt x="52" y="592"/>
                  <a:pt x="54" y="607"/>
                </a:cubicBezTo>
                <a:cubicBezTo>
                  <a:pt x="56" y="622"/>
                  <a:pt x="54" y="641"/>
                  <a:pt x="52" y="663"/>
                </a:cubicBezTo>
                <a:cubicBezTo>
                  <a:pt x="51" y="685"/>
                  <a:pt x="75" y="770"/>
                  <a:pt x="81" y="790"/>
                </a:cubicBezTo>
                <a:cubicBezTo>
                  <a:pt x="88" y="809"/>
                  <a:pt x="92" y="819"/>
                  <a:pt x="88" y="831"/>
                </a:cubicBezTo>
                <a:cubicBezTo>
                  <a:pt x="85" y="844"/>
                  <a:pt x="90" y="848"/>
                  <a:pt x="89" y="869"/>
                </a:cubicBezTo>
                <a:cubicBezTo>
                  <a:pt x="89" y="888"/>
                  <a:pt x="96" y="902"/>
                  <a:pt x="107" y="905"/>
                </a:cubicBezTo>
                <a:cubicBezTo>
                  <a:pt x="109" y="906"/>
                  <a:pt x="111" y="906"/>
                  <a:pt x="112" y="906"/>
                </a:cubicBezTo>
                <a:cubicBezTo>
                  <a:pt x="126" y="906"/>
                  <a:pt x="129" y="872"/>
                  <a:pt x="126" y="865"/>
                </a:cubicBezTo>
                <a:cubicBezTo>
                  <a:pt x="123" y="857"/>
                  <a:pt x="122" y="847"/>
                  <a:pt x="122" y="847"/>
                </a:cubicBezTo>
                <a:cubicBezTo>
                  <a:pt x="122" y="847"/>
                  <a:pt x="127" y="853"/>
                  <a:pt x="134" y="855"/>
                </a:cubicBezTo>
                <a:cubicBezTo>
                  <a:pt x="140" y="857"/>
                  <a:pt x="150" y="857"/>
                  <a:pt x="157" y="853"/>
                </a:cubicBezTo>
                <a:cubicBezTo>
                  <a:pt x="164" y="848"/>
                  <a:pt x="151" y="828"/>
                  <a:pt x="141" y="818"/>
                </a:cubicBezTo>
                <a:cubicBezTo>
                  <a:pt x="132" y="808"/>
                  <a:pt x="124" y="784"/>
                  <a:pt x="124" y="764"/>
                </a:cubicBezTo>
                <a:cubicBezTo>
                  <a:pt x="124" y="745"/>
                  <a:pt x="141" y="698"/>
                  <a:pt x="149" y="670"/>
                </a:cubicBezTo>
                <a:cubicBezTo>
                  <a:pt x="158" y="643"/>
                  <a:pt x="153" y="617"/>
                  <a:pt x="156" y="611"/>
                </a:cubicBezTo>
                <a:cubicBezTo>
                  <a:pt x="158" y="605"/>
                  <a:pt x="158" y="582"/>
                  <a:pt x="158" y="582"/>
                </a:cubicBezTo>
                <a:cubicBezTo>
                  <a:pt x="158" y="582"/>
                  <a:pt x="160" y="582"/>
                  <a:pt x="166" y="582"/>
                </a:cubicBezTo>
                <a:cubicBezTo>
                  <a:pt x="172" y="582"/>
                  <a:pt x="172" y="585"/>
                  <a:pt x="172" y="570"/>
                </a:cubicBezTo>
                <a:cubicBezTo>
                  <a:pt x="172" y="555"/>
                  <a:pt x="184" y="497"/>
                  <a:pt x="190" y="474"/>
                </a:cubicBezTo>
                <a:cubicBezTo>
                  <a:pt x="195" y="452"/>
                  <a:pt x="195" y="416"/>
                  <a:pt x="195" y="416"/>
                </a:cubicBezTo>
                <a:cubicBezTo>
                  <a:pt x="195" y="416"/>
                  <a:pt x="199" y="416"/>
                  <a:pt x="206" y="414"/>
                </a:cubicBezTo>
                <a:cubicBezTo>
                  <a:pt x="214" y="413"/>
                  <a:pt x="208" y="399"/>
                  <a:pt x="199" y="371"/>
                </a:cubicBezTo>
                <a:cubicBezTo>
                  <a:pt x="189" y="344"/>
                  <a:pt x="192" y="313"/>
                  <a:pt x="192" y="313"/>
                </a:cubicBezTo>
                <a:cubicBezTo>
                  <a:pt x="192" y="313"/>
                  <a:pt x="208" y="311"/>
                  <a:pt x="215" y="296"/>
                </a:cubicBezTo>
                <a:close/>
                <a:moveTo>
                  <a:pt x="73" y="279"/>
                </a:moveTo>
                <a:cubicBezTo>
                  <a:pt x="73" y="286"/>
                  <a:pt x="71" y="292"/>
                  <a:pt x="71" y="292"/>
                </a:cubicBezTo>
                <a:cubicBezTo>
                  <a:pt x="71" y="292"/>
                  <a:pt x="67" y="292"/>
                  <a:pt x="63" y="289"/>
                </a:cubicBezTo>
                <a:cubicBezTo>
                  <a:pt x="65" y="285"/>
                  <a:pt x="65" y="271"/>
                  <a:pt x="65" y="271"/>
                </a:cubicBezTo>
                <a:cubicBezTo>
                  <a:pt x="73" y="269"/>
                  <a:pt x="73" y="269"/>
                  <a:pt x="73" y="269"/>
                </a:cubicBezTo>
                <a:cubicBezTo>
                  <a:pt x="73" y="269"/>
                  <a:pt x="73" y="272"/>
                  <a:pt x="73" y="279"/>
                </a:cubicBezTo>
                <a:close/>
                <a:moveTo>
                  <a:pt x="110" y="621"/>
                </a:moveTo>
                <a:cubicBezTo>
                  <a:pt x="109" y="625"/>
                  <a:pt x="108" y="631"/>
                  <a:pt x="107" y="637"/>
                </a:cubicBezTo>
                <a:cubicBezTo>
                  <a:pt x="107" y="642"/>
                  <a:pt x="107" y="646"/>
                  <a:pt x="107" y="646"/>
                </a:cubicBezTo>
                <a:cubicBezTo>
                  <a:pt x="107" y="646"/>
                  <a:pt x="106" y="638"/>
                  <a:pt x="106" y="632"/>
                </a:cubicBezTo>
                <a:cubicBezTo>
                  <a:pt x="106" y="626"/>
                  <a:pt x="102" y="620"/>
                  <a:pt x="104" y="612"/>
                </a:cubicBezTo>
                <a:cubicBezTo>
                  <a:pt x="105" y="608"/>
                  <a:pt x="106" y="602"/>
                  <a:pt x="107" y="596"/>
                </a:cubicBezTo>
                <a:cubicBezTo>
                  <a:pt x="109" y="588"/>
                  <a:pt x="110" y="580"/>
                  <a:pt x="110" y="580"/>
                </a:cubicBezTo>
                <a:cubicBezTo>
                  <a:pt x="110" y="601"/>
                  <a:pt x="112" y="615"/>
                  <a:pt x="110" y="621"/>
                </a:cubicBezTo>
                <a:close/>
                <a:moveTo>
                  <a:pt x="116" y="225"/>
                </a:moveTo>
                <a:cubicBezTo>
                  <a:pt x="115" y="231"/>
                  <a:pt x="108" y="214"/>
                  <a:pt x="103" y="195"/>
                </a:cubicBezTo>
                <a:cubicBezTo>
                  <a:pt x="99" y="176"/>
                  <a:pt x="91" y="148"/>
                  <a:pt x="91" y="130"/>
                </a:cubicBezTo>
                <a:cubicBezTo>
                  <a:pt x="91" y="130"/>
                  <a:pt x="105" y="142"/>
                  <a:pt x="105" y="151"/>
                </a:cubicBezTo>
                <a:cubicBezTo>
                  <a:pt x="105" y="161"/>
                  <a:pt x="112" y="191"/>
                  <a:pt x="115" y="200"/>
                </a:cubicBezTo>
                <a:cubicBezTo>
                  <a:pt x="117" y="209"/>
                  <a:pt x="119" y="189"/>
                  <a:pt x="124" y="180"/>
                </a:cubicBezTo>
                <a:cubicBezTo>
                  <a:pt x="129" y="171"/>
                  <a:pt x="131" y="163"/>
                  <a:pt x="128" y="156"/>
                </a:cubicBezTo>
                <a:cubicBezTo>
                  <a:pt x="125" y="149"/>
                  <a:pt x="136" y="146"/>
                  <a:pt x="143" y="128"/>
                </a:cubicBezTo>
                <a:cubicBezTo>
                  <a:pt x="144" y="135"/>
                  <a:pt x="144" y="140"/>
                  <a:pt x="143" y="147"/>
                </a:cubicBezTo>
                <a:cubicBezTo>
                  <a:pt x="143" y="153"/>
                  <a:pt x="132" y="186"/>
                  <a:pt x="129" y="192"/>
                </a:cubicBezTo>
                <a:cubicBezTo>
                  <a:pt x="125" y="199"/>
                  <a:pt x="117" y="219"/>
                  <a:pt x="116" y="225"/>
                </a:cubicBezTo>
                <a:close/>
                <a:moveTo>
                  <a:pt x="149" y="333"/>
                </a:moveTo>
                <a:cubicBezTo>
                  <a:pt x="149" y="333"/>
                  <a:pt x="138" y="338"/>
                  <a:pt x="138" y="333"/>
                </a:cubicBezTo>
                <a:cubicBezTo>
                  <a:pt x="139" y="329"/>
                  <a:pt x="141" y="315"/>
                  <a:pt x="141" y="315"/>
                </a:cubicBezTo>
                <a:cubicBezTo>
                  <a:pt x="149" y="315"/>
                  <a:pt x="149" y="315"/>
                  <a:pt x="149" y="315"/>
                </a:cubicBezTo>
                <a:lnTo>
                  <a:pt x="149" y="333"/>
                </a:lnTo>
                <a:close/>
              </a:path>
            </a:pathLst>
          </a:custGeom>
          <a:solidFill>
            <a:sysClr val="windowText" lastClr="000000">
              <a:lumMod val="75000"/>
              <a:lumOff val="25000"/>
            </a:sys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38239" tIns="69119" rIns="138239" bIns="69119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82104" fontAlgn="auto">
              <a:spcBef>
                <a:spcPts val="0"/>
              </a:spcBef>
              <a:spcAft>
                <a:spcPts val="0"/>
              </a:spcAft>
              <a:defRPr/>
            </a:pPr>
            <a:endParaRPr lang="id-ID" b="0">
              <a:solidFill>
                <a:sysClr val="windowText" lastClr="000000"/>
              </a:solidFill>
              <a:latin typeface="+mj-lt"/>
            </a:endParaRPr>
          </a:p>
        </p:txBody>
      </p:sp>
      <p:cxnSp>
        <p:nvCxnSpPr>
          <p:cNvPr id="20" name="Straight Connector 24"/>
          <p:cNvCxnSpPr/>
          <p:nvPr/>
        </p:nvCxnSpPr>
        <p:spPr>
          <a:xfrm flipV="1">
            <a:off x="7246951" y="3229335"/>
            <a:ext cx="0" cy="477839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cxnSp>
        <p:nvCxnSpPr>
          <p:cNvPr id="21" name="Straight Connector 25"/>
          <p:cNvCxnSpPr/>
          <p:nvPr/>
        </p:nvCxnSpPr>
        <p:spPr>
          <a:xfrm>
            <a:off x="7246951" y="3211029"/>
            <a:ext cx="620972" cy="0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sp>
        <p:nvSpPr>
          <p:cNvPr id="27" name="Freeform 3"/>
          <p:cNvSpPr>
            <a:spLocks noEditPoints="1"/>
          </p:cNvSpPr>
          <p:nvPr/>
        </p:nvSpPr>
        <p:spPr bwMode="auto">
          <a:xfrm>
            <a:off x="4035651" y="3707174"/>
            <a:ext cx="603785" cy="2496980"/>
          </a:xfrm>
          <a:custGeom>
            <a:avLst/>
            <a:gdLst>
              <a:gd name="T0" fmla="*/ 280 w 287"/>
              <a:gd name="T1" fmla="*/ 271 h 1160"/>
              <a:gd name="T2" fmla="*/ 247 w 287"/>
              <a:gd name="T3" fmla="*/ 188 h 1160"/>
              <a:gd name="T4" fmla="*/ 213 w 287"/>
              <a:gd name="T5" fmla="*/ 135 h 1160"/>
              <a:gd name="T6" fmla="*/ 181 w 287"/>
              <a:gd name="T7" fmla="*/ 23 h 1160"/>
              <a:gd name="T8" fmla="*/ 82 w 287"/>
              <a:gd name="T9" fmla="*/ 57 h 1160"/>
              <a:gd name="T10" fmla="*/ 76 w 287"/>
              <a:gd name="T11" fmla="*/ 189 h 1160"/>
              <a:gd name="T12" fmla="*/ 40 w 287"/>
              <a:gd name="T13" fmla="*/ 237 h 1160"/>
              <a:gd name="T14" fmla="*/ 4 w 287"/>
              <a:gd name="T15" fmla="*/ 366 h 1160"/>
              <a:gd name="T16" fmla="*/ 7 w 287"/>
              <a:gd name="T17" fmla="*/ 412 h 1160"/>
              <a:gd name="T18" fmla="*/ 40 w 287"/>
              <a:gd name="T19" fmla="*/ 467 h 1160"/>
              <a:gd name="T20" fmla="*/ 35 w 287"/>
              <a:gd name="T21" fmla="*/ 546 h 1160"/>
              <a:gd name="T22" fmla="*/ 27 w 287"/>
              <a:gd name="T23" fmla="*/ 759 h 1160"/>
              <a:gd name="T24" fmla="*/ 47 w 287"/>
              <a:gd name="T25" fmla="*/ 843 h 1160"/>
              <a:gd name="T26" fmla="*/ 75 w 287"/>
              <a:gd name="T27" fmla="*/ 1036 h 1160"/>
              <a:gd name="T28" fmla="*/ 44 w 287"/>
              <a:gd name="T29" fmla="*/ 1127 h 1160"/>
              <a:gd name="T30" fmla="*/ 70 w 287"/>
              <a:gd name="T31" fmla="*/ 1155 h 1160"/>
              <a:gd name="T32" fmla="*/ 108 w 287"/>
              <a:gd name="T33" fmla="*/ 1107 h 1160"/>
              <a:gd name="T34" fmla="*/ 107 w 287"/>
              <a:gd name="T35" fmla="*/ 1141 h 1160"/>
              <a:gd name="T36" fmla="*/ 119 w 287"/>
              <a:gd name="T37" fmla="*/ 1132 h 1160"/>
              <a:gd name="T38" fmla="*/ 117 w 287"/>
              <a:gd name="T39" fmla="*/ 1050 h 1160"/>
              <a:gd name="T40" fmla="*/ 115 w 287"/>
              <a:gd name="T41" fmla="*/ 885 h 1160"/>
              <a:gd name="T42" fmla="*/ 167 w 287"/>
              <a:gd name="T43" fmla="*/ 851 h 1160"/>
              <a:gd name="T44" fmla="*/ 169 w 287"/>
              <a:gd name="T45" fmla="*/ 977 h 1160"/>
              <a:gd name="T46" fmla="*/ 154 w 287"/>
              <a:gd name="T47" fmla="*/ 1096 h 1160"/>
              <a:gd name="T48" fmla="*/ 148 w 287"/>
              <a:gd name="T49" fmla="*/ 1159 h 1160"/>
              <a:gd name="T50" fmla="*/ 205 w 287"/>
              <a:gd name="T51" fmla="*/ 1104 h 1160"/>
              <a:gd name="T52" fmla="*/ 202 w 287"/>
              <a:gd name="T53" fmla="*/ 1043 h 1160"/>
              <a:gd name="T54" fmla="*/ 234 w 287"/>
              <a:gd name="T55" fmla="*/ 852 h 1160"/>
              <a:gd name="T56" fmla="*/ 251 w 287"/>
              <a:gd name="T57" fmla="*/ 721 h 1160"/>
              <a:gd name="T58" fmla="*/ 265 w 287"/>
              <a:gd name="T59" fmla="*/ 535 h 1160"/>
              <a:gd name="T60" fmla="*/ 258 w 287"/>
              <a:gd name="T61" fmla="*/ 449 h 1160"/>
              <a:gd name="T62" fmla="*/ 244 w 287"/>
              <a:gd name="T63" fmla="*/ 388 h 1160"/>
              <a:gd name="T64" fmla="*/ 102 w 287"/>
              <a:gd name="T65" fmla="*/ 452 h 1160"/>
              <a:gd name="T66" fmla="*/ 114 w 287"/>
              <a:gd name="T67" fmla="*/ 452 h 1160"/>
              <a:gd name="T68" fmla="*/ 168 w 287"/>
              <a:gd name="T69" fmla="*/ 213 h 1160"/>
              <a:gd name="T70" fmla="*/ 117 w 287"/>
              <a:gd name="T71" fmla="*/ 344 h 1160"/>
              <a:gd name="T72" fmla="*/ 114 w 287"/>
              <a:gd name="T73" fmla="*/ 257 h 1160"/>
              <a:gd name="T74" fmla="*/ 102 w 287"/>
              <a:gd name="T75" fmla="*/ 205 h 1160"/>
              <a:gd name="T76" fmla="*/ 134 w 287"/>
              <a:gd name="T77" fmla="*/ 223 h 1160"/>
              <a:gd name="T78" fmla="*/ 152 w 287"/>
              <a:gd name="T79" fmla="*/ 222 h 1160"/>
              <a:gd name="T80" fmla="*/ 159 w 287"/>
              <a:gd name="T81" fmla="*/ 184 h 1160"/>
              <a:gd name="T82" fmla="*/ 189 w 287"/>
              <a:gd name="T83" fmla="*/ 176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7" h="1160">
                <a:moveTo>
                  <a:pt x="257" y="366"/>
                </a:moveTo>
                <a:cubicBezTo>
                  <a:pt x="258" y="353"/>
                  <a:pt x="279" y="285"/>
                  <a:pt x="280" y="271"/>
                </a:cubicBezTo>
                <a:cubicBezTo>
                  <a:pt x="281" y="257"/>
                  <a:pt x="287" y="214"/>
                  <a:pt x="282" y="199"/>
                </a:cubicBezTo>
                <a:cubicBezTo>
                  <a:pt x="277" y="183"/>
                  <a:pt x="247" y="188"/>
                  <a:pt x="247" y="188"/>
                </a:cubicBezTo>
                <a:cubicBezTo>
                  <a:pt x="247" y="188"/>
                  <a:pt x="240" y="172"/>
                  <a:pt x="226" y="168"/>
                </a:cubicBezTo>
                <a:cubicBezTo>
                  <a:pt x="211" y="164"/>
                  <a:pt x="229" y="145"/>
                  <a:pt x="213" y="135"/>
                </a:cubicBezTo>
                <a:cubicBezTo>
                  <a:pt x="203" y="128"/>
                  <a:pt x="206" y="92"/>
                  <a:pt x="202" y="78"/>
                </a:cubicBezTo>
                <a:cubicBezTo>
                  <a:pt x="199" y="64"/>
                  <a:pt x="190" y="35"/>
                  <a:pt x="181" y="23"/>
                </a:cubicBezTo>
                <a:cubicBezTo>
                  <a:pt x="171" y="10"/>
                  <a:pt x="152" y="17"/>
                  <a:pt x="152" y="17"/>
                </a:cubicBezTo>
                <a:cubicBezTo>
                  <a:pt x="108" y="0"/>
                  <a:pt x="86" y="37"/>
                  <a:pt x="82" y="57"/>
                </a:cubicBezTo>
                <a:cubicBezTo>
                  <a:pt x="79" y="77"/>
                  <a:pt x="89" y="114"/>
                  <a:pt x="77" y="140"/>
                </a:cubicBezTo>
                <a:cubicBezTo>
                  <a:pt x="66" y="165"/>
                  <a:pt x="91" y="174"/>
                  <a:pt x="76" y="189"/>
                </a:cubicBezTo>
                <a:cubicBezTo>
                  <a:pt x="60" y="203"/>
                  <a:pt x="74" y="208"/>
                  <a:pt x="59" y="215"/>
                </a:cubicBezTo>
                <a:cubicBezTo>
                  <a:pt x="45" y="221"/>
                  <a:pt x="40" y="224"/>
                  <a:pt x="40" y="237"/>
                </a:cubicBezTo>
                <a:cubicBezTo>
                  <a:pt x="40" y="250"/>
                  <a:pt x="28" y="284"/>
                  <a:pt x="22" y="314"/>
                </a:cubicBezTo>
                <a:cubicBezTo>
                  <a:pt x="15" y="344"/>
                  <a:pt x="8" y="355"/>
                  <a:pt x="4" y="366"/>
                </a:cubicBezTo>
                <a:cubicBezTo>
                  <a:pt x="0" y="378"/>
                  <a:pt x="2" y="382"/>
                  <a:pt x="4" y="388"/>
                </a:cubicBezTo>
                <a:cubicBezTo>
                  <a:pt x="6" y="393"/>
                  <a:pt x="7" y="394"/>
                  <a:pt x="7" y="412"/>
                </a:cubicBezTo>
                <a:cubicBezTo>
                  <a:pt x="7" y="431"/>
                  <a:pt x="38" y="434"/>
                  <a:pt x="38" y="434"/>
                </a:cubicBezTo>
                <a:cubicBezTo>
                  <a:pt x="38" y="434"/>
                  <a:pt x="40" y="451"/>
                  <a:pt x="40" y="467"/>
                </a:cubicBezTo>
                <a:cubicBezTo>
                  <a:pt x="40" y="482"/>
                  <a:pt x="30" y="526"/>
                  <a:pt x="28" y="538"/>
                </a:cubicBezTo>
                <a:cubicBezTo>
                  <a:pt x="26" y="550"/>
                  <a:pt x="35" y="546"/>
                  <a:pt x="35" y="546"/>
                </a:cubicBezTo>
                <a:cubicBezTo>
                  <a:pt x="35" y="546"/>
                  <a:pt x="35" y="559"/>
                  <a:pt x="33" y="578"/>
                </a:cubicBezTo>
                <a:cubicBezTo>
                  <a:pt x="30" y="597"/>
                  <a:pt x="27" y="724"/>
                  <a:pt x="27" y="759"/>
                </a:cubicBezTo>
                <a:cubicBezTo>
                  <a:pt x="27" y="794"/>
                  <a:pt x="23" y="842"/>
                  <a:pt x="27" y="842"/>
                </a:cubicBezTo>
                <a:cubicBezTo>
                  <a:pt x="32" y="842"/>
                  <a:pt x="47" y="843"/>
                  <a:pt x="47" y="843"/>
                </a:cubicBezTo>
                <a:cubicBezTo>
                  <a:pt x="47" y="843"/>
                  <a:pt x="45" y="866"/>
                  <a:pt x="46" y="895"/>
                </a:cubicBezTo>
                <a:cubicBezTo>
                  <a:pt x="47" y="923"/>
                  <a:pt x="70" y="1014"/>
                  <a:pt x="75" y="1036"/>
                </a:cubicBezTo>
                <a:cubicBezTo>
                  <a:pt x="79" y="1059"/>
                  <a:pt x="78" y="1079"/>
                  <a:pt x="70" y="1091"/>
                </a:cubicBezTo>
                <a:cubicBezTo>
                  <a:pt x="63" y="1103"/>
                  <a:pt x="57" y="1118"/>
                  <a:pt x="44" y="1127"/>
                </a:cubicBezTo>
                <a:cubicBezTo>
                  <a:pt x="31" y="1137"/>
                  <a:pt x="26" y="1141"/>
                  <a:pt x="28" y="1150"/>
                </a:cubicBezTo>
                <a:cubicBezTo>
                  <a:pt x="30" y="1158"/>
                  <a:pt x="46" y="1156"/>
                  <a:pt x="70" y="1155"/>
                </a:cubicBezTo>
                <a:cubicBezTo>
                  <a:pt x="94" y="1154"/>
                  <a:pt x="91" y="1139"/>
                  <a:pt x="94" y="1132"/>
                </a:cubicBezTo>
                <a:cubicBezTo>
                  <a:pt x="97" y="1125"/>
                  <a:pt x="108" y="1107"/>
                  <a:pt x="108" y="1107"/>
                </a:cubicBezTo>
                <a:cubicBezTo>
                  <a:pt x="108" y="1107"/>
                  <a:pt x="111" y="1110"/>
                  <a:pt x="111" y="1118"/>
                </a:cubicBezTo>
                <a:cubicBezTo>
                  <a:pt x="111" y="1127"/>
                  <a:pt x="107" y="1141"/>
                  <a:pt x="107" y="1141"/>
                </a:cubicBezTo>
                <a:cubicBezTo>
                  <a:pt x="117" y="1141"/>
                  <a:pt x="117" y="1141"/>
                  <a:pt x="117" y="1141"/>
                </a:cubicBezTo>
                <a:cubicBezTo>
                  <a:pt x="117" y="1141"/>
                  <a:pt x="120" y="1140"/>
                  <a:pt x="119" y="1132"/>
                </a:cubicBezTo>
                <a:cubicBezTo>
                  <a:pt x="118" y="1124"/>
                  <a:pt x="123" y="1106"/>
                  <a:pt x="127" y="1091"/>
                </a:cubicBezTo>
                <a:cubicBezTo>
                  <a:pt x="132" y="1075"/>
                  <a:pt x="123" y="1057"/>
                  <a:pt x="117" y="1050"/>
                </a:cubicBezTo>
                <a:cubicBezTo>
                  <a:pt x="112" y="1044"/>
                  <a:pt x="114" y="1009"/>
                  <a:pt x="115" y="974"/>
                </a:cubicBezTo>
                <a:cubicBezTo>
                  <a:pt x="117" y="939"/>
                  <a:pt x="119" y="901"/>
                  <a:pt x="115" y="885"/>
                </a:cubicBezTo>
                <a:cubicBezTo>
                  <a:pt x="112" y="868"/>
                  <a:pt x="107" y="846"/>
                  <a:pt x="107" y="846"/>
                </a:cubicBezTo>
                <a:cubicBezTo>
                  <a:pt x="167" y="851"/>
                  <a:pt x="167" y="851"/>
                  <a:pt x="167" y="851"/>
                </a:cubicBezTo>
                <a:cubicBezTo>
                  <a:pt x="167" y="851"/>
                  <a:pt x="169" y="863"/>
                  <a:pt x="169" y="889"/>
                </a:cubicBezTo>
                <a:cubicBezTo>
                  <a:pt x="169" y="916"/>
                  <a:pt x="169" y="934"/>
                  <a:pt x="169" y="977"/>
                </a:cubicBezTo>
                <a:cubicBezTo>
                  <a:pt x="169" y="1019"/>
                  <a:pt x="165" y="1035"/>
                  <a:pt x="160" y="1051"/>
                </a:cubicBezTo>
                <a:cubicBezTo>
                  <a:pt x="156" y="1068"/>
                  <a:pt x="159" y="1080"/>
                  <a:pt x="154" y="1096"/>
                </a:cubicBezTo>
                <a:cubicBezTo>
                  <a:pt x="149" y="1113"/>
                  <a:pt x="140" y="1125"/>
                  <a:pt x="135" y="1134"/>
                </a:cubicBezTo>
                <a:cubicBezTo>
                  <a:pt x="129" y="1143"/>
                  <a:pt x="127" y="1158"/>
                  <a:pt x="148" y="1159"/>
                </a:cubicBezTo>
                <a:cubicBezTo>
                  <a:pt x="170" y="1160"/>
                  <a:pt x="196" y="1150"/>
                  <a:pt x="196" y="1140"/>
                </a:cubicBezTo>
                <a:cubicBezTo>
                  <a:pt x="196" y="1131"/>
                  <a:pt x="198" y="1119"/>
                  <a:pt x="205" y="1104"/>
                </a:cubicBezTo>
                <a:cubicBezTo>
                  <a:pt x="213" y="1088"/>
                  <a:pt x="206" y="1075"/>
                  <a:pt x="204" y="1069"/>
                </a:cubicBezTo>
                <a:cubicBezTo>
                  <a:pt x="201" y="1062"/>
                  <a:pt x="202" y="1055"/>
                  <a:pt x="202" y="1043"/>
                </a:cubicBezTo>
                <a:cubicBezTo>
                  <a:pt x="202" y="1031"/>
                  <a:pt x="213" y="991"/>
                  <a:pt x="225" y="947"/>
                </a:cubicBezTo>
                <a:cubicBezTo>
                  <a:pt x="237" y="903"/>
                  <a:pt x="234" y="852"/>
                  <a:pt x="234" y="852"/>
                </a:cubicBezTo>
                <a:cubicBezTo>
                  <a:pt x="243" y="852"/>
                  <a:pt x="243" y="852"/>
                  <a:pt x="243" y="852"/>
                </a:cubicBezTo>
                <a:cubicBezTo>
                  <a:pt x="243" y="852"/>
                  <a:pt x="244" y="787"/>
                  <a:pt x="251" y="721"/>
                </a:cubicBezTo>
                <a:cubicBezTo>
                  <a:pt x="258" y="654"/>
                  <a:pt x="248" y="585"/>
                  <a:pt x="248" y="566"/>
                </a:cubicBezTo>
                <a:cubicBezTo>
                  <a:pt x="248" y="547"/>
                  <a:pt x="255" y="539"/>
                  <a:pt x="265" y="535"/>
                </a:cubicBezTo>
                <a:cubicBezTo>
                  <a:pt x="276" y="530"/>
                  <a:pt x="277" y="528"/>
                  <a:pt x="272" y="510"/>
                </a:cubicBezTo>
                <a:cubicBezTo>
                  <a:pt x="266" y="492"/>
                  <a:pt x="258" y="449"/>
                  <a:pt x="258" y="449"/>
                </a:cubicBezTo>
                <a:cubicBezTo>
                  <a:pt x="258" y="449"/>
                  <a:pt x="257" y="443"/>
                  <a:pt x="251" y="424"/>
                </a:cubicBezTo>
                <a:cubicBezTo>
                  <a:pt x="244" y="406"/>
                  <a:pt x="244" y="388"/>
                  <a:pt x="244" y="388"/>
                </a:cubicBezTo>
                <a:cubicBezTo>
                  <a:pt x="244" y="388"/>
                  <a:pt x="256" y="378"/>
                  <a:pt x="257" y="366"/>
                </a:cubicBezTo>
                <a:close/>
                <a:moveTo>
                  <a:pt x="102" y="452"/>
                </a:moveTo>
                <a:cubicBezTo>
                  <a:pt x="110" y="434"/>
                  <a:pt x="110" y="434"/>
                  <a:pt x="110" y="434"/>
                </a:cubicBezTo>
                <a:cubicBezTo>
                  <a:pt x="114" y="452"/>
                  <a:pt x="114" y="452"/>
                  <a:pt x="114" y="452"/>
                </a:cubicBezTo>
                <a:lnTo>
                  <a:pt x="102" y="452"/>
                </a:lnTo>
                <a:close/>
                <a:moveTo>
                  <a:pt x="168" y="213"/>
                </a:moveTo>
                <a:cubicBezTo>
                  <a:pt x="158" y="230"/>
                  <a:pt x="141" y="260"/>
                  <a:pt x="135" y="285"/>
                </a:cubicBezTo>
                <a:cubicBezTo>
                  <a:pt x="128" y="309"/>
                  <a:pt x="117" y="344"/>
                  <a:pt x="117" y="344"/>
                </a:cubicBezTo>
                <a:cubicBezTo>
                  <a:pt x="117" y="344"/>
                  <a:pt x="116" y="338"/>
                  <a:pt x="115" y="329"/>
                </a:cubicBezTo>
                <a:cubicBezTo>
                  <a:pt x="114" y="320"/>
                  <a:pt x="114" y="277"/>
                  <a:pt x="114" y="257"/>
                </a:cubicBezTo>
                <a:cubicBezTo>
                  <a:pt x="114" y="237"/>
                  <a:pt x="115" y="220"/>
                  <a:pt x="112" y="219"/>
                </a:cubicBezTo>
                <a:cubicBezTo>
                  <a:pt x="108" y="217"/>
                  <a:pt x="102" y="205"/>
                  <a:pt x="102" y="205"/>
                </a:cubicBezTo>
                <a:cubicBezTo>
                  <a:pt x="124" y="175"/>
                  <a:pt x="124" y="175"/>
                  <a:pt x="124" y="175"/>
                </a:cubicBezTo>
                <a:cubicBezTo>
                  <a:pt x="117" y="218"/>
                  <a:pt x="129" y="210"/>
                  <a:pt x="134" y="223"/>
                </a:cubicBezTo>
                <a:cubicBezTo>
                  <a:pt x="138" y="236"/>
                  <a:pt x="133" y="269"/>
                  <a:pt x="136" y="253"/>
                </a:cubicBezTo>
                <a:cubicBezTo>
                  <a:pt x="138" y="238"/>
                  <a:pt x="146" y="237"/>
                  <a:pt x="152" y="222"/>
                </a:cubicBezTo>
                <a:cubicBezTo>
                  <a:pt x="159" y="207"/>
                  <a:pt x="139" y="196"/>
                  <a:pt x="139" y="196"/>
                </a:cubicBezTo>
                <a:cubicBezTo>
                  <a:pt x="139" y="196"/>
                  <a:pt x="150" y="192"/>
                  <a:pt x="159" y="184"/>
                </a:cubicBezTo>
                <a:cubicBezTo>
                  <a:pt x="169" y="175"/>
                  <a:pt x="182" y="164"/>
                  <a:pt x="182" y="164"/>
                </a:cubicBezTo>
                <a:cubicBezTo>
                  <a:pt x="189" y="176"/>
                  <a:pt x="189" y="176"/>
                  <a:pt x="189" y="176"/>
                </a:cubicBezTo>
                <a:cubicBezTo>
                  <a:pt x="189" y="176"/>
                  <a:pt x="178" y="196"/>
                  <a:pt x="168" y="213"/>
                </a:cubicBezTo>
                <a:close/>
              </a:path>
            </a:pathLst>
          </a:cu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38239" tIns="69119" rIns="138239" bIns="69119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82104" fontAlgn="auto">
              <a:spcBef>
                <a:spcPts val="0"/>
              </a:spcBef>
              <a:spcAft>
                <a:spcPts val="0"/>
              </a:spcAft>
              <a:defRPr/>
            </a:pPr>
            <a:endParaRPr lang="id-ID" b="0">
              <a:solidFill>
                <a:sysClr val="windowText" lastClr="000000"/>
              </a:solidFill>
              <a:latin typeface="+mj-lt"/>
            </a:endParaRPr>
          </a:p>
        </p:txBody>
      </p:sp>
      <p:cxnSp>
        <p:nvCxnSpPr>
          <p:cNvPr id="28" name="Straight Connector 28"/>
          <p:cNvCxnSpPr/>
          <p:nvPr/>
        </p:nvCxnSpPr>
        <p:spPr>
          <a:xfrm flipH="1">
            <a:off x="3140117" y="4955664"/>
            <a:ext cx="895534" cy="0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sp>
        <p:nvSpPr>
          <p:cNvPr id="34" name="Freeform 5"/>
          <p:cNvSpPr>
            <a:spLocks noEditPoints="1"/>
          </p:cNvSpPr>
          <p:nvPr/>
        </p:nvSpPr>
        <p:spPr bwMode="auto">
          <a:xfrm>
            <a:off x="7669769" y="3753777"/>
            <a:ext cx="786516" cy="2558269"/>
          </a:xfrm>
          <a:custGeom>
            <a:avLst/>
            <a:gdLst>
              <a:gd name="T0" fmla="*/ 412 w 463"/>
              <a:gd name="T1" fmla="*/ 379 h 1470"/>
              <a:gd name="T2" fmla="*/ 323 w 463"/>
              <a:gd name="T3" fmla="*/ 262 h 1470"/>
              <a:gd name="T4" fmla="*/ 285 w 463"/>
              <a:gd name="T5" fmla="*/ 285 h 1470"/>
              <a:gd name="T6" fmla="*/ 267 w 463"/>
              <a:gd name="T7" fmla="*/ 261 h 1470"/>
              <a:gd name="T8" fmla="*/ 184 w 463"/>
              <a:gd name="T9" fmla="*/ 204 h 1470"/>
              <a:gd name="T10" fmla="*/ 217 w 463"/>
              <a:gd name="T11" fmla="*/ 229 h 1470"/>
              <a:gd name="T12" fmla="*/ 275 w 463"/>
              <a:gd name="T13" fmla="*/ 231 h 1470"/>
              <a:gd name="T14" fmla="*/ 275 w 463"/>
              <a:gd name="T15" fmla="*/ 231 h 1470"/>
              <a:gd name="T16" fmla="*/ 280 w 463"/>
              <a:gd name="T17" fmla="*/ 213 h 1470"/>
              <a:gd name="T18" fmla="*/ 313 w 463"/>
              <a:gd name="T19" fmla="*/ 121 h 1470"/>
              <a:gd name="T20" fmla="*/ 312 w 463"/>
              <a:gd name="T21" fmla="*/ 65 h 1470"/>
              <a:gd name="T22" fmla="*/ 194 w 463"/>
              <a:gd name="T23" fmla="*/ 42 h 1470"/>
              <a:gd name="T24" fmla="*/ 186 w 463"/>
              <a:gd name="T25" fmla="*/ 51 h 1470"/>
              <a:gd name="T26" fmla="*/ 175 w 463"/>
              <a:gd name="T27" fmla="*/ 119 h 1470"/>
              <a:gd name="T28" fmla="*/ 178 w 463"/>
              <a:gd name="T29" fmla="*/ 165 h 1470"/>
              <a:gd name="T30" fmla="*/ 181 w 463"/>
              <a:gd name="T31" fmla="*/ 201 h 1470"/>
              <a:gd name="T32" fmla="*/ 175 w 463"/>
              <a:gd name="T33" fmla="*/ 217 h 1470"/>
              <a:gd name="T34" fmla="*/ 79 w 463"/>
              <a:gd name="T35" fmla="*/ 333 h 1470"/>
              <a:gd name="T36" fmla="*/ 104 w 463"/>
              <a:gd name="T37" fmla="*/ 477 h 1470"/>
              <a:gd name="T38" fmla="*/ 99 w 463"/>
              <a:gd name="T39" fmla="*/ 610 h 1470"/>
              <a:gd name="T40" fmla="*/ 85 w 463"/>
              <a:gd name="T41" fmla="*/ 763 h 1470"/>
              <a:gd name="T42" fmla="*/ 69 w 463"/>
              <a:gd name="T43" fmla="*/ 975 h 1470"/>
              <a:gd name="T44" fmla="*/ 8 w 463"/>
              <a:gd name="T45" fmla="*/ 1383 h 1470"/>
              <a:gd name="T46" fmla="*/ 11 w 463"/>
              <a:gd name="T47" fmla="*/ 1423 h 1470"/>
              <a:gd name="T48" fmla="*/ 108 w 463"/>
              <a:gd name="T49" fmla="*/ 1468 h 1470"/>
              <a:gd name="T50" fmla="*/ 96 w 463"/>
              <a:gd name="T51" fmla="*/ 1398 h 1470"/>
              <a:gd name="T52" fmla="*/ 153 w 463"/>
              <a:gd name="T53" fmla="*/ 1231 h 1470"/>
              <a:gd name="T54" fmla="*/ 220 w 463"/>
              <a:gd name="T55" fmla="*/ 1100 h 1470"/>
              <a:gd name="T56" fmla="*/ 215 w 463"/>
              <a:gd name="T57" fmla="*/ 1363 h 1470"/>
              <a:gd name="T58" fmla="*/ 242 w 463"/>
              <a:gd name="T59" fmla="*/ 1391 h 1470"/>
              <a:gd name="T60" fmla="*/ 297 w 463"/>
              <a:gd name="T61" fmla="*/ 1388 h 1470"/>
              <a:gd name="T62" fmla="*/ 429 w 463"/>
              <a:gd name="T63" fmla="*/ 1397 h 1470"/>
              <a:gd name="T64" fmla="*/ 342 w 463"/>
              <a:gd name="T65" fmla="*/ 1344 h 1470"/>
              <a:gd name="T66" fmla="*/ 316 w 463"/>
              <a:gd name="T67" fmla="*/ 1300 h 1470"/>
              <a:gd name="T68" fmla="*/ 337 w 463"/>
              <a:gd name="T69" fmla="*/ 1080 h 1470"/>
              <a:gd name="T70" fmla="*/ 376 w 463"/>
              <a:gd name="T71" fmla="*/ 792 h 1470"/>
              <a:gd name="T72" fmla="*/ 388 w 463"/>
              <a:gd name="T73" fmla="*/ 747 h 1470"/>
              <a:gd name="T74" fmla="*/ 359 w 463"/>
              <a:gd name="T75" fmla="*/ 534 h 1470"/>
              <a:gd name="T76" fmla="*/ 385 w 463"/>
              <a:gd name="T77" fmla="*/ 500 h 1470"/>
              <a:gd name="T78" fmla="*/ 454 w 463"/>
              <a:gd name="T79" fmla="*/ 422 h 1470"/>
              <a:gd name="T80" fmla="*/ 330 w 463"/>
              <a:gd name="T81" fmla="*/ 437 h 1470"/>
              <a:gd name="T82" fmla="*/ 327 w 463"/>
              <a:gd name="T83" fmla="*/ 411 h 1470"/>
              <a:gd name="T84" fmla="*/ 311 w 463"/>
              <a:gd name="T85" fmla="*/ 458 h 1470"/>
              <a:gd name="T86" fmla="*/ 353 w 463"/>
              <a:gd name="T87" fmla="*/ 483 h 1470"/>
              <a:gd name="T88" fmla="*/ 350 w 463"/>
              <a:gd name="T89" fmla="*/ 540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63" h="1470">
                <a:moveTo>
                  <a:pt x="454" y="422"/>
                </a:moveTo>
                <a:cubicBezTo>
                  <a:pt x="448" y="394"/>
                  <a:pt x="430" y="395"/>
                  <a:pt x="412" y="379"/>
                </a:cubicBezTo>
                <a:cubicBezTo>
                  <a:pt x="395" y="363"/>
                  <a:pt x="381" y="350"/>
                  <a:pt x="379" y="321"/>
                </a:cubicBezTo>
                <a:cubicBezTo>
                  <a:pt x="376" y="291"/>
                  <a:pt x="344" y="267"/>
                  <a:pt x="323" y="262"/>
                </a:cubicBezTo>
                <a:cubicBezTo>
                  <a:pt x="304" y="258"/>
                  <a:pt x="286" y="248"/>
                  <a:pt x="281" y="246"/>
                </a:cubicBezTo>
                <a:cubicBezTo>
                  <a:pt x="280" y="254"/>
                  <a:pt x="283" y="272"/>
                  <a:pt x="285" y="285"/>
                </a:cubicBezTo>
                <a:cubicBezTo>
                  <a:pt x="284" y="286"/>
                  <a:pt x="282" y="284"/>
                  <a:pt x="281" y="281"/>
                </a:cubicBezTo>
                <a:cubicBezTo>
                  <a:pt x="274" y="266"/>
                  <a:pt x="272" y="258"/>
                  <a:pt x="267" y="261"/>
                </a:cubicBezTo>
                <a:cubicBezTo>
                  <a:pt x="263" y="263"/>
                  <a:pt x="260" y="273"/>
                  <a:pt x="257" y="282"/>
                </a:cubicBezTo>
                <a:cubicBezTo>
                  <a:pt x="241" y="262"/>
                  <a:pt x="203" y="221"/>
                  <a:pt x="184" y="204"/>
                </a:cubicBezTo>
                <a:cubicBezTo>
                  <a:pt x="185" y="202"/>
                  <a:pt x="187" y="200"/>
                  <a:pt x="189" y="199"/>
                </a:cubicBezTo>
                <a:cubicBezTo>
                  <a:pt x="194" y="208"/>
                  <a:pt x="205" y="223"/>
                  <a:pt x="217" y="229"/>
                </a:cubicBezTo>
                <a:cubicBezTo>
                  <a:pt x="232" y="237"/>
                  <a:pt x="266" y="257"/>
                  <a:pt x="266" y="257"/>
                </a:cubicBezTo>
                <a:cubicBezTo>
                  <a:pt x="266" y="257"/>
                  <a:pt x="273" y="241"/>
                  <a:pt x="275" y="231"/>
                </a:cubicBezTo>
                <a:cubicBezTo>
                  <a:pt x="275" y="230"/>
                  <a:pt x="275" y="230"/>
                  <a:pt x="275" y="230"/>
                </a:cubicBezTo>
                <a:cubicBezTo>
                  <a:pt x="275" y="231"/>
                  <a:pt x="275" y="231"/>
                  <a:pt x="275" y="231"/>
                </a:cubicBezTo>
                <a:cubicBezTo>
                  <a:pt x="275" y="230"/>
                  <a:pt x="275" y="228"/>
                  <a:pt x="275" y="227"/>
                </a:cubicBezTo>
                <a:cubicBezTo>
                  <a:pt x="275" y="220"/>
                  <a:pt x="273" y="215"/>
                  <a:pt x="280" y="213"/>
                </a:cubicBezTo>
                <a:cubicBezTo>
                  <a:pt x="288" y="211"/>
                  <a:pt x="299" y="185"/>
                  <a:pt x="302" y="169"/>
                </a:cubicBezTo>
                <a:cubicBezTo>
                  <a:pt x="306" y="153"/>
                  <a:pt x="306" y="139"/>
                  <a:pt x="313" y="121"/>
                </a:cubicBezTo>
                <a:cubicBezTo>
                  <a:pt x="321" y="104"/>
                  <a:pt x="320" y="87"/>
                  <a:pt x="312" y="65"/>
                </a:cubicBezTo>
                <a:cubicBezTo>
                  <a:pt x="312" y="65"/>
                  <a:pt x="312" y="65"/>
                  <a:pt x="312" y="65"/>
                </a:cubicBezTo>
                <a:cubicBezTo>
                  <a:pt x="300" y="14"/>
                  <a:pt x="277" y="28"/>
                  <a:pt x="277" y="28"/>
                </a:cubicBezTo>
                <a:cubicBezTo>
                  <a:pt x="246" y="0"/>
                  <a:pt x="210" y="26"/>
                  <a:pt x="194" y="42"/>
                </a:cubicBezTo>
                <a:cubicBezTo>
                  <a:pt x="194" y="42"/>
                  <a:pt x="194" y="42"/>
                  <a:pt x="193" y="42"/>
                </a:cubicBezTo>
                <a:cubicBezTo>
                  <a:pt x="190" y="44"/>
                  <a:pt x="188" y="47"/>
                  <a:pt x="186" y="51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171" y="73"/>
                  <a:pt x="175" y="119"/>
                  <a:pt x="175" y="119"/>
                </a:cubicBezTo>
                <a:cubicBezTo>
                  <a:pt x="175" y="119"/>
                  <a:pt x="173" y="120"/>
                  <a:pt x="171" y="131"/>
                </a:cubicBezTo>
                <a:cubicBezTo>
                  <a:pt x="170" y="142"/>
                  <a:pt x="175" y="159"/>
                  <a:pt x="178" y="165"/>
                </a:cubicBezTo>
                <a:cubicBezTo>
                  <a:pt x="180" y="171"/>
                  <a:pt x="185" y="172"/>
                  <a:pt x="186" y="177"/>
                </a:cubicBezTo>
                <a:cubicBezTo>
                  <a:pt x="186" y="177"/>
                  <a:pt x="184" y="189"/>
                  <a:pt x="181" y="201"/>
                </a:cubicBezTo>
                <a:cubicBezTo>
                  <a:pt x="181" y="201"/>
                  <a:pt x="181" y="201"/>
                  <a:pt x="180" y="201"/>
                </a:cubicBezTo>
                <a:cubicBezTo>
                  <a:pt x="179" y="203"/>
                  <a:pt x="181" y="206"/>
                  <a:pt x="175" y="217"/>
                </a:cubicBezTo>
                <a:cubicBezTo>
                  <a:pt x="166" y="231"/>
                  <a:pt x="153" y="236"/>
                  <a:pt x="121" y="253"/>
                </a:cubicBezTo>
                <a:cubicBezTo>
                  <a:pt x="90" y="269"/>
                  <a:pt x="82" y="302"/>
                  <a:pt x="79" y="333"/>
                </a:cubicBezTo>
                <a:cubicBezTo>
                  <a:pt x="76" y="365"/>
                  <a:pt x="71" y="389"/>
                  <a:pt x="76" y="396"/>
                </a:cubicBezTo>
                <a:cubicBezTo>
                  <a:pt x="81" y="403"/>
                  <a:pt x="93" y="443"/>
                  <a:pt x="104" y="477"/>
                </a:cubicBezTo>
                <a:cubicBezTo>
                  <a:pt x="116" y="510"/>
                  <a:pt x="111" y="549"/>
                  <a:pt x="109" y="564"/>
                </a:cubicBezTo>
                <a:cubicBezTo>
                  <a:pt x="107" y="578"/>
                  <a:pt x="98" y="591"/>
                  <a:pt x="99" y="610"/>
                </a:cubicBezTo>
                <a:cubicBezTo>
                  <a:pt x="100" y="629"/>
                  <a:pt x="98" y="648"/>
                  <a:pt x="95" y="677"/>
                </a:cubicBezTo>
                <a:cubicBezTo>
                  <a:pt x="93" y="705"/>
                  <a:pt x="76" y="759"/>
                  <a:pt x="85" y="763"/>
                </a:cubicBezTo>
                <a:cubicBezTo>
                  <a:pt x="93" y="768"/>
                  <a:pt x="96" y="767"/>
                  <a:pt x="96" y="780"/>
                </a:cubicBezTo>
                <a:cubicBezTo>
                  <a:pt x="96" y="793"/>
                  <a:pt x="90" y="876"/>
                  <a:pt x="69" y="975"/>
                </a:cubicBezTo>
                <a:cubicBezTo>
                  <a:pt x="48" y="1075"/>
                  <a:pt x="16" y="1296"/>
                  <a:pt x="9" y="1338"/>
                </a:cubicBezTo>
                <a:cubicBezTo>
                  <a:pt x="2" y="1379"/>
                  <a:pt x="8" y="1383"/>
                  <a:pt x="8" y="1383"/>
                </a:cubicBezTo>
                <a:cubicBezTo>
                  <a:pt x="8" y="1383"/>
                  <a:pt x="8" y="1386"/>
                  <a:pt x="4" y="1398"/>
                </a:cubicBezTo>
                <a:cubicBezTo>
                  <a:pt x="0" y="1410"/>
                  <a:pt x="4" y="1418"/>
                  <a:pt x="11" y="1423"/>
                </a:cubicBezTo>
                <a:cubicBezTo>
                  <a:pt x="18" y="1428"/>
                  <a:pt x="19" y="1438"/>
                  <a:pt x="34" y="1449"/>
                </a:cubicBezTo>
                <a:cubicBezTo>
                  <a:pt x="48" y="1460"/>
                  <a:pt x="90" y="1470"/>
                  <a:pt x="108" y="1468"/>
                </a:cubicBezTo>
                <a:cubicBezTo>
                  <a:pt x="126" y="1466"/>
                  <a:pt x="121" y="1460"/>
                  <a:pt x="120" y="1442"/>
                </a:cubicBezTo>
                <a:cubicBezTo>
                  <a:pt x="119" y="1424"/>
                  <a:pt x="96" y="1398"/>
                  <a:pt x="96" y="1398"/>
                </a:cubicBezTo>
                <a:cubicBezTo>
                  <a:pt x="96" y="1398"/>
                  <a:pt x="95" y="1393"/>
                  <a:pt x="101" y="1390"/>
                </a:cubicBezTo>
                <a:cubicBezTo>
                  <a:pt x="107" y="1386"/>
                  <a:pt x="132" y="1306"/>
                  <a:pt x="153" y="1231"/>
                </a:cubicBezTo>
                <a:cubicBezTo>
                  <a:pt x="175" y="1157"/>
                  <a:pt x="214" y="1022"/>
                  <a:pt x="214" y="1022"/>
                </a:cubicBezTo>
                <a:cubicBezTo>
                  <a:pt x="214" y="1022"/>
                  <a:pt x="217" y="1061"/>
                  <a:pt x="220" y="1100"/>
                </a:cubicBezTo>
                <a:cubicBezTo>
                  <a:pt x="222" y="1139"/>
                  <a:pt x="224" y="1267"/>
                  <a:pt x="220" y="1300"/>
                </a:cubicBezTo>
                <a:cubicBezTo>
                  <a:pt x="215" y="1333"/>
                  <a:pt x="215" y="1363"/>
                  <a:pt x="215" y="1363"/>
                </a:cubicBezTo>
                <a:cubicBezTo>
                  <a:pt x="215" y="1363"/>
                  <a:pt x="215" y="1367"/>
                  <a:pt x="215" y="1378"/>
                </a:cubicBezTo>
                <a:cubicBezTo>
                  <a:pt x="215" y="1389"/>
                  <a:pt x="223" y="1389"/>
                  <a:pt x="242" y="1391"/>
                </a:cubicBezTo>
                <a:cubicBezTo>
                  <a:pt x="261" y="1393"/>
                  <a:pt x="287" y="1392"/>
                  <a:pt x="287" y="1392"/>
                </a:cubicBezTo>
                <a:cubicBezTo>
                  <a:pt x="287" y="1392"/>
                  <a:pt x="286" y="1383"/>
                  <a:pt x="297" y="1388"/>
                </a:cubicBezTo>
                <a:cubicBezTo>
                  <a:pt x="307" y="1392"/>
                  <a:pt x="329" y="1403"/>
                  <a:pt x="349" y="1403"/>
                </a:cubicBezTo>
                <a:cubicBezTo>
                  <a:pt x="369" y="1403"/>
                  <a:pt x="429" y="1412"/>
                  <a:pt x="429" y="1397"/>
                </a:cubicBezTo>
                <a:cubicBezTo>
                  <a:pt x="429" y="1382"/>
                  <a:pt x="406" y="1376"/>
                  <a:pt x="385" y="1376"/>
                </a:cubicBezTo>
                <a:cubicBezTo>
                  <a:pt x="365" y="1376"/>
                  <a:pt x="342" y="1344"/>
                  <a:pt x="342" y="1344"/>
                </a:cubicBezTo>
                <a:cubicBezTo>
                  <a:pt x="342" y="1344"/>
                  <a:pt x="342" y="1344"/>
                  <a:pt x="348" y="1340"/>
                </a:cubicBezTo>
                <a:cubicBezTo>
                  <a:pt x="353" y="1337"/>
                  <a:pt x="320" y="1312"/>
                  <a:pt x="316" y="1300"/>
                </a:cubicBezTo>
                <a:cubicBezTo>
                  <a:pt x="311" y="1288"/>
                  <a:pt x="312" y="1286"/>
                  <a:pt x="316" y="1257"/>
                </a:cubicBezTo>
                <a:cubicBezTo>
                  <a:pt x="319" y="1229"/>
                  <a:pt x="327" y="1136"/>
                  <a:pt x="337" y="1080"/>
                </a:cubicBezTo>
                <a:cubicBezTo>
                  <a:pt x="346" y="1023"/>
                  <a:pt x="358" y="968"/>
                  <a:pt x="365" y="920"/>
                </a:cubicBezTo>
                <a:cubicBezTo>
                  <a:pt x="372" y="871"/>
                  <a:pt x="376" y="792"/>
                  <a:pt x="376" y="792"/>
                </a:cubicBezTo>
                <a:cubicBezTo>
                  <a:pt x="376" y="792"/>
                  <a:pt x="380" y="791"/>
                  <a:pt x="387" y="785"/>
                </a:cubicBezTo>
                <a:cubicBezTo>
                  <a:pt x="394" y="779"/>
                  <a:pt x="392" y="764"/>
                  <a:pt x="388" y="747"/>
                </a:cubicBezTo>
                <a:cubicBezTo>
                  <a:pt x="385" y="729"/>
                  <a:pt x="380" y="656"/>
                  <a:pt x="377" y="621"/>
                </a:cubicBezTo>
                <a:cubicBezTo>
                  <a:pt x="373" y="586"/>
                  <a:pt x="359" y="534"/>
                  <a:pt x="359" y="534"/>
                </a:cubicBezTo>
                <a:cubicBezTo>
                  <a:pt x="359" y="534"/>
                  <a:pt x="370" y="529"/>
                  <a:pt x="377" y="522"/>
                </a:cubicBezTo>
                <a:cubicBezTo>
                  <a:pt x="384" y="516"/>
                  <a:pt x="385" y="500"/>
                  <a:pt x="385" y="500"/>
                </a:cubicBezTo>
                <a:cubicBezTo>
                  <a:pt x="385" y="500"/>
                  <a:pt x="428" y="504"/>
                  <a:pt x="446" y="496"/>
                </a:cubicBezTo>
                <a:cubicBezTo>
                  <a:pt x="463" y="489"/>
                  <a:pt x="460" y="450"/>
                  <a:pt x="454" y="422"/>
                </a:cubicBezTo>
                <a:close/>
                <a:moveTo>
                  <a:pt x="311" y="458"/>
                </a:moveTo>
                <a:cubicBezTo>
                  <a:pt x="311" y="458"/>
                  <a:pt x="330" y="452"/>
                  <a:pt x="330" y="437"/>
                </a:cubicBezTo>
                <a:cubicBezTo>
                  <a:pt x="330" y="421"/>
                  <a:pt x="315" y="411"/>
                  <a:pt x="308" y="410"/>
                </a:cubicBezTo>
                <a:cubicBezTo>
                  <a:pt x="301" y="410"/>
                  <a:pt x="313" y="399"/>
                  <a:pt x="327" y="411"/>
                </a:cubicBezTo>
                <a:cubicBezTo>
                  <a:pt x="342" y="423"/>
                  <a:pt x="353" y="475"/>
                  <a:pt x="353" y="475"/>
                </a:cubicBezTo>
                <a:cubicBezTo>
                  <a:pt x="353" y="475"/>
                  <a:pt x="323" y="463"/>
                  <a:pt x="311" y="458"/>
                </a:cubicBezTo>
                <a:close/>
                <a:moveTo>
                  <a:pt x="350" y="540"/>
                </a:moveTo>
                <a:cubicBezTo>
                  <a:pt x="350" y="540"/>
                  <a:pt x="352" y="500"/>
                  <a:pt x="353" y="483"/>
                </a:cubicBezTo>
                <a:cubicBezTo>
                  <a:pt x="362" y="531"/>
                  <a:pt x="362" y="531"/>
                  <a:pt x="362" y="531"/>
                </a:cubicBezTo>
                <a:lnTo>
                  <a:pt x="350" y="540"/>
                </a:lnTo>
                <a:close/>
              </a:path>
            </a:pathLst>
          </a:cu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38239" tIns="69119" rIns="138239" bIns="69119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82104" fontAlgn="auto">
              <a:spcBef>
                <a:spcPts val="0"/>
              </a:spcBef>
              <a:spcAft>
                <a:spcPts val="0"/>
              </a:spcAft>
              <a:defRPr/>
            </a:pPr>
            <a:endParaRPr lang="id-ID" b="0">
              <a:solidFill>
                <a:sysClr val="windowText" lastClr="000000"/>
              </a:solidFill>
              <a:latin typeface="+mj-lt"/>
            </a:endParaRPr>
          </a:p>
        </p:txBody>
      </p:sp>
      <p:cxnSp>
        <p:nvCxnSpPr>
          <p:cNvPr id="35" name="Straight Connector 29"/>
          <p:cNvCxnSpPr/>
          <p:nvPr/>
        </p:nvCxnSpPr>
        <p:spPr>
          <a:xfrm flipH="1">
            <a:off x="8362978" y="4955664"/>
            <a:ext cx="895534" cy="0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sp>
        <p:nvSpPr>
          <p:cNvPr id="40" name="文本框 13"/>
          <p:cNvSpPr txBox="1"/>
          <p:nvPr/>
        </p:nvSpPr>
        <p:spPr>
          <a:xfrm>
            <a:off x="8810745" y="5361832"/>
            <a:ext cx="3054290" cy="1208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9500" tIns="49748" rIns="99500" bIns="49748" rtlCol="0">
            <a:spAutoFit/>
          </a:bodyPr>
          <a:lstStyle/>
          <a:p>
            <a:r>
              <a:rPr lang="ru-RU" dirty="0" smtClean="0">
                <a:latin typeface="+mj-lt"/>
              </a:rPr>
              <a:t>Отдел </a:t>
            </a:r>
            <a:r>
              <a:rPr lang="ru-RU" dirty="0">
                <a:latin typeface="+mj-lt"/>
              </a:rPr>
              <a:t>опеки и попечительства граждан по г. Усть-Илимску и Усть-Илимскому </a:t>
            </a:r>
            <a:r>
              <a:rPr lang="ru-RU" dirty="0" smtClean="0">
                <a:latin typeface="+mj-lt"/>
              </a:rPr>
              <a:t>району</a:t>
            </a:r>
            <a:endParaRPr lang="ru-RU" dirty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0162" y="2364736"/>
            <a:ext cx="437927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Усть-Илимский </a:t>
            </a:r>
            <a:r>
              <a:rPr lang="ru-RU" dirty="0">
                <a:latin typeface="+mj-lt"/>
              </a:rPr>
              <a:t>филиал ОГКУ  «Кадровый центр Иркутской области</a:t>
            </a:r>
            <a:r>
              <a:rPr lang="ru-RU" dirty="0" smtClean="0">
                <a:latin typeface="+mj-lt"/>
              </a:rPr>
              <a:t>»</a:t>
            </a:r>
            <a:endParaRPr lang="ru-RU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4098" y="5234604"/>
            <a:ext cx="354515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Комиссия по делам несовершеннолетних и защите их прав муниципального образования город Усть-Илимск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747137" y="2474376"/>
            <a:ext cx="316666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ОГБУЗ «Усть-Илимская городская детская поликлиника</a:t>
            </a:r>
            <a:r>
              <a:rPr lang="ru-RU" dirty="0" smtClean="0">
                <a:latin typeface="+mj-lt"/>
              </a:rPr>
              <a:t>»</a:t>
            </a:r>
            <a:endParaRPr lang="ru-RU" dirty="0">
              <a:latin typeface="+mj-lt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810745" y="3552388"/>
            <a:ext cx="3113923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Комитет физической культуры, спорта и молодежной политики Администрации города </a:t>
            </a:r>
            <a:r>
              <a:rPr lang="ru-RU" dirty="0" smtClean="0">
                <a:latin typeface="+mj-lt"/>
              </a:rPr>
              <a:t>Усть-Илимска</a:t>
            </a:r>
            <a:endParaRPr lang="ru-RU" dirty="0">
              <a:latin typeface="+mj-lt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84546" y="3177996"/>
            <a:ext cx="361689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Усть-Илимский межмуниципальный филиал ФКУ УИИ ГУФСИН России по Иркутской </a:t>
            </a:r>
            <a:r>
              <a:rPr lang="ru-RU" dirty="0" smtClean="0">
                <a:latin typeface="+mj-lt"/>
              </a:rPr>
              <a:t>области</a:t>
            </a:r>
            <a:endParaRPr lang="ru-RU" dirty="0">
              <a:latin typeface="+mj-lt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46177" y="1453057"/>
            <a:ext cx="472478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Комитет культуры Администрации города </a:t>
            </a:r>
            <a:r>
              <a:rPr lang="ru-RU" dirty="0" smtClean="0">
                <a:latin typeface="+mj-lt"/>
              </a:rPr>
              <a:t>Усть-Илимска</a:t>
            </a:r>
            <a:endParaRPr lang="ru-RU" dirty="0">
              <a:latin typeface="+mj-lt"/>
            </a:endParaRPr>
          </a:p>
        </p:txBody>
      </p:sp>
      <p:sp>
        <p:nvSpPr>
          <p:cNvPr id="46" name="Заголовок 4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文本框 13"/>
          <p:cNvSpPr txBox="1"/>
          <p:nvPr/>
        </p:nvSpPr>
        <p:spPr>
          <a:xfrm>
            <a:off x="5506629" y="2176002"/>
            <a:ext cx="1019783" cy="3774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9500" tIns="49748" rIns="99500" bIns="49748" rtlCol="0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ММГ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753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8" grpId="0" animBg="1"/>
      <p:bldP spid="19" grpId="0" animBg="1"/>
      <p:bldP spid="27" grpId="0" animBg="1"/>
      <p:bldP spid="34" grpId="0" animBg="1"/>
      <p:bldP spid="40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">
            <a:extLst>
              <a:ext uri="{FF2B5EF4-FFF2-40B4-BE49-F238E27FC236}">
                <a16:creationId xmlns:a16="http://schemas.microsoft.com/office/drawing/2014/main" id="{0411C7B2-48E3-4BED-BDE7-64562CC68839}"/>
              </a:ext>
            </a:extLst>
          </p:cNvPr>
          <p:cNvGrpSpPr/>
          <p:nvPr/>
        </p:nvGrpSpPr>
        <p:grpSpPr>
          <a:xfrm>
            <a:off x="3168878" y="2228188"/>
            <a:ext cx="2449785" cy="2434707"/>
            <a:chOff x="2881974" y="2156564"/>
            <a:chExt cx="3382255" cy="3382255"/>
          </a:xfrm>
        </p:grpSpPr>
        <p:sp>
          <p:nvSpPr>
            <p:cNvPr id="5" name="Rectangle 47">
              <a:extLst>
                <a:ext uri="{FF2B5EF4-FFF2-40B4-BE49-F238E27FC236}">
                  <a16:creationId xmlns:a16="http://schemas.microsoft.com/office/drawing/2014/main" id="{6CD508EC-902E-4F13-8832-25C035937645}"/>
                </a:ext>
              </a:extLst>
            </p:cNvPr>
            <p:cNvSpPr/>
            <p:nvPr/>
          </p:nvSpPr>
          <p:spPr>
            <a:xfrm rot="2700000">
              <a:off x="3911376" y="2156564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6" name="Rectangle 48">
              <a:extLst>
                <a:ext uri="{FF2B5EF4-FFF2-40B4-BE49-F238E27FC236}">
                  <a16:creationId xmlns:a16="http://schemas.microsoft.com/office/drawing/2014/main" id="{C63528E1-15E0-43A1-A040-F73BBFB8A374}"/>
                </a:ext>
              </a:extLst>
            </p:cNvPr>
            <p:cNvSpPr/>
            <p:nvPr/>
          </p:nvSpPr>
          <p:spPr>
            <a:xfrm rot="2700000">
              <a:off x="4940779" y="3185967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7" name="Rectangle 49">
              <a:extLst>
                <a:ext uri="{FF2B5EF4-FFF2-40B4-BE49-F238E27FC236}">
                  <a16:creationId xmlns:a16="http://schemas.microsoft.com/office/drawing/2014/main" id="{D710A938-668F-4100-9B8A-F6714167E926}"/>
                </a:ext>
              </a:extLst>
            </p:cNvPr>
            <p:cNvSpPr/>
            <p:nvPr/>
          </p:nvSpPr>
          <p:spPr>
            <a:xfrm rot="2700000">
              <a:off x="3911376" y="4215369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8" name="Rectangle 50">
              <a:extLst>
                <a:ext uri="{FF2B5EF4-FFF2-40B4-BE49-F238E27FC236}">
                  <a16:creationId xmlns:a16="http://schemas.microsoft.com/office/drawing/2014/main" id="{ED5BD7D2-142E-469B-8436-9826EF0112BB}"/>
                </a:ext>
              </a:extLst>
            </p:cNvPr>
            <p:cNvSpPr/>
            <p:nvPr/>
          </p:nvSpPr>
          <p:spPr>
            <a:xfrm rot="2700000">
              <a:off x="2881974" y="3185967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9" name="Rectangle 51">
              <a:extLst>
                <a:ext uri="{FF2B5EF4-FFF2-40B4-BE49-F238E27FC236}">
                  <a16:creationId xmlns:a16="http://schemas.microsoft.com/office/drawing/2014/main" id="{8417C340-0C55-4BD1-ACF8-E34E66ADF854}"/>
                </a:ext>
              </a:extLst>
            </p:cNvPr>
            <p:cNvSpPr/>
            <p:nvPr/>
          </p:nvSpPr>
          <p:spPr>
            <a:xfrm rot="2700000">
              <a:off x="4242276" y="4017049"/>
              <a:ext cx="661651" cy="6616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10" name="Rectangle 52">
              <a:extLst>
                <a:ext uri="{FF2B5EF4-FFF2-40B4-BE49-F238E27FC236}">
                  <a16:creationId xmlns:a16="http://schemas.microsoft.com/office/drawing/2014/main" id="{A7C5B4B7-2EE5-4C40-8382-17B31AB3A5EC}"/>
                </a:ext>
              </a:extLst>
            </p:cNvPr>
            <p:cNvSpPr/>
            <p:nvPr/>
          </p:nvSpPr>
          <p:spPr>
            <a:xfrm rot="2700000">
              <a:off x="4742459" y="3516866"/>
              <a:ext cx="661651" cy="661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11" name="Rectangle 53">
              <a:extLst>
                <a:ext uri="{FF2B5EF4-FFF2-40B4-BE49-F238E27FC236}">
                  <a16:creationId xmlns:a16="http://schemas.microsoft.com/office/drawing/2014/main" id="{131FF9E8-528C-40D6-B4C9-A600C4D7404D}"/>
                </a:ext>
              </a:extLst>
            </p:cNvPr>
            <p:cNvSpPr/>
            <p:nvPr/>
          </p:nvSpPr>
          <p:spPr>
            <a:xfrm rot="2700000">
              <a:off x="4242276" y="3016683"/>
              <a:ext cx="661651" cy="6616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12" name="Rectangle 54">
              <a:extLst>
                <a:ext uri="{FF2B5EF4-FFF2-40B4-BE49-F238E27FC236}">
                  <a16:creationId xmlns:a16="http://schemas.microsoft.com/office/drawing/2014/main" id="{A8CEC433-84B9-43BE-83E0-B1D77F56F97B}"/>
                </a:ext>
              </a:extLst>
            </p:cNvPr>
            <p:cNvSpPr/>
            <p:nvPr/>
          </p:nvSpPr>
          <p:spPr>
            <a:xfrm rot="2700000">
              <a:off x="3742092" y="3516866"/>
              <a:ext cx="661651" cy="661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13" name="Rectangle 55">
              <a:extLst>
                <a:ext uri="{FF2B5EF4-FFF2-40B4-BE49-F238E27FC236}">
                  <a16:creationId xmlns:a16="http://schemas.microsoft.com/office/drawing/2014/main" id="{D8369DC8-DB8D-4AAC-B868-F7B1EC2A0DDB}"/>
                </a:ext>
              </a:extLst>
            </p:cNvPr>
            <p:cNvSpPr/>
            <p:nvPr/>
          </p:nvSpPr>
          <p:spPr>
            <a:xfrm>
              <a:off x="4309281" y="2157400"/>
              <a:ext cx="529380" cy="64133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altLang="ko-KR" sz="2400" b="1" dirty="0" smtClean="0">
                  <a:solidFill>
                    <a:schemeClr val="accent1"/>
                  </a:solidFill>
                  <a:cs typeface="Arial" pitchFamily="34" charset="0"/>
                </a:rPr>
                <a:t>У</a:t>
              </a:r>
              <a:endParaRPr lang="ko-KR" altLang="en-US" sz="24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Rectangle 56">
              <a:extLst>
                <a:ext uri="{FF2B5EF4-FFF2-40B4-BE49-F238E27FC236}">
                  <a16:creationId xmlns:a16="http://schemas.microsoft.com/office/drawing/2014/main" id="{831286C8-9F6E-493E-A2F6-58E3B2D46F7F}"/>
                </a:ext>
              </a:extLst>
            </p:cNvPr>
            <p:cNvSpPr/>
            <p:nvPr/>
          </p:nvSpPr>
          <p:spPr>
            <a:xfrm>
              <a:off x="2943252" y="3533028"/>
              <a:ext cx="529380" cy="64133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altLang="ko-KR" sz="2400" b="1" dirty="0" smtClean="0">
                  <a:solidFill>
                    <a:schemeClr val="accent2"/>
                  </a:solidFill>
                  <a:cs typeface="Arial" pitchFamily="34" charset="0"/>
                </a:rPr>
                <a:t>С</a:t>
              </a:r>
              <a:endParaRPr lang="ko-KR" altLang="en-US" sz="24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5" name="Rectangle 57">
              <a:extLst>
                <a:ext uri="{FF2B5EF4-FFF2-40B4-BE49-F238E27FC236}">
                  <a16:creationId xmlns:a16="http://schemas.microsoft.com/office/drawing/2014/main" id="{F1D8DE9B-185E-4DF0-A912-C68707E96EE9}"/>
                </a:ext>
              </a:extLst>
            </p:cNvPr>
            <p:cNvSpPr/>
            <p:nvPr/>
          </p:nvSpPr>
          <p:spPr>
            <a:xfrm>
              <a:off x="5680729" y="3527020"/>
              <a:ext cx="529380" cy="64133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altLang="ko-KR" sz="2400" b="1" dirty="0" smtClean="0">
                  <a:solidFill>
                    <a:schemeClr val="accent2"/>
                  </a:solidFill>
                  <a:cs typeface="Arial" pitchFamily="34" charset="0"/>
                </a:rPr>
                <a:t>Ш</a:t>
              </a:r>
              <a:endParaRPr lang="ko-KR" altLang="en-US" sz="24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6" name="Rectangle 58">
              <a:extLst>
                <a:ext uri="{FF2B5EF4-FFF2-40B4-BE49-F238E27FC236}">
                  <a16:creationId xmlns:a16="http://schemas.microsoft.com/office/drawing/2014/main" id="{81D2475F-C42D-49BB-95DD-40CE7D4C901F}"/>
                </a:ext>
              </a:extLst>
            </p:cNvPr>
            <p:cNvSpPr/>
            <p:nvPr/>
          </p:nvSpPr>
          <p:spPr>
            <a:xfrm>
              <a:off x="4319628" y="4895171"/>
              <a:ext cx="529380" cy="64133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altLang="ko-KR" sz="2400" b="1" dirty="0" smtClean="0">
                  <a:solidFill>
                    <a:schemeClr val="accent3"/>
                  </a:solidFill>
                  <a:cs typeface="Arial" pitchFamily="34" charset="0"/>
                </a:rPr>
                <a:t>К</a:t>
              </a:r>
              <a:endParaRPr lang="ko-KR" altLang="en-US" sz="24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87861D7-2BAA-45AB-AA8F-D7D78E02757E}"/>
              </a:ext>
            </a:extLst>
          </p:cNvPr>
          <p:cNvSpPr txBox="1"/>
          <p:nvPr/>
        </p:nvSpPr>
        <p:spPr>
          <a:xfrm>
            <a:off x="5494120" y="2855410"/>
            <a:ext cx="247790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 smtClean="0"/>
              <a:t>Школьная </a:t>
            </a:r>
          </a:p>
          <a:p>
            <a:pPr algn="ctr"/>
            <a:r>
              <a:rPr lang="ru-RU" sz="2400" dirty="0" smtClean="0"/>
              <a:t>служба </a:t>
            </a:r>
            <a:r>
              <a:rPr lang="ru-RU" sz="2400" dirty="0"/>
              <a:t>примирения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1E69FC-59BA-4D37-8479-9F17C0380775}"/>
              </a:ext>
            </a:extLst>
          </p:cNvPr>
          <p:cNvSpPr txBox="1"/>
          <p:nvPr/>
        </p:nvSpPr>
        <p:spPr>
          <a:xfrm>
            <a:off x="870788" y="2831472"/>
            <a:ext cx="21571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/>
              <a:t>Совет </a:t>
            </a:r>
            <a:endParaRPr lang="ru-RU" sz="2400" dirty="0" smtClean="0"/>
          </a:p>
          <a:p>
            <a:pPr algn="ctr"/>
            <a:r>
              <a:rPr lang="ru-RU" sz="2400" dirty="0" smtClean="0"/>
              <a:t>профилактики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FB7DB3-C312-4727-A97A-0E729D5C8E8A}"/>
              </a:ext>
            </a:extLst>
          </p:cNvPr>
          <p:cNvSpPr txBox="1"/>
          <p:nvPr/>
        </p:nvSpPr>
        <p:spPr>
          <a:xfrm>
            <a:off x="2544402" y="4890369"/>
            <a:ext cx="347913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 smtClean="0"/>
              <a:t>Комиссия </a:t>
            </a:r>
          </a:p>
          <a:p>
            <a:pPr algn="ctr"/>
            <a:r>
              <a:rPr lang="ru-RU" sz="2400" dirty="0" smtClean="0"/>
              <a:t>по </a:t>
            </a:r>
            <a:r>
              <a:rPr lang="ru-RU" sz="2400" dirty="0"/>
              <a:t>урегулированию </a:t>
            </a:r>
            <a:r>
              <a:rPr lang="ru-RU" sz="2400" dirty="0" smtClean="0"/>
              <a:t>споров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6E3D45-DC77-451B-981D-EB710560CFE5}"/>
              </a:ext>
            </a:extLst>
          </p:cNvPr>
          <p:cNvSpPr txBox="1"/>
          <p:nvPr/>
        </p:nvSpPr>
        <p:spPr>
          <a:xfrm>
            <a:off x="2447505" y="1464635"/>
            <a:ext cx="429221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dirty="0"/>
              <a:t>Уполномоченный </a:t>
            </a:r>
            <a:r>
              <a:rPr lang="ru-RU" sz="2400" dirty="0" smtClean="0"/>
              <a:t>по </a:t>
            </a:r>
            <a:r>
              <a:rPr lang="ru-RU" sz="2400" dirty="0"/>
              <a:t>правам ребенка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76910" y="2757616"/>
            <a:ext cx="27310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Общественный </a:t>
            </a:r>
          </a:p>
          <a:p>
            <a:pPr algn="ctr"/>
            <a:r>
              <a:rPr lang="ru-RU" sz="2400" dirty="0" smtClean="0"/>
              <a:t>наркологический </a:t>
            </a:r>
            <a:r>
              <a:rPr lang="ru-RU" sz="2400" dirty="0"/>
              <a:t>пост </a:t>
            </a:r>
            <a:endParaRPr lang="ru-RU" sz="2400" dirty="0" smtClean="0"/>
          </a:p>
          <a:p>
            <a:pPr algn="ctr"/>
            <a:r>
              <a:rPr lang="ru-RU" sz="2400" dirty="0" smtClean="0"/>
              <a:t>«</a:t>
            </a:r>
            <a:r>
              <a:rPr lang="ru-RU" sz="2400" dirty="0"/>
              <a:t>Здоровье+»</a:t>
            </a:r>
          </a:p>
        </p:txBody>
      </p:sp>
      <p:sp>
        <p:nvSpPr>
          <p:cNvPr id="33" name="Плюс 32"/>
          <p:cNvSpPr/>
          <p:nvPr/>
        </p:nvSpPr>
        <p:spPr>
          <a:xfrm>
            <a:off x="8235729" y="3124773"/>
            <a:ext cx="841181" cy="77625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16E3D45-DC77-451B-981D-EB710560CFE5}"/>
              </a:ext>
            </a:extLst>
          </p:cNvPr>
          <p:cNvSpPr txBox="1"/>
          <p:nvPr/>
        </p:nvSpPr>
        <p:spPr>
          <a:xfrm>
            <a:off x="1428107" y="0"/>
            <a:ext cx="9626885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Институты защиты прав и законных интересов несовершеннолетних  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7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317404"/>
              </p:ext>
            </p:extLst>
          </p:nvPr>
        </p:nvGraphicFramePr>
        <p:xfrm>
          <a:off x="1848612" y="1426464"/>
          <a:ext cx="9148572" cy="460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55648" y="376321"/>
            <a:ext cx="8741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Количество учащихся, состоящих в наркологическом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посте «Здоровье+»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222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3F198E3F-D73D-466C-99D5-72A1AD7A4FA5}"/>
              </a:ext>
            </a:extLst>
          </p:cNvPr>
          <p:cNvSpPr/>
          <p:nvPr/>
        </p:nvSpPr>
        <p:spPr>
          <a:xfrm>
            <a:off x="1235237" y="4009860"/>
            <a:ext cx="4831439" cy="18269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Arial" pitchFamily="34" charset="0"/>
            </a:endParaRPr>
          </a:p>
        </p:txBody>
      </p:sp>
      <p:sp>
        <p:nvSpPr>
          <p:cNvPr id="5" name="Chevron 3">
            <a:extLst>
              <a:ext uri="{FF2B5EF4-FFF2-40B4-BE49-F238E27FC236}">
                <a16:creationId xmlns:a16="http://schemas.microsoft.com/office/drawing/2014/main" id="{C1C096E8-4C40-449F-89F1-3602E644D98D}"/>
              </a:ext>
            </a:extLst>
          </p:cNvPr>
          <p:cNvSpPr/>
          <p:nvPr/>
        </p:nvSpPr>
        <p:spPr>
          <a:xfrm rot="18900000">
            <a:off x="5352396" y="3761830"/>
            <a:ext cx="965270" cy="96527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865EB0A4-E9D2-4A0D-80AE-7BC6BCD592A5}"/>
              </a:ext>
            </a:extLst>
          </p:cNvPr>
          <p:cNvSpPr/>
          <p:nvPr/>
        </p:nvSpPr>
        <p:spPr>
          <a:xfrm>
            <a:off x="1235237" y="1441223"/>
            <a:ext cx="4752000" cy="2294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Arial" pitchFamily="34" charset="0"/>
            </a:endParaRPr>
          </a:p>
        </p:txBody>
      </p:sp>
      <p:sp>
        <p:nvSpPr>
          <p:cNvPr id="7" name="Chevron 7">
            <a:extLst>
              <a:ext uri="{FF2B5EF4-FFF2-40B4-BE49-F238E27FC236}">
                <a16:creationId xmlns:a16="http://schemas.microsoft.com/office/drawing/2014/main" id="{5D1E2302-2093-43C4-AFE1-234EAAF5B976}"/>
              </a:ext>
            </a:extLst>
          </p:cNvPr>
          <p:cNvSpPr/>
          <p:nvPr/>
        </p:nvSpPr>
        <p:spPr>
          <a:xfrm rot="2700000">
            <a:off x="5335264" y="2978127"/>
            <a:ext cx="965270" cy="96527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BA7F5566-A921-4FFF-B35B-D36876DBA38C}"/>
              </a:ext>
            </a:extLst>
          </p:cNvPr>
          <p:cNvSpPr/>
          <p:nvPr/>
        </p:nvSpPr>
        <p:spPr>
          <a:xfrm>
            <a:off x="6475444" y="1424316"/>
            <a:ext cx="4752000" cy="231168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/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Arial" pitchFamily="34" charset="0"/>
            </a:endParaRPr>
          </a:p>
        </p:txBody>
      </p:sp>
      <p:sp>
        <p:nvSpPr>
          <p:cNvPr id="9" name="Chevron 11">
            <a:extLst>
              <a:ext uri="{FF2B5EF4-FFF2-40B4-BE49-F238E27FC236}">
                <a16:creationId xmlns:a16="http://schemas.microsoft.com/office/drawing/2014/main" id="{9A0352B7-2841-47A2-BF34-EDC110013694}"/>
              </a:ext>
            </a:extLst>
          </p:cNvPr>
          <p:cNvSpPr/>
          <p:nvPr/>
        </p:nvSpPr>
        <p:spPr>
          <a:xfrm rot="8100000">
            <a:off x="6230832" y="2978127"/>
            <a:ext cx="965270" cy="96527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Chevron 12">
            <a:extLst>
              <a:ext uri="{FF2B5EF4-FFF2-40B4-BE49-F238E27FC236}">
                <a16:creationId xmlns:a16="http://schemas.microsoft.com/office/drawing/2014/main" id="{37785E15-A002-4FE0-A57A-9C67EA29CBF8}"/>
              </a:ext>
            </a:extLst>
          </p:cNvPr>
          <p:cNvSpPr/>
          <p:nvPr/>
        </p:nvSpPr>
        <p:spPr>
          <a:xfrm rot="18900000">
            <a:off x="10458272" y="1176993"/>
            <a:ext cx="965270" cy="965270"/>
          </a:xfrm>
          <a:prstGeom prst="chevron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43F9AE41-7CC3-4B10-A898-7644A7358A7F}"/>
              </a:ext>
            </a:extLst>
          </p:cNvPr>
          <p:cNvSpPr/>
          <p:nvPr/>
        </p:nvSpPr>
        <p:spPr>
          <a:xfrm>
            <a:off x="6500448" y="3965955"/>
            <a:ext cx="4752000" cy="272012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Arial" pitchFamily="34" charset="0"/>
            </a:endParaRPr>
          </a:p>
        </p:txBody>
      </p:sp>
      <p:sp>
        <p:nvSpPr>
          <p:cNvPr id="12" name="Chevron 15">
            <a:extLst>
              <a:ext uri="{FF2B5EF4-FFF2-40B4-BE49-F238E27FC236}">
                <a16:creationId xmlns:a16="http://schemas.microsoft.com/office/drawing/2014/main" id="{D187B9D1-CA98-4407-84EF-BB7AA4E77C69}"/>
              </a:ext>
            </a:extLst>
          </p:cNvPr>
          <p:cNvSpPr/>
          <p:nvPr/>
        </p:nvSpPr>
        <p:spPr>
          <a:xfrm rot="13500000">
            <a:off x="6230832" y="3736275"/>
            <a:ext cx="965270" cy="96527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Chevron 16">
            <a:extLst>
              <a:ext uri="{FF2B5EF4-FFF2-40B4-BE49-F238E27FC236}">
                <a16:creationId xmlns:a16="http://schemas.microsoft.com/office/drawing/2014/main" id="{C2D3F6D6-A769-4260-A309-154876376D61}"/>
              </a:ext>
            </a:extLst>
          </p:cNvPr>
          <p:cNvSpPr/>
          <p:nvPr/>
        </p:nvSpPr>
        <p:spPr>
          <a:xfrm rot="2700000">
            <a:off x="10458271" y="5976121"/>
            <a:ext cx="965270" cy="965270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14" name="Group 52">
            <a:extLst>
              <a:ext uri="{FF2B5EF4-FFF2-40B4-BE49-F238E27FC236}">
                <a16:creationId xmlns:a16="http://schemas.microsoft.com/office/drawing/2014/main" id="{5255EA8F-C23A-46B8-926D-C3A6E2ADF60F}"/>
              </a:ext>
            </a:extLst>
          </p:cNvPr>
          <p:cNvGrpSpPr/>
          <p:nvPr/>
        </p:nvGrpSpPr>
        <p:grpSpPr>
          <a:xfrm>
            <a:off x="7073824" y="1789662"/>
            <a:ext cx="3555242" cy="1096224"/>
            <a:chOff x="5319625" y="2032389"/>
            <a:chExt cx="2492735" cy="109622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641EB1-3A57-4F48-B616-B7A95D42AB98}"/>
                </a:ext>
              </a:extLst>
            </p:cNvPr>
            <p:cNvSpPr txBox="1"/>
            <p:nvPr/>
          </p:nvSpPr>
          <p:spPr>
            <a:xfrm>
              <a:off x="5324580" y="2297616"/>
              <a:ext cx="24877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/>
                <a:t>Фестиваль </a:t>
              </a:r>
              <a:r>
                <a:rPr lang="ru-RU" sz="1600" dirty="0"/>
                <a:t>агитбригад служб школьной медиации «Школа - Медиация – Будущее»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D0EC66-7046-4AB4-A876-03A89FFDA53E}"/>
                </a:ext>
              </a:extLst>
            </p:cNvPr>
            <p:cNvSpPr txBox="1"/>
            <p:nvPr/>
          </p:nvSpPr>
          <p:spPr>
            <a:xfrm>
              <a:off x="5319625" y="2032389"/>
              <a:ext cx="2466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>
                      <a:lumMod val="50000"/>
                    </a:schemeClr>
                  </a:solidFill>
                </a:rPr>
                <a:t>Фестиваль агитбригад</a:t>
              </a:r>
              <a:endParaRPr lang="en-US" altLang="ko-KR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55">
            <a:extLst>
              <a:ext uri="{FF2B5EF4-FFF2-40B4-BE49-F238E27FC236}">
                <a16:creationId xmlns:a16="http://schemas.microsoft.com/office/drawing/2014/main" id="{FD301E32-2ACD-49E4-98EE-8BC879F142E3}"/>
              </a:ext>
            </a:extLst>
          </p:cNvPr>
          <p:cNvGrpSpPr/>
          <p:nvPr/>
        </p:nvGrpSpPr>
        <p:grpSpPr>
          <a:xfrm>
            <a:off x="6766561" y="4034244"/>
            <a:ext cx="4460883" cy="2819772"/>
            <a:chOff x="5104189" y="4394533"/>
            <a:chExt cx="2790159" cy="281977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4016B3-2B82-40D0-8B42-689A335CD5FC}"/>
                </a:ext>
              </a:extLst>
            </p:cNvPr>
            <p:cNvSpPr txBox="1"/>
            <p:nvPr/>
          </p:nvSpPr>
          <p:spPr>
            <a:xfrm>
              <a:off x="5104189" y="4659760"/>
              <a:ext cx="279015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/>
                <a:t>договор Комитета образования Администрации города Усть-Илимска </a:t>
              </a:r>
              <a:r>
                <a:rPr lang="ru-RU" sz="1600" dirty="0"/>
                <a:t>с ОГБУСО «Центр социальной помощи семье и детям в г. Усть-Илимске и в Усть-Илимском районе» о сотрудничестве в проведении медиативных мероприятий для детей, родителей и педагогов образовательных учреждений, в случае невозможности проведения их на уровне образовательного учреждения.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B94142-6CAF-4909-ADFD-68BBDAACC8C6}"/>
                </a:ext>
              </a:extLst>
            </p:cNvPr>
            <p:cNvSpPr txBox="1"/>
            <p:nvPr/>
          </p:nvSpPr>
          <p:spPr>
            <a:xfrm>
              <a:off x="5319625" y="4394533"/>
              <a:ext cx="2466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b="1" dirty="0" smtClean="0">
                  <a:solidFill>
                    <a:schemeClr val="accent2"/>
                  </a:solidFill>
                  <a:cs typeface="Arial" pitchFamily="34" charset="0"/>
                </a:rPr>
                <a:t>Договор</a:t>
              </a:r>
              <a:endParaRPr lang="en-US" altLang="ko-KR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58">
            <a:extLst>
              <a:ext uri="{FF2B5EF4-FFF2-40B4-BE49-F238E27FC236}">
                <a16:creationId xmlns:a16="http://schemas.microsoft.com/office/drawing/2014/main" id="{2E504CC0-5502-4D86-84D4-1F777E574F58}"/>
              </a:ext>
            </a:extLst>
          </p:cNvPr>
          <p:cNvGrpSpPr/>
          <p:nvPr/>
        </p:nvGrpSpPr>
        <p:grpSpPr>
          <a:xfrm>
            <a:off x="1341120" y="1578050"/>
            <a:ext cx="4441455" cy="1957817"/>
            <a:chOff x="979420" y="1820777"/>
            <a:chExt cx="2838045" cy="195781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BC8A2A-8317-46DA-A23C-BAF960BF0B6B}"/>
                </a:ext>
              </a:extLst>
            </p:cNvPr>
            <p:cNvSpPr txBox="1"/>
            <p:nvPr/>
          </p:nvSpPr>
          <p:spPr>
            <a:xfrm>
              <a:off x="979420" y="2208934"/>
              <a:ext cx="283804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-«Основные качества, которыми должен обладать медиатор», </a:t>
              </a:r>
            </a:p>
            <a:p>
              <a:r>
                <a:rPr lang="ru-RU" sz="1600" dirty="0"/>
                <a:t>-«Значение темперамента в конфликте», </a:t>
              </a:r>
            </a:p>
            <a:p>
              <a:r>
                <a:rPr lang="ru-RU" sz="1600" dirty="0"/>
                <a:t>-«Метод – Активное слушанье</a:t>
              </a:r>
              <a:r>
                <a:rPr lang="ru-RU" sz="1600" dirty="0" smtClean="0"/>
                <a:t>»; </a:t>
              </a:r>
              <a:endParaRPr lang="ru-RU" sz="1600" dirty="0"/>
            </a:p>
            <a:p>
              <a:r>
                <a:rPr lang="ru-RU" sz="1600" dirty="0"/>
                <a:t>-разработан и утвержден логотип движения «Группы равных</a:t>
              </a:r>
              <a:r>
                <a:rPr lang="ru-RU" sz="1600" dirty="0" smtClean="0"/>
                <a:t>»</a:t>
              </a:r>
              <a:endParaRPr lang="ru-RU" sz="16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CFD80B-9D84-4D12-ADCF-0B72F153DEDB}"/>
                </a:ext>
              </a:extLst>
            </p:cNvPr>
            <p:cNvSpPr txBox="1"/>
            <p:nvPr/>
          </p:nvSpPr>
          <p:spPr>
            <a:xfrm>
              <a:off x="1247447" y="1820777"/>
              <a:ext cx="2466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b="1" dirty="0" smtClean="0">
                  <a:solidFill>
                    <a:schemeClr val="accent2"/>
                  </a:solidFill>
                  <a:cs typeface="Arial" pitchFamily="34" charset="0"/>
                </a:rPr>
                <a:t>Уроки</a:t>
              </a:r>
              <a:endParaRPr lang="en-US" altLang="ko-KR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61">
            <a:extLst>
              <a:ext uri="{FF2B5EF4-FFF2-40B4-BE49-F238E27FC236}">
                <a16:creationId xmlns:a16="http://schemas.microsoft.com/office/drawing/2014/main" id="{7CE086C4-86F5-4C6C-9306-DC03EAC51D8C}"/>
              </a:ext>
            </a:extLst>
          </p:cNvPr>
          <p:cNvGrpSpPr/>
          <p:nvPr/>
        </p:nvGrpSpPr>
        <p:grpSpPr>
          <a:xfrm>
            <a:off x="1760574" y="4285029"/>
            <a:ext cx="3609669" cy="1003229"/>
            <a:chOff x="1204766" y="3691580"/>
            <a:chExt cx="2530896" cy="100322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97E1EA7-A7E8-4D8A-957C-7CC32A2B83AC}"/>
                </a:ext>
              </a:extLst>
            </p:cNvPr>
            <p:cNvSpPr txBox="1"/>
            <p:nvPr/>
          </p:nvSpPr>
          <p:spPr>
            <a:xfrm>
              <a:off x="1204766" y="4110034"/>
              <a:ext cx="24877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err="1" smtClean="0"/>
                <a:t>квест</a:t>
              </a:r>
              <a:r>
                <a:rPr lang="ru-RU" sz="1600" b="1" dirty="0" smtClean="0"/>
                <a:t>-игра </a:t>
              </a:r>
              <a:r>
                <a:rPr lang="ru-RU" sz="1600" dirty="0"/>
                <a:t>«Мы все такие разные, но мы вместе</a:t>
              </a:r>
              <a:r>
                <a:rPr lang="ru-RU" sz="1600" dirty="0" smtClean="0"/>
                <a:t>!»</a:t>
              </a:r>
              <a:endPara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E28195A-FE9A-418D-A033-9CE51574CF1C}"/>
                </a:ext>
              </a:extLst>
            </p:cNvPr>
            <p:cNvSpPr txBox="1"/>
            <p:nvPr/>
          </p:nvSpPr>
          <p:spPr>
            <a:xfrm>
              <a:off x="1269030" y="3691580"/>
              <a:ext cx="2466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b="1" dirty="0" err="1" smtClean="0">
                  <a:solidFill>
                    <a:schemeClr val="accent1"/>
                  </a:solidFill>
                  <a:cs typeface="Arial" pitchFamily="34" charset="0"/>
                </a:rPr>
                <a:t>Квест</a:t>
              </a:r>
              <a:r>
                <a:rPr lang="ru-RU" altLang="ko-KR" b="1" dirty="0" smtClean="0">
                  <a:solidFill>
                    <a:schemeClr val="accent1"/>
                  </a:solidFill>
                  <a:cs typeface="Arial" pitchFamily="34" charset="0"/>
                </a:rPr>
                <a:t>-игры</a:t>
              </a:r>
              <a:endParaRPr lang="en-US" altLang="ko-KR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101125" y="48701"/>
            <a:ext cx="950131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Деятельность г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ородского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объединения </a:t>
            </a: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«Группы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равных»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1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20407" y="1390639"/>
            <a:ext cx="98267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социально-психологическое тестирование,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направленное на выявление «группы риска» с высокими показателями вовлеченности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несовершеннолетнего в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зависимое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поведение; 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диагностические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мероприятия по психоэмоциональному состоянию обучающихся 5-11 классов, направленные на выявление маркеров суицидального риска;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анкетирование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родителей (законных представителей) обучающихся по выявлению особенностей детско-родительских отношений в семье;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диагностика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психологической готовности выпускников 9, 11 классов к ГИА;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анкетирование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обучающихся 5 – 11 классов на выявления фактов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</a:rPr>
              <a:t>буллинга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профилактических Недель;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межведомственные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акции и мероприятия;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День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правовой помощи детям;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Неделя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психологии ( ноябрь, апрель);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День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инспектора;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Правовой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десант.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80159" y="358443"/>
            <a:ext cx="106481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реализации Комплексной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 общеобразовательные учреждения города ежегодно проводят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традиционные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375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546075"/>
              </p:ext>
            </p:extLst>
          </p:nvPr>
        </p:nvGraphicFramePr>
        <p:xfrm>
          <a:off x="1113437" y="1071536"/>
          <a:ext cx="10408002" cy="5480458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25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8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94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24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29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11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487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564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МОУ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Совершено преступлений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Привлечено к уголовной ответственности лиц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0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2021г</a:t>
                      </a:r>
                      <a:r>
                        <a:rPr lang="ru-RU" sz="1600" dirty="0" smtClean="0">
                          <a:effectLst/>
                        </a:rPr>
                        <a:t>.*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2022г.*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2023г.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полугодие 2024г.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2023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полугодие 2024г.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2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МБОУ «СОШ№1»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2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МАОУ «СОШ№5»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3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МАОУ «СОШ№7 им. Пичуева Л.П.»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2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МАОУ СОШ№9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2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МАОУ «СОШ№11»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0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МАОУ«СОШ№12»им. Семенова В.Н.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2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МБОУ «СОШ№15»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2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МБОУ «СОШ№17»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МАОУ «Городская гимназия №1»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509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МАОУ «Экспериментальный лицей им. </a:t>
                      </a:r>
                      <a:r>
                        <a:rPr lang="ru-RU" sz="1600" dirty="0" err="1">
                          <a:effectLst/>
                        </a:rPr>
                        <a:t>Батербиева</a:t>
                      </a:r>
                      <a:r>
                        <a:rPr lang="ru-RU" sz="1600" dirty="0">
                          <a:effectLst/>
                        </a:rPr>
                        <a:t> М.М.»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2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Итого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14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16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14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63040" y="130987"/>
            <a:ext cx="10131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Количество преступлений, совершенных учащимися муниципальных общеобразовательных учреждений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091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5618</TotalTime>
  <Words>1420</Words>
  <Application>Microsoft Office PowerPoint</Application>
  <PresentationFormat>Широкоэкранный</PresentationFormat>
  <Paragraphs>510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맑은 고딕</vt:lpstr>
      <vt:lpstr>Arial</vt:lpstr>
      <vt:lpstr>Calibri</vt:lpstr>
      <vt:lpstr>Calibri Light</vt:lpstr>
      <vt:lpstr>Times New Roman</vt:lpstr>
      <vt:lpstr>Тема Office</vt:lpstr>
      <vt:lpstr>Проблемы профилактики безнадзорности и правонарушений несовершеннолетних и пути их решения </vt:lpstr>
      <vt:lpstr>Задачи</vt:lpstr>
      <vt:lpstr>Презентация PowerPoint</vt:lpstr>
      <vt:lpstr>Взаимодействие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Проблемы несовершеннолетних, рассмотренные на ММГ</vt:lpstr>
      <vt:lpstr>Презентация PowerPoint</vt:lpstr>
      <vt:lpstr>Презентация PowerPoint</vt:lpstr>
      <vt:lpstr>Проблемы</vt:lpstr>
      <vt:lpstr>ПРЕДЛОЖЕНИЯ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концептуальными документами школ с низкими образовательными результатами</dc:title>
  <dc:creator>Татьяна Владимировна</dc:creator>
  <cp:lastModifiedBy>GE_Soldatova</cp:lastModifiedBy>
  <cp:revision>177</cp:revision>
  <cp:lastPrinted>2024-08-23T06:30:49Z</cp:lastPrinted>
  <dcterms:created xsi:type="dcterms:W3CDTF">2024-06-17T08:07:41Z</dcterms:created>
  <dcterms:modified xsi:type="dcterms:W3CDTF">2024-08-26T05:59:11Z</dcterms:modified>
</cp:coreProperties>
</file>