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4" r:id="rId3"/>
    <p:sldId id="299" r:id="rId4"/>
    <p:sldId id="334" r:id="rId5"/>
    <p:sldId id="336" r:id="rId6"/>
    <p:sldId id="337" r:id="rId7"/>
    <p:sldId id="338" r:id="rId8"/>
    <p:sldId id="339" r:id="rId9"/>
    <p:sldId id="340" r:id="rId10"/>
    <p:sldId id="343" r:id="rId11"/>
    <p:sldId id="341" r:id="rId12"/>
    <p:sldId id="342" r:id="rId13"/>
    <p:sldId id="344" r:id="rId14"/>
    <p:sldId id="300" r:id="rId15"/>
    <p:sldId id="316" r:id="rId16"/>
    <p:sldId id="318" r:id="rId17"/>
    <p:sldId id="315" r:id="rId18"/>
    <p:sldId id="309" r:id="rId19"/>
    <p:sldId id="310" r:id="rId20"/>
    <p:sldId id="311" r:id="rId21"/>
    <p:sldId id="312" r:id="rId22"/>
    <p:sldId id="313" r:id="rId23"/>
    <p:sldId id="319" r:id="rId24"/>
    <p:sldId id="320" r:id="rId25"/>
    <p:sldId id="335" r:id="rId26"/>
    <p:sldId id="321" r:id="rId27"/>
    <p:sldId id="322" r:id="rId28"/>
    <p:sldId id="323" r:id="rId29"/>
    <p:sldId id="32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2CC"/>
    <a:srgbClr val="2F5597"/>
    <a:srgbClr val="F2F2F2"/>
    <a:srgbClr val="3A729A"/>
    <a:srgbClr val="0000A2"/>
    <a:srgbClr val="1E3E94"/>
    <a:srgbClr val="5B9BD5"/>
    <a:srgbClr val="626262"/>
    <a:srgbClr val="EFF5FB"/>
    <a:srgbClr val="E0E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408" autoAdjust="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AppData\Roaming\Microsoft\Excel\&#1051;&#1080;&#1089;&#1090;%20Microsoft%20Excel%20(2)%20(version%201).xlsb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D_Zaxarova\Desktop\&#1051;&#1080;&#1089;&#1090;%20Microsoft%20Excel%20(2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668610642231192E-2"/>
          <c:y val="0.23292161045807053"/>
          <c:w val="0.93875146818912603"/>
          <c:h val="0.557709358787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Лист1!$O$5</c:f>
              <c:strCache>
                <c:ptCount val="1"/>
                <c:pt idx="0">
                  <c:v>Всего выпускников</c:v>
                </c:pt>
              </c:strCache>
            </c:strRef>
          </c:tx>
          <c:spPr>
            <a:solidFill>
              <a:srgbClr val="00206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Лист1!$N$6:$N$8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Лист1!$O$6:$O$8</c:f>
              <c:numCache>
                <c:formatCode>General</c:formatCode>
                <c:ptCount val="3"/>
                <c:pt idx="0">
                  <c:v>938</c:v>
                </c:pt>
                <c:pt idx="1">
                  <c:v>903</c:v>
                </c:pt>
                <c:pt idx="2">
                  <c:v>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7-4698-A6A7-7959FB332DB9}"/>
            </c:ext>
          </c:extLst>
        </c:ser>
        <c:ser>
          <c:idx val="1"/>
          <c:order val="1"/>
          <c:tx>
            <c:strRef>
              <c:f>Лист1!$P$5</c:f>
              <c:strCache>
                <c:ptCount val="1"/>
                <c:pt idx="0">
                  <c:v>Допущено к ГИА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Лист1!$N$6:$N$8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Лист1!$P$6:$P$8</c:f>
              <c:numCache>
                <c:formatCode>General</c:formatCode>
                <c:ptCount val="3"/>
                <c:pt idx="0">
                  <c:v>925</c:v>
                </c:pt>
                <c:pt idx="1">
                  <c:v>890</c:v>
                </c:pt>
                <c:pt idx="2">
                  <c:v>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B7-4698-A6A7-7959FB332DB9}"/>
            </c:ext>
          </c:extLst>
        </c:ser>
        <c:ser>
          <c:idx val="2"/>
          <c:order val="2"/>
          <c:tx>
            <c:strRef>
              <c:f>Лист1!$Q$5</c:f>
              <c:strCache>
                <c:ptCount val="1"/>
                <c:pt idx="0">
                  <c:v>Получили аттестат 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Лист1!$N$6:$N$8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Лист1!$Q$6:$Q$8</c:f>
              <c:numCache>
                <c:formatCode>General</c:formatCode>
                <c:ptCount val="3"/>
                <c:pt idx="0">
                  <c:v>858</c:v>
                </c:pt>
                <c:pt idx="1">
                  <c:v>849</c:v>
                </c:pt>
                <c:pt idx="2">
                  <c:v>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B7-4698-A6A7-7959FB332DB9}"/>
            </c:ext>
          </c:extLst>
        </c:ser>
        <c:ser>
          <c:idx val="3"/>
          <c:order val="3"/>
          <c:tx>
            <c:strRef>
              <c:f>Лист1!$R$5</c:f>
              <c:strCache>
                <c:ptCount val="1"/>
                <c:pt idx="0">
                  <c:v>Аттестат с отличием </c:v>
                </c:pt>
              </c:strCache>
            </c:strRef>
          </c:tx>
          <c:spPr>
            <a:solidFill>
              <a:srgbClr val="7030A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4.5835005392753041E-17"/>
                  <c:y val="1.70136396846170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B7-4698-A6A7-7959FB332DB9}"/>
                </c:ext>
              </c:extLst>
            </c:dLbl>
            <c:dLbl>
              <c:idx val="1"/>
              <c:layout>
                <c:manualLayout>
                  <c:x val="0"/>
                  <c:y val="1.64559300480453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B7-4698-A6A7-7959FB332DB9}"/>
                </c:ext>
              </c:extLst>
            </c:dLbl>
            <c:dLbl>
              <c:idx val="2"/>
              <c:layout>
                <c:manualLayout>
                  <c:x val="0"/>
                  <c:y val="1.54093505371787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B7-4698-A6A7-7959FB332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Лист1!$N$6:$N$8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Лист1!$R$6:$R$8</c:f>
              <c:numCache>
                <c:formatCode>General</c:formatCode>
                <c:ptCount val="3"/>
                <c:pt idx="0">
                  <c:v>55</c:v>
                </c:pt>
                <c:pt idx="1">
                  <c:v>54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B7-4698-A6A7-7959FB332DB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63234224"/>
        <c:axId val="363233896"/>
      </c:barChart>
      <c:catAx>
        <c:axId val="36323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3233896"/>
        <c:crosses val="autoZero"/>
        <c:auto val="1"/>
        <c:lblAlgn val="ctr"/>
        <c:lblOffset val="100"/>
        <c:noMultiLvlLbl val="0"/>
      </c:catAx>
      <c:valAx>
        <c:axId val="363233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323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459039132878524"/>
          <c:w val="0.99627320867891189"/>
          <c:h val="0.1254096086712147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Лист1!$AE$37:$AE$38</c:f>
              <c:strCache>
                <c:ptCount val="2"/>
                <c:pt idx="0">
                  <c:v>80 и выше, %</c:v>
                </c:pt>
                <c:pt idx="1">
                  <c:v>2022</c:v>
                </c:pt>
              </c:strCache>
            </c:strRef>
          </c:tx>
          <c:spPr>
            <a:solidFill>
              <a:srgbClr val="1E3E9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Лист1!$AD$39:$AD$49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Лист1!$AE$39:$AE$49</c:f>
              <c:numCache>
                <c:formatCode>General</c:formatCode>
                <c:ptCount val="11"/>
                <c:pt idx="0">
                  <c:v>21</c:v>
                </c:pt>
                <c:pt idx="1">
                  <c:v>1.06</c:v>
                </c:pt>
                <c:pt idx="2">
                  <c:v>19.5</c:v>
                </c:pt>
                <c:pt idx="3">
                  <c:v>3.2</c:v>
                </c:pt>
                <c:pt idx="4">
                  <c:v>0</c:v>
                </c:pt>
                <c:pt idx="5">
                  <c:v>4.16</c:v>
                </c:pt>
                <c:pt idx="6">
                  <c:v>13.88</c:v>
                </c:pt>
                <c:pt idx="7">
                  <c:v>13.1</c:v>
                </c:pt>
                <c:pt idx="8">
                  <c:v>1.78</c:v>
                </c:pt>
                <c:pt idx="9">
                  <c:v>13.04</c:v>
                </c:pt>
                <c:pt idx="1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6-422B-9E93-B17D4A2201C0}"/>
            </c:ext>
          </c:extLst>
        </c:ser>
        <c:ser>
          <c:idx val="1"/>
          <c:order val="1"/>
          <c:tx>
            <c:strRef>
              <c:f>Лист1!$AF$37:$AF$38</c:f>
              <c:strCache>
                <c:ptCount val="2"/>
                <c:pt idx="0">
                  <c:v>80 и выше, %</c:v>
                </c:pt>
                <c:pt idx="1">
                  <c:v>2023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Лист1!$AD$39:$AD$49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Лист1!$AF$39:$AF$49</c:f>
              <c:numCache>
                <c:formatCode>General</c:formatCode>
                <c:ptCount val="11"/>
                <c:pt idx="0">
                  <c:v>20.7</c:v>
                </c:pt>
                <c:pt idx="1">
                  <c:v>4</c:v>
                </c:pt>
                <c:pt idx="2">
                  <c:v>15.4</c:v>
                </c:pt>
                <c:pt idx="3">
                  <c:v>1.4</c:v>
                </c:pt>
                <c:pt idx="4">
                  <c:v>0</c:v>
                </c:pt>
                <c:pt idx="5">
                  <c:v>19</c:v>
                </c:pt>
                <c:pt idx="6">
                  <c:v>7.9</c:v>
                </c:pt>
                <c:pt idx="7">
                  <c:v>2.2000000000000002</c:v>
                </c:pt>
                <c:pt idx="8">
                  <c:v>2</c:v>
                </c:pt>
                <c:pt idx="9">
                  <c:v>10.7</c:v>
                </c:pt>
                <c:pt idx="10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46-422B-9E93-B17D4A2201C0}"/>
            </c:ext>
          </c:extLst>
        </c:ser>
        <c:ser>
          <c:idx val="2"/>
          <c:order val="2"/>
          <c:tx>
            <c:strRef>
              <c:f>Лист1!$AG$37:$AG$38</c:f>
              <c:strCache>
                <c:ptCount val="2"/>
                <c:pt idx="0">
                  <c:v>80 и выше, %</c:v>
                </c:pt>
                <c:pt idx="1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Лист1!$AD$39:$AD$49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Лист1!$AG$39:$AG$49</c:f>
              <c:numCache>
                <c:formatCode>General</c:formatCode>
                <c:ptCount val="11"/>
                <c:pt idx="0">
                  <c:v>17.399999999999999</c:v>
                </c:pt>
                <c:pt idx="1">
                  <c:v>23.4</c:v>
                </c:pt>
                <c:pt idx="2">
                  <c:v>21.9</c:v>
                </c:pt>
                <c:pt idx="3">
                  <c:v>9.1999999999999993</c:v>
                </c:pt>
                <c:pt idx="4">
                  <c:v>20</c:v>
                </c:pt>
                <c:pt idx="5">
                  <c:v>31.8</c:v>
                </c:pt>
                <c:pt idx="6">
                  <c:v>4.2</c:v>
                </c:pt>
                <c:pt idx="7">
                  <c:v>15.7</c:v>
                </c:pt>
                <c:pt idx="8">
                  <c:v>5.8</c:v>
                </c:pt>
                <c:pt idx="9">
                  <c:v>20</c:v>
                </c:pt>
                <c:pt idx="10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46-422B-9E93-B17D4A220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8363600"/>
        <c:axId val="339748192"/>
        <c:axId val="0"/>
      </c:bar3DChart>
      <c:catAx>
        <c:axId val="31836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9748192"/>
        <c:crosses val="autoZero"/>
        <c:auto val="1"/>
        <c:lblAlgn val="ctr"/>
        <c:lblOffset val="100"/>
        <c:noMultiLvlLbl val="0"/>
      </c:catAx>
      <c:valAx>
        <c:axId val="33974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36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Лист1!$I$91:$I$104</c:f>
              <c:strCache>
                <c:ptCount val="14"/>
                <c:pt idx="0">
                  <c:v>Гимназия </c:v>
                </c:pt>
                <c:pt idx="1">
                  <c:v>Лицей </c:v>
                </c:pt>
                <c:pt idx="2">
                  <c:v>МАОУ «СОШ №7»</c:v>
                </c:pt>
                <c:pt idx="3">
                  <c:v>МБОУ «СОШ №8»</c:v>
                </c:pt>
                <c:pt idx="4">
                  <c:v>МАОУ «СОШ №12» </c:v>
                </c:pt>
                <c:pt idx="5">
                  <c:v>МАОУ «СОШ №11»</c:v>
                </c:pt>
                <c:pt idx="6">
                  <c:v>МАОУ «СОШ №13»</c:v>
                </c:pt>
                <c:pt idx="7">
                  <c:v>МАОУ СОШ №9</c:v>
                </c:pt>
                <c:pt idx="8">
                  <c:v>МАОУ «СОШ №5»</c:v>
                </c:pt>
                <c:pt idx="9">
                  <c:v>МБОУ «СОШ №2»</c:v>
                </c:pt>
                <c:pt idx="10">
                  <c:v>МБОУ «СОШ № 17»</c:v>
                </c:pt>
                <c:pt idx="11">
                  <c:v>МБОУ «СОШ №1»</c:v>
                </c:pt>
                <c:pt idx="12">
                  <c:v>МАОУ «СОШ №14»</c:v>
                </c:pt>
                <c:pt idx="13">
                  <c:v>МБОУ «СОШ №15»</c:v>
                </c:pt>
              </c:strCache>
            </c:strRef>
          </c:cat>
          <c:val>
            <c:numRef>
              <c:f>Лист1!$J$91:$J$104</c:f>
              <c:numCache>
                <c:formatCode>General</c:formatCode>
                <c:ptCount val="14"/>
                <c:pt idx="0">
                  <c:v>29.1</c:v>
                </c:pt>
                <c:pt idx="1">
                  <c:v>28.6</c:v>
                </c:pt>
                <c:pt idx="2">
                  <c:v>20</c:v>
                </c:pt>
                <c:pt idx="3">
                  <c:v>17.5</c:v>
                </c:pt>
                <c:pt idx="4">
                  <c:v>17.3</c:v>
                </c:pt>
                <c:pt idx="5">
                  <c:v>17</c:v>
                </c:pt>
                <c:pt idx="6">
                  <c:v>15.5</c:v>
                </c:pt>
                <c:pt idx="7">
                  <c:v>12.5</c:v>
                </c:pt>
                <c:pt idx="8">
                  <c:v>9.1999999999999993</c:v>
                </c:pt>
                <c:pt idx="9">
                  <c:v>7.7</c:v>
                </c:pt>
                <c:pt idx="10">
                  <c:v>7</c:v>
                </c:pt>
                <c:pt idx="11">
                  <c:v>6.4</c:v>
                </c:pt>
                <c:pt idx="12">
                  <c:v>3.2</c:v>
                </c:pt>
                <c:pt idx="1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1-47BA-B20B-F5B013DE2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304872544"/>
        <c:axId val="304872216"/>
        <c:axId val="0"/>
      </c:bar3DChart>
      <c:catAx>
        <c:axId val="30487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872216"/>
        <c:crosses val="autoZero"/>
        <c:auto val="1"/>
        <c:lblAlgn val="ctr"/>
        <c:lblOffset val="100"/>
        <c:noMultiLvlLbl val="0"/>
      </c:catAx>
      <c:valAx>
        <c:axId val="30487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87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805437059081874E-2"/>
          <c:y val="2.6090404278004558E-2"/>
          <c:w val="0.70522040100303784"/>
          <c:h val="0.9188866699698325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Лист1!$A$55</c:f>
              <c:strCache>
                <c:ptCount val="1"/>
                <c:pt idx="0">
                  <c:v>Кол-во выпускников, набравших 190-219 б по 3 предметам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Лист1!$B$53:$V$54</c:f>
              <c:multiLvlStrCache>
                <c:ptCount val="21"/>
                <c:lvl>
                  <c:pt idx="0">
                    <c:v>2022</c:v>
                  </c:pt>
                  <c:pt idx="1">
                    <c:v>2023</c:v>
                  </c:pt>
                  <c:pt idx="2">
                    <c:v>2024</c:v>
                  </c:pt>
                  <c:pt idx="3">
                    <c:v>2022</c:v>
                  </c:pt>
                  <c:pt idx="4">
                    <c:v>2023</c:v>
                  </c:pt>
                  <c:pt idx="5">
                    <c:v>2024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2024</c:v>
                  </c:pt>
                  <c:pt idx="9">
                    <c:v>2022</c:v>
                  </c:pt>
                  <c:pt idx="10">
                    <c:v>2023</c:v>
                  </c:pt>
                  <c:pt idx="11">
                    <c:v>2024</c:v>
                  </c:pt>
                  <c:pt idx="12">
                    <c:v>2022</c:v>
                  </c:pt>
                  <c:pt idx="13">
                    <c:v>2023</c:v>
                  </c:pt>
                  <c:pt idx="14">
                    <c:v>2024</c:v>
                  </c:pt>
                  <c:pt idx="15">
                    <c:v>2022</c:v>
                  </c:pt>
                  <c:pt idx="16">
                    <c:v>2023</c:v>
                  </c:pt>
                  <c:pt idx="17">
                    <c:v>2024</c:v>
                  </c:pt>
                  <c:pt idx="18">
                    <c:v>2022</c:v>
                  </c:pt>
                  <c:pt idx="19">
                    <c:v>2023</c:v>
                  </c:pt>
                  <c:pt idx="20">
                    <c:v>2024</c:v>
                  </c:pt>
                </c:lvl>
                <c:lvl>
                  <c:pt idx="0">
                    <c:v>СОШ №1</c:v>
                  </c:pt>
                  <c:pt idx="3">
                    <c:v>СОШ №2</c:v>
                  </c:pt>
                  <c:pt idx="6">
                    <c:v>СОШ №5</c:v>
                  </c:pt>
                  <c:pt idx="9">
                    <c:v>СОШ №7</c:v>
                  </c:pt>
                  <c:pt idx="12">
                    <c:v>СОШ №8</c:v>
                  </c:pt>
                  <c:pt idx="15">
                    <c:v>СОШ №9</c:v>
                  </c:pt>
                  <c:pt idx="18">
                    <c:v>СОШ №11</c:v>
                  </c:pt>
                </c:lvl>
              </c:multiLvlStrCache>
            </c:multiLvlStrRef>
          </c:cat>
          <c:val>
            <c:numRef>
              <c:f>Лист1!$B$55:$V$55</c:f>
              <c:numCache>
                <c:formatCode>0%</c:formatCode>
                <c:ptCount val="21"/>
                <c:pt idx="0">
                  <c:v>0</c:v>
                </c:pt>
                <c:pt idx="1">
                  <c:v>0</c:v>
                </c:pt>
                <c:pt idx="2" formatCode="0.00%">
                  <c:v>0.105</c:v>
                </c:pt>
                <c:pt idx="3" formatCode="0.00%">
                  <c:v>8.3000000000000004E-2</c:v>
                </c:pt>
                <c:pt idx="4">
                  <c:v>0</c:v>
                </c:pt>
                <c:pt idx="5">
                  <c:v>0.1</c:v>
                </c:pt>
                <c:pt idx="6" formatCode="0.00%">
                  <c:v>0.128</c:v>
                </c:pt>
                <c:pt idx="7">
                  <c:v>0.1</c:v>
                </c:pt>
                <c:pt idx="8" formatCode="0.00%">
                  <c:v>2.7E-2</c:v>
                </c:pt>
                <c:pt idx="9">
                  <c:v>0</c:v>
                </c:pt>
                <c:pt idx="10" formatCode="0.00%">
                  <c:v>9.0999999999999998E-2</c:v>
                </c:pt>
                <c:pt idx="11" formatCode="0.00%">
                  <c:v>0.16700000000000001</c:v>
                </c:pt>
                <c:pt idx="12" formatCode="0.00%">
                  <c:v>0.245</c:v>
                </c:pt>
                <c:pt idx="13" formatCode="0.00%">
                  <c:v>0.27300000000000002</c:v>
                </c:pt>
                <c:pt idx="14" formatCode="0.00%">
                  <c:v>0.27600000000000002</c:v>
                </c:pt>
                <c:pt idx="15">
                  <c:v>0.22</c:v>
                </c:pt>
                <c:pt idx="16" formatCode="0.00%">
                  <c:v>0.28199999999999997</c:v>
                </c:pt>
                <c:pt idx="17" formatCode="0.00%">
                  <c:v>0.16700000000000001</c:v>
                </c:pt>
                <c:pt idx="18" formatCode="0.00%">
                  <c:v>0.14299999999999999</c:v>
                </c:pt>
                <c:pt idx="19" formatCode="0.00%">
                  <c:v>0.308</c:v>
                </c:pt>
                <c:pt idx="20" formatCode="0.00%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1-4417-B837-E51A8A807076}"/>
            </c:ext>
          </c:extLst>
        </c:ser>
        <c:ser>
          <c:idx val="1"/>
          <c:order val="1"/>
          <c:tx>
            <c:strRef>
              <c:f>Лист1!$A$56</c:f>
              <c:strCache>
                <c:ptCount val="1"/>
                <c:pt idx="0">
                  <c:v>Кол-во выпускников, набравших 220 б и более по  3 предметам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Лист1!$B$53:$V$54</c:f>
              <c:multiLvlStrCache>
                <c:ptCount val="21"/>
                <c:lvl>
                  <c:pt idx="0">
                    <c:v>2022</c:v>
                  </c:pt>
                  <c:pt idx="1">
                    <c:v>2023</c:v>
                  </c:pt>
                  <c:pt idx="2">
                    <c:v>2024</c:v>
                  </c:pt>
                  <c:pt idx="3">
                    <c:v>2022</c:v>
                  </c:pt>
                  <c:pt idx="4">
                    <c:v>2023</c:v>
                  </c:pt>
                  <c:pt idx="5">
                    <c:v>2024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2024</c:v>
                  </c:pt>
                  <c:pt idx="9">
                    <c:v>2022</c:v>
                  </c:pt>
                  <c:pt idx="10">
                    <c:v>2023</c:v>
                  </c:pt>
                  <c:pt idx="11">
                    <c:v>2024</c:v>
                  </c:pt>
                  <c:pt idx="12">
                    <c:v>2022</c:v>
                  </c:pt>
                  <c:pt idx="13">
                    <c:v>2023</c:v>
                  </c:pt>
                  <c:pt idx="14">
                    <c:v>2024</c:v>
                  </c:pt>
                  <c:pt idx="15">
                    <c:v>2022</c:v>
                  </c:pt>
                  <c:pt idx="16">
                    <c:v>2023</c:v>
                  </c:pt>
                  <c:pt idx="17">
                    <c:v>2024</c:v>
                  </c:pt>
                  <c:pt idx="18">
                    <c:v>2022</c:v>
                  </c:pt>
                  <c:pt idx="19">
                    <c:v>2023</c:v>
                  </c:pt>
                  <c:pt idx="20">
                    <c:v>2024</c:v>
                  </c:pt>
                </c:lvl>
                <c:lvl>
                  <c:pt idx="0">
                    <c:v>СОШ №1</c:v>
                  </c:pt>
                  <c:pt idx="3">
                    <c:v>СОШ №2</c:v>
                  </c:pt>
                  <c:pt idx="6">
                    <c:v>СОШ №5</c:v>
                  </c:pt>
                  <c:pt idx="9">
                    <c:v>СОШ №7</c:v>
                  </c:pt>
                  <c:pt idx="12">
                    <c:v>СОШ №8</c:v>
                  </c:pt>
                  <c:pt idx="15">
                    <c:v>СОШ №9</c:v>
                  </c:pt>
                  <c:pt idx="18">
                    <c:v>СОШ №11</c:v>
                  </c:pt>
                </c:lvl>
              </c:multiLvlStrCache>
            </c:multiLvlStrRef>
          </c:cat>
          <c:val>
            <c:numRef>
              <c:f>Лист1!$B$56:$V$56</c:f>
              <c:numCache>
                <c:formatCode>0%</c:formatCode>
                <c:ptCount val="21"/>
                <c:pt idx="0">
                  <c:v>0</c:v>
                </c:pt>
                <c:pt idx="1">
                  <c:v>0</c:v>
                </c:pt>
                <c:pt idx="2" formatCode="0.00%">
                  <c:v>5.1999999999999998E-2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 formatCode="0.00%">
                  <c:v>7.6999999999999999E-2</c:v>
                </c:pt>
                <c:pt idx="7">
                  <c:v>0.05</c:v>
                </c:pt>
                <c:pt idx="8" formatCode="0.00%">
                  <c:v>0.111</c:v>
                </c:pt>
                <c:pt idx="9" formatCode="0.00%">
                  <c:v>4.8000000000000001E-2</c:v>
                </c:pt>
                <c:pt idx="10" formatCode="0.00%">
                  <c:v>0.182</c:v>
                </c:pt>
                <c:pt idx="11" formatCode="0.00%">
                  <c:v>0.222</c:v>
                </c:pt>
                <c:pt idx="12" formatCode="0.00%">
                  <c:v>0.245</c:v>
                </c:pt>
                <c:pt idx="13" formatCode="0.00%">
                  <c:v>0.22700000000000001</c:v>
                </c:pt>
                <c:pt idx="14" formatCode="0.00%">
                  <c:v>0.17199999999999999</c:v>
                </c:pt>
                <c:pt idx="15">
                  <c:v>0.34</c:v>
                </c:pt>
                <c:pt idx="16" formatCode="0.00%">
                  <c:v>0.25600000000000001</c:v>
                </c:pt>
                <c:pt idx="17" formatCode="0.00%">
                  <c:v>0.222</c:v>
                </c:pt>
                <c:pt idx="18" formatCode="0.00%">
                  <c:v>0.34300000000000003</c:v>
                </c:pt>
                <c:pt idx="19" formatCode="0.00%">
                  <c:v>0.20499999999999999</c:v>
                </c:pt>
                <c:pt idx="20" formatCode="0.00%">
                  <c:v>0.22900000000000001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41-4417-B837-E51A8A807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318499944"/>
        <c:axId val="339185264"/>
        <c:axId val="0"/>
      </c:bar3DChart>
      <c:catAx>
        <c:axId val="318499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9185264"/>
        <c:crosses val="autoZero"/>
        <c:auto val="1"/>
        <c:lblAlgn val="ctr"/>
        <c:lblOffset val="100"/>
        <c:noMultiLvlLbl val="0"/>
      </c:catAx>
      <c:valAx>
        <c:axId val="339185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499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641184307292077"/>
          <c:y val="0.42269797938503217"/>
          <c:w val="0.21662160042099213"/>
          <c:h val="0.154603854469704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412645475554575E-2"/>
          <c:y val="2.3184105362382336E-2"/>
          <c:w val="0.70360664055833089"/>
          <c:h val="0.9279221598226258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Лист1!$A$60</c:f>
              <c:strCache>
                <c:ptCount val="1"/>
                <c:pt idx="0">
                  <c:v>Кол-во выпускников, набравших 190-219 б по 3 предметам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Лист1!$B$58:$V$59</c:f>
              <c:multiLvlStrCache>
                <c:ptCount val="21"/>
                <c:lvl>
                  <c:pt idx="0">
                    <c:v>2022</c:v>
                  </c:pt>
                  <c:pt idx="1">
                    <c:v>2023</c:v>
                  </c:pt>
                  <c:pt idx="2">
                    <c:v>2024</c:v>
                  </c:pt>
                  <c:pt idx="3">
                    <c:v>2022</c:v>
                  </c:pt>
                  <c:pt idx="4">
                    <c:v>2023</c:v>
                  </c:pt>
                  <c:pt idx="5">
                    <c:v>2024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2024</c:v>
                  </c:pt>
                  <c:pt idx="9">
                    <c:v>2022</c:v>
                  </c:pt>
                  <c:pt idx="10">
                    <c:v>2023</c:v>
                  </c:pt>
                  <c:pt idx="11">
                    <c:v>2024</c:v>
                  </c:pt>
                  <c:pt idx="12">
                    <c:v>2022</c:v>
                  </c:pt>
                  <c:pt idx="13">
                    <c:v>2023</c:v>
                  </c:pt>
                  <c:pt idx="14">
                    <c:v>2024</c:v>
                  </c:pt>
                  <c:pt idx="15">
                    <c:v>2022</c:v>
                  </c:pt>
                  <c:pt idx="16">
                    <c:v>2023</c:v>
                  </c:pt>
                  <c:pt idx="17">
                    <c:v>2024</c:v>
                  </c:pt>
                  <c:pt idx="18">
                    <c:v>2022</c:v>
                  </c:pt>
                  <c:pt idx="19">
                    <c:v>2023</c:v>
                  </c:pt>
                  <c:pt idx="20">
                    <c:v>2024</c:v>
                  </c:pt>
                </c:lvl>
                <c:lvl>
                  <c:pt idx="0">
                    <c:v>СОШ №12</c:v>
                  </c:pt>
                  <c:pt idx="3">
                    <c:v>СОШ №13</c:v>
                  </c:pt>
                  <c:pt idx="6">
                    <c:v>СОШ №14</c:v>
                  </c:pt>
                  <c:pt idx="9">
                    <c:v>СОШ №15</c:v>
                  </c:pt>
                  <c:pt idx="12">
                    <c:v>СОШ №17</c:v>
                  </c:pt>
                  <c:pt idx="15">
                    <c:v>Лицей</c:v>
                  </c:pt>
                  <c:pt idx="18">
                    <c:v>Гимназия</c:v>
                  </c:pt>
                </c:lvl>
              </c:multiLvlStrCache>
            </c:multiLvlStrRef>
          </c:cat>
          <c:val>
            <c:numRef>
              <c:f>Лист1!$B$60:$V$60</c:f>
              <c:numCache>
                <c:formatCode>0%</c:formatCode>
                <c:ptCount val="21"/>
                <c:pt idx="0" formatCode="0.00%">
                  <c:v>0.13300000000000001</c:v>
                </c:pt>
                <c:pt idx="1">
                  <c:v>0.2</c:v>
                </c:pt>
                <c:pt idx="2">
                  <c:v>0.14000000000000001</c:v>
                </c:pt>
                <c:pt idx="3" formatCode="0.00%">
                  <c:v>0.14799999999999999</c:v>
                </c:pt>
                <c:pt idx="4" formatCode="0.00%">
                  <c:v>0.28599999999999998</c:v>
                </c:pt>
                <c:pt idx="5" formatCode="0.00%">
                  <c:v>7.6999999999999999E-2</c:v>
                </c:pt>
                <c:pt idx="6" formatCode="0.00%">
                  <c:v>0.16600000000000001</c:v>
                </c:pt>
                <c:pt idx="7">
                  <c:v>0.04</c:v>
                </c:pt>
                <c:pt idx="8" formatCode="0.00%">
                  <c:v>6.6000000000000003E-2</c:v>
                </c:pt>
                <c:pt idx="9" formatCode="0.00%">
                  <c:v>0.14799999999999999</c:v>
                </c:pt>
                <c:pt idx="10">
                  <c:v>0.1</c:v>
                </c:pt>
                <c:pt idx="11" formatCode="0.00%">
                  <c:v>4.2999999999999997E-2</c:v>
                </c:pt>
                <c:pt idx="12" formatCode="0.00%">
                  <c:v>8.3000000000000004E-2</c:v>
                </c:pt>
                <c:pt idx="13" formatCode="0.00%">
                  <c:v>0.158</c:v>
                </c:pt>
                <c:pt idx="14" formatCode="0.00%">
                  <c:v>5.8999999999999997E-2</c:v>
                </c:pt>
                <c:pt idx="15" formatCode="0.00%">
                  <c:v>0.191</c:v>
                </c:pt>
                <c:pt idx="16" formatCode="0.00%">
                  <c:v>0.152</c:v>
                </c:pt>
                <c:pt idx="17" formatCode="0.00%">
                  <c:v>0.159</c:v>
                </c:pt>
                <c:pt idx="18" formatCode="0.00%">
                  <c:v>0.38500000000000001</c:v>
                </c:pt>
                <c:pt idx="19" formatCode="0.00%">
                  <c:v>0.30399999999999999</c:v>
                </c:pt>
                <c:pt idx="20" formatCode="0.00%">
                  <c:v>0.44400000000000001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4-4528-A9E4-FA3ED7CCBC31}"/>
            </c:ext>
          </c:extLst>
        </c:ser>
        <c:ser>
          <c:idx val="1"/>
          <c:order val="1"/>
          <c:tx>
            <c:strRef>
              <c:f>Лист1!$A$61</c:f>
              <c:strCache>
                <c:ptCount val="1"/>
                <c:pt idx="0">
                  <c:v>Кол-во выпускников, набравших 220 б и более по  3 предметам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Лист1!$B$58:$V$59</c:f>
              <c:multiLvlStrCache>
                <c:ptCount val="21"/>
                <c:lvl>
                  <c:pt idx="0">
                    <c:v>2022</c:v>
                  </c:pt>
                  <c:pt idx="1">
                    <c:v>2023</c:v>
                  </c:pt>
                  <c:pt idx="2">
                    <c:v>2024</c:v>
                  </c:pt>
                  <c:pt idx="3">
                    <c:v>2022</c:v>
                  </c:pt>
                  <c:pt idx="4">
                    <c:v>2023</c:v>
                  </c:pt>
                  <c:pt idx="5">
                    <c:v>2024</c:v>
                  </c:pt>
                  <c:pt idx="6">
                    <c:v>2022</c:v>
                  </c:pt>
                  <c:pt idx="7">
                    <c:v>2023</c:v>
                  </c:pt>
                  <c:pt idx="8">
                    <c:v>2024</c:v>
                  </c:pt>
                  <c:pt idx="9">
                    <c:v>2022</c:v>
                  </c:pt>
                  <c:pt idx="10">
                    <c:v>2023</c:v>
                  </c:pt>
                  <c:pt idx="11">
                    <c:v>2024</c:v>
                  </c:pt>
                  <c:pt idx="12">
                    <c:v>2022</c:v>
                  </c:pt>
                  <c:pt idx="13">
                    <c:v>2023</c:v>
                  </c:pt>
                  <c:pt idx="14">
                    <c:v>2024</c:v>
                  </c:pt>
                  <c:pt idx="15">
                    <c:v>2022</c:v>
                  </c:pt>
                  <c:pt idx="16">
                    <c:v>2023</c:v>
                  </c:pt>
                  <c:pt idx="17">
                    <c:v>2024</c:v>
                  </c:pt>
                  <c:pt idx="18">
                    <c:v>2022</c:v>
                  </c:pt>
                  <c:pt idx="19">
                    <c:v>2023</c:v>
                  </c:pt>
                  <c:pt idx="20">
                    <c:v>2024</c:v>
                  </c:pt>
                </c:lvl>
                <c:lvl>
                  <c:pt idx="0">
                    <c:v>СОШ №12</c:v>
                  </c:pt>
                  <c:pt idx="3">
                    <c:v>СОШ №13</c:v>
                  </c:pt>
                  <c:pt idx="6">
                    <c:v>СОШ №14</c:v>
                  </c:pt>
                  <c:pt idx="9">
                    <c:v>СОШ №15</c:v>
                  </c:pt>
                  <c:pt idx="12">
                    <c:v>СОШ №17</c:v>
                  </c:pt>
                  <c:pt idx="15">
                    <c:v>Лицей</c:v>
                  </c:pt>
                  <c:pt idx="18">
                    <c:v>Гимназия</c:v>
                  </c:pt>
                </c:lvl>
              </c:multiLvlStrCache>
            </c:multiLvlStrRef>
          </c:cat>
          <c:val>
            <c:numRef>
              <c:f>Лист1!$B$61:$V$61</c:f>
              <c:numCache>
                <c:formatCode>0%</c:formatCode>
                <c:ptCount val="21"/>
                <c:pt idx="0" formatCode="0.00%">
                  <c:v>0.13300000000000001</c:v>
                </c:pt>
                <c:pt idx="1">
                  <c:v>0.15</c:v>
                </c:pt>
                <c:pt idx="2" formatCode="0.00%">
                  <c:v>0.186</c:v>
                </c:pt>
                <c:pt idx="3" formatCode="0.00%">
                  <c:v>0.14799999999999999</c:v>
                </c:pt>
                <c:pt idx="4" formatCode="0.00%">
                  <c:v>4.8000000000000001E-2</c:v>
                </c:pt>
                <c:pt idx="5" formatCode="0.00%">
                  <c:v>0.23100000000000001</c:v>
                </c:pt>
                <c:pt idx="6" formatCode="0.00%">
                  <c:v>4.2000000000000003E-2</c:v>
                </c:pt>
                <c:pt idx="7">
                  <c:v>0</c:v>
                </c:pt>
                <c:pt idx="8" formatCode="0.00%">
                  <c:v>6.6000000000000003E-2</c:v>
                </c:pt>
                <c:pt idx="9" formatCode="0.00%">
                  <c:v>0.111</c:v>
                </c:pt>
                <c:pt idx="10">
                  <c:v>0.1</c:v>
                </c:pt>
                <c:pt idx="11">
                  <c:v>0</c:v>
                </c:pt>
                <c:pt idx="12" formatCode="0.00%">
                  <c:v>8.3000000000000004E-2</c:v>
                </c:pt>
                <c:pt idx="13" formatCode="0.00%">
                  <c:v>5.2999999999999999E-2</c:v>
                </c:pt>
                <c:pt idx="14" formatCode="0.00%">
                  <c:v>5.8999999999999997E-2</c:v>
                </c:pt>
                <c:pt idx="15" formatCode="0.00%">
                  <c:v>0.23499999999999999</c:v>
                </c:pt>
                <c:pt idx="16" formatCode="0.00%">
                  <c:v>0.34799999999999998</c:v>
                </c:pt>
                <c:pt idx="17" formatCode="0.00%">
                  <c:v>0.39700000000000002</c:v>
                </c:pt>
                <c:pt idx="18" formatCode="0.00%">
                  <c:v>0.20499999999999999</c:v>
                </c:pt>
                <c:pt idx="19" formatCode="0.00%">
                  <c:v>0.34799999999999998</c:v>
                </c:pt>
                <c:pt idx="20" formatCode="0.00%">
                  <c:v>0.29599999999999999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14-4528-A9E4-FA3ED7CCB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213798584"/>
        <c:axId val="213800880"/>
        <c:axId val="0"/>
      </c:bar3DChart>
      <c:catAx>
        <c:axId val="213798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800880"/>
        <c:crosses val="autoZero"/>
        <c:auto val="1"/>
        <c:lblAlgn val="ctr"/>
        <c:lblOffset val="100"/>
        <c:noMultiLvlLbl val="0"/>
      </c:catAx>
      <c:valAx>
        <c:axId val="213800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798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155824326880051"/>
          <c:y val="0.42621745595517851"/>
          <c:w val="0.22141187975404661"/>
          <c:h val="0.1475650880896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lumMod val="9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Лист1!$C$131</c:f>
              <c:strCache>
                <c:ptCount val="1"/>
                <c:pt idx="0">
                  <c:v>% выпускников, получивших аттестат по итогам ГИА</c:v>
                </c:pt>
              </c:strCache>
            </c:strRef>
          </c:tx>
          <c:spPr>
            <a:solidFill>
              <a:srgbClr val="002060"/>
            </a:solidFill>
            <a:ln w="9525" cap="flat" cmpd="sng" algn="ctr">
              <a:solidFill>
                <a:schemeClr val="accent5">
                  <a:lumMod val="50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Лист1!$B$132:$B$145</c:f>
              <c:strCache>
                <c:ptCount val="14"/>
                <c:pt idx="0">
                  <c:v>МБОУ «СОШ №15»</c:v>
                </c:pt>
                <c:pt idx="1">
                  <c:v>МБОУ «СОШ №12»</c:v>
                </c:pt>
                <c:pt idx="2">
                  <c:v>МБОУ «СОШ №1»</c:v>
                </c:pt>
                <c:pt idx="3">
                  <c:v>МБОУ «СОШ №2»</c:v>
                </c:pt>
                <c:pt idx="4">
                  <c:v>МАОУ «СОШ №5»</c:v>
                </c:pt>
                <c:pt idx="5">
                  <c:v>МАОУ «СОШ №7» </c:v>
                </c:pt>
                <c:pt idx="6">
                  <c:v>МБОУ «СОШ №8»</c:v>
                </c:pt>
                <c:pt idx="7">
                  <c:v>МАОУ СОШ №9</c:v>
                </c:pt>
                <c:pt idx="8">
                  <c:v>МАОУ «СОШ №11»</c:v>
                </c:pt>
                <c:pt idx="9">
                  <c:v>МАОУ «СОШ №13»</c:v>
                </c:pt>
                <c:pt idx="10">
                  <c:v>МАОУ «СОШ №14»</c:v>
                </c:pt>
                <c:pt idx="11">
                  <c:v>МБОУ СОШ №17»</c:v>
                </c:pt>
                <c:pt idx="12">
                  <c:v>Лицей </c:v>
                </c:pt>
                <c:pt idx="13">
                  <c:v>Гимназия №1</c:v>
                </c:pt>
              </c:strCache>
            </c:strRef>
          </c:cat>
          <c:val>
            <c:numRef>
              <c:f>Лист1!$C$132:$C$145</c:f>
              <c:numCache>
                <c:formatCode>General</c:formatCode>
                <c:ptCount val="14"/>
                <c:pt idx="0">
                  <c:v>95.7</c:v>
                </c:pt>
                <c:pt idx="1">
                  <c:v>97.7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D3-4784-B177-F0CB35943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296226912"/>
        <c:axId val="296231832"/>
        <c:axId val="0"/>
      </c:bar3DChart>
      <c:catAx>
        <c:axId val="296226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231832"/>
        <c:crosses val="autoZero"/>
        <c:auto val="1"/>
        <c:lblAlgn val="ctr"/>
        <c:lblOffset val="100"/>
        <c:noMultiLvlLbl val="0"/>
      </c:catAx>
      <c:valAx>
        <c:axId val="296231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22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baseline="0" dirty="0">
                <a:effectLst/>
              </a:rPr>
              <a:t>Итоги ГИА по образовательным программам среднего общего образования (основной период) в сравнении за 3 года </a:t>
            </a:r>
            <a:endParaRPr lang="ru-RU" sz="1600" dirty="0">
              <a:effectLst/>
            </a:endParaRPr>
          </a:p>
        </c:rich>
      </c:tx>
      <c:layout>
        <c:manualLayout>
          <c:xMode val="edge"/>
          <c:yMode val="edge"/>
          <c:x val="0.15889566929133858"/>
          <c:y val="3.37058384235635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1146084473105478E-2"/>
          <c:y val="0.1846351977947234"/>
          <c:w val="0.95277777777777772"/>
          <c:h val="0.5975600142078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Лист1!$K$42</c:f>
              <c:strCache>
                <c:ptCount val="1"/>
                <c:pt idx="0">
                  <c:v>Всего выпускников</c:v>
                </c:pt>
              </c:strCache>
            </c:strRef>
          </c:tx>
          <c:spPr>
            <a:solidFill>
              <a:srgbClr val="00206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Лист1!$J$43:$J$45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Лист1!$K$43:$K$45</c:f>
              <c:numCache>
                <c:formatCode>General</c:formatCode>
                <c:ptCount val="3"/>
                <c:pt idx="0">
                  <c:v>442</c:v>
                </c:pt>
                <c:pt idx="1">
                  <c:v>360</c:v>
                </c:pt>
                <c:pt idx="2">
                  <c:v>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D0-46D2-B7A2-4F27F3C2991D}"/>
            </c:ext>
          </c:extLst>
        </c:ser>
        <c:ser>
          <c:idx val="1"/>
          <c:order val="1"/>
          <c:tx>
            <c:strRef>
              <c:f>Лист1!$L$42</c:f>
              <c:strCache>
                <c:ptCount val="1"/>
                <c:pt idx="0">
                  <c:v>Получили аттестат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Лист1!$J$43:$J$45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Лист1!$L$43:$L$45</c:f>
              <c:numCache>
                <c:formatCode>General</c:formatCode>
                <c:ptCount val="3"/>
                <c:pt idx="0">
                  <c:v>435</c:v>
                </c:pt>
                <c:pt idx="1">
                  <c:v>355</c:v>
                </c:pt>
                <c:pt idx="2">
                  <c:v>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D0-46D2-B7A2-4F27F3C2991D}"/>
            </c:ext>
          </c:extLst>
        </c:ser>
        <c:ser>
          <c:idx val="2"/>
          <c:order val="2"/>
          <c:tx>
            <c:strRef>
              <c:f>Лист1!$M$42</c:f>
              <c:strCache>
                <c:ptCount val="1"/>
                <c:pt idx="0">
                  <c:v>Аттестат с отличием и медаль 1 степени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accent1"/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4.0876525189629406E-17"/>
                  <c:y val="1.6212628396965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D0-46D2-B7A2-4F27F3C2991D}"/>
                </c:ext>
              </c:extLst>
            </c:dLbl>
            <c:dLbl>
              <c:idx val="1"/>
              <c:layout>
                <c:manualLayout>
                  <c:x val="-8.1753050379258811E-17"/>
                  <c:y val="1.43227792301415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D0-46D2-B7A2-4F27F3C2991D}"/>
                </c:ext>
              </c:extLst>
            </c:dLbl>
            <c:dLbl>
              <c:idx val="2"/>
              <c:layout>
                <c:manualLayout>
                  <c:x val="0"/>
                  <c:y val="6.11387009137409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D0-46D2-B7A2-4F27F3C29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Лист1!$J$43:$J$45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Лист1!$M$43:$M$45</c:f>
              <c:numCache>
                <c:formatCode>General</c:formatCode>
                <c:ptCount val="3"/>
                <c:pt idx="0">
                  <c:v>63</c:v>
                </c:pt>
                <c:pt idx="1">
                  <c:v>35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D0-46D2-B7A2-4F27F3C2991D}"/>
            </c:ext>
          </c:extLst>
        </c:ser>
        <c:ser>
          <c:idx val="3"/>
          <c:order val="3"/>
          <c:tx>
            <c:strRef>
              <c:f>Лист1!$N$42</c:f>
              <c:strCache>
                <c:ptCount val="1"/>
                <c:pt idx="0">
                  <c:v>Региональная медаль</c:v>
                </c:pt>
              </c:strCache>
            </c:strRef>
          </c:tx>
          <c:spPr>
            <a:solidFill>
              <a:srgbClr val="7030A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69033102361501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D0-46D2-B7A2-4F27F3C2991D}"/>
                </c:ext>
              </c:extLst>
            </c:dLbl>
            <c:dLbl>
              <c:idx val="1"/>
              <c:layout>
                <c:manualLayout>
                  <c:x val="0"/>
                  <c:y val="1.7906704081154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D0-46D2-B7A2-4F27F3C2991D}"/>
                </c:ext>
              </c:extLst>
            </c:dLbl>
            <c:dLbl>
              <c:idx val="2"/>
              <c:layout>
                <c:manualLayout>
                  <c:x val="0"/>
                  <c:y val="1.71858021741805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D0-46D2-B7A2-4F27F3C29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Лист1!$J$43:$J$45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Лист1!$N$43:$N$45</c:f>
              <c:numCache>
                <c:formatCode>General</c:formatCode>
                <c:ptCount val="3"/>
                <c:pt idx="0">
                  <c:v>46</c:v>
                </c:pt>
                <c:pt idx="1">
                  <c:v>26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7D0-46D2-B7A2-4F27F3C2991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91924128"/>
        <c:axId val="291924784"/>
      </c:barChart>
      <c:catAx>
        <c:axId val="29192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924784"/>
        <c:crosses val="autoZero"/>
        <c:auto val="1"/>
        <c:lblAlgn val="ctr"/>
        <c:lblOffset val="100"/>
        <c:noMultiLvlLbl val="0"/>
      </c:catAx>
      <c:valAx>
        <c:axId val="291924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192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521824997808473"/>
          <c:w val="1"/>
          <c:h val="0.1247817500219152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184151100308682E-2"/>
          <c:y val="1.9311367286619845E-2"/>
          <c:w val="0.88199917476638456"/>
          <c:h val="0.760470999686380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Лист1!$J$158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Лист1!$I$159:$I$171</c:f>
              <c:strCache>
                <c:ptCount val="13"/>
                <c:pt idx="0">
                  <c:v>СОШ № 1</c:v>
                </c:pt>
                <c:pt idx="1">
                  <c:v>СОШ №2</c:v>
                </c:pt>
                <c:pt idx="2">
                  <c:v>СОШ № 5</c:v>
                </c:pt>
                <c:pt idx="3">
                  <c:v>СОШ №7 </c:v>
                </c:pt>
                <c:pt idx="4">
                  <c:v>СОШ №8 </c:v>
                </c:pt>
                <c:pt idx="5">
                  <c:v> СОШ № 9 </c:v>
                </c:pt>
                <c:pt idx="6">
                  <c:v>СОШ №11</c:v>
                </c:pt>
                <c:pt idx="7">
                  <c:v>СОШ №12</c:v>
                </c:pt>
                <c:pt idx="8">
                  <c:v>СОШ №13</c:v>
                </c:pt>
                <c:pt idx="9">
                  <c:v>СОШ №14</c:v>
                </c:pt>
                <c:pt idx="10">
                  <c:v>СОШ №15</c:v>
                </c:pt>
                <c:pt idx="11">
                  <c:v>СОШ №17</c:v>
                </c:pt>
                <c:pt idx="12">
                  <c:v>Гимназия</c:v>
                </c:pt>
              </c:strCache>
            </c:strRef>
          </c:cat>
          <c:val>
            <c:numRef>
              <c:f>Лист1!$J$159:$J$171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F-4513-90D8-A6B97F953A31}"/>
            </c:ext>
          </c:extLst>
        </c:ser>
        <c:ser>
          <c:idx val="1"/>
          <c:order val="1"/>
          <c:tx>
            <c:strRef>
              <c:f>Лист1!$K$158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Лист1!$I$159:$I$171</c:f>
              <c:strCache>
                <c:ptCount val="13"/>
                <c:pt idx="0">
                  <c:v>СОШ № 1</c:v>
                </c:pt>
                <c:pt idx="1">
                  <c:v>СОШ №2</c:v>
                </c:pt>
                <c:pt idx="2">
                  <c:v>СОШ № 5</c:v>
                </c:pt>
                <c:pt idx="3">
                  <c:v>СОШ №7 </c:v>
                </c:pt>
                <c:pt idx="4">
                  <c:v>СОШ №8 </c:v>
                </c:pt>
                <c:pt idx="5">
                  <c:v> СОШ № 9 </c:v>
                </c:pt>
                <c:pt idx="6">
                  <c:v>СОШ №11</c:v>
                </c:pt>
                <c:pt idx="7">
                  <c:v>СОШ №12</c:v>
                </c:pt>
                <c:pt idx="8">
                  <c:v>СОШ №13</c:v>
                </c:pt>
                <c:pt idx="9">
                  <c:v>СОШ №14</c:v>
                </c:pt>
                <c:pt idx="10">
                  <c:v>СОШ №15</c:v>
                </c:pt>
                <c:pt idx="11">
                  <c:v>СОШ №17</c:v>
                </c:pt>
                <c:pt idx="12">
                  <c:v>Гимназия</c:v>
                </c:pt>
              </c:strCache>
            </c:strRef>
          </c:cat>
          <c:val>
            <c:numRef>
              <c:f>Лист1!$K$159:$K$171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75</c:v>
                </c:pt>
                <c:pt idx="4">
                  <c:v>84.6</c:v>
                </c:pt>
                <c:pt idx="5">
                  <c:v>100</c:v>
                </c:pt>
                <c:pt idx="6">
                  <c:v>100</c:v>
                </c:pt>
                <c:pt idx="7">
                  <c:v>71.400000000000006</c:v>
                </c:pt>
                <c:pt idx="8">
                  <c:v>90</c:v>
                </c:pt>
                <c:pt idx="9">
                  <c:v>85.7</c:v>
                </c:pt>
                <c:pt idx="10">
                  <c:v>80</c:v>
                </c:pt>
                <c:pt idx="11">
                  <c:v>71.400000000000006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F-4513-90D8-A6B97F953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0463768"/>
        <c:axId val="324992088"/>
      </c:barChart>
      <c:catAx>
        <c:axId val="320463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992088"/>
        <c:crosses val="autoZero"/>
        <c:auto val="1"/>
        <c:lblAlgn val="ctr"/>
        <c:lblOffset val="100"/>
        <c:noMultiLvlLbl val="0"/>
      </c:catAx>
      <c:valAx>
        <c:axId val="32499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046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93245298907209E-2"/>
          <c:y val="1.325850560077063E-2"/>
          <c:w val="0.89566146285043768"/>
          <c:h val="0.76529884150803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Лист1!$O$158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Лист1!$N$159:$N$171</c:f>
              <c:strCache>
                <c:ptCount val="13"/>
                <c:pt idx="0">
                  <c:v>СОШ № 1</c:v>
                </c:pt>
                <c:pt idx="1">
                  <c:v>СОШ №2</c:v>
                </c:pt>
                <c:pt idx="2">
                  <c:v>СОШ № 5</c:v>
                </c:pt>
                <c:pt idx="3">
                  <c:v>СОШ №7 </c:v>
                </c:pt>
                <c:pt idx="4">
                  <c:v>СОШ №8</c:v>
                </c:pt>
                <c:pt idx="5">
                  <c:v> СОШ № 9 </c:v>
                </c:pt>
                <c:pt idx="6">
                  <c:v>СОШ №11</c:v>
                </c:pt>
                <c:pt idx="7">
                  <c:v>СОШ №12</c:v>
                </c:pt>
                <c:pt idx="8">
                  <c:v>СОШ №13</c:v>
                </c:pt>
                <c:pt idx="9">
                  <c:v>СОШ №14</c:v>
                </c:pt>
                <c:pt idx="10">
                  <c:v>СОШ №15</c:v>
                </c:pt>
                <c:pt idx="11">
                  <c:v>СОШ №17</c:v>
                </c:pt>
                <c:pt idx="12">
                  <c:v>Гимназия </c:v>
                </c:pt>
              </c:strCache>
            </c:strRef>
          </c:cat>
          <c:val>
            <c:numRef>
              <c:f>Лист1!$O$159:$O$171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0F-4978-A498-CECB50591E68}"/>
            </c:ext>
          </c:extLst>
        </c:ser>
        <c:ser>
          <c:idx val="1"/>
          <c:order val="1"/>
          <c:tx>
            <c:strRef>
              <c:f>Лист1!$P$158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Лист1!$N$159:$N$171</c:f>
              <c:strCache>
                <c:ptCount val="13"/>
                <c:pt idx="0">
                  <c:v>СОШ № 1</c:v>
                </c:pt>
                <c:pt idx="1">
                  <c:v>СОШ №2</c:v>
                </c:pt>
                <c:pt idx="2">
                  <c:v>СОШ № 5</c:v>
                </c:pt>
                <c:pt idx="3">
                  <c:v>СОШ №7 </c:v>
                </c:pt>
                <c:pt idx="4">
                  <c:v>СОШ №8</c:v>
                </c:pt>
                <c:pt idx="5">
                  <c:v> СОШ № 9 </c:v>
                </c:pt>
                <c:pt idx="6">
                  <c:v>СОШ №11</c:v>
                </c:pt>
                <c:pt idx="7">
                  <c:v>СОШ №12</c:v>
                </c:pt>
                <c:pt idx="8">
                  <c:v>СОШ №13</c:v>
                </c:pt>
                <c:pt idx="9">
                  <c:v>СОШ №14</c:v>
                </c:pt>
                <c:pt idx="10">
                  <c:v>СОШ №15</c:v>
                </c:pt>
                <c:pt idx="11">
                  <c:v>СОШ №17</c:v>
                </c:pt>
                <c:pt idx="12">
                  <c:v>Гимназия </c:v>
                </c:pt>
              </c:strCache>
            </c:strRef>
          </c:cat>
          <c:val>
            <c:numRef>
              <c:f>Лист1!$P$159:$P$171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50</c:v>
                </c:pt>
                <c:pt idx="3">
                  <c:v>75</c:v>
                </c:pt>
                <c:pt idx="4">
                  <c:v>84.6</c:v>
                </c:pt>
                <c:pt idx="5">
                  <c:v>66.7</c:v>
                </c:pt>
                <c:pt idx="6">
                  <c:v>85.7</c:v>
                </c:pt>
                <c:pt idx="7">
                  <c:v>100</c:v>
                </c:pt>
                <c:pt idx="8">
                  <c:v>80</c:v>
                </c:pt>
                <c:pt idx="9">
                  <c:v>71.400000000000006</c:v>
                </c:pt>
                <c:pt idx="10">
                  <c:v>60</c:v>
                </c:pt>
                <c:pt idx="11">
                  <c:v>100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0F-4978-A498-CECB50591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2981176"/>
        <c:axId val="230913712"/>
      </c:barChart>
      <c:catAx>
        <c:axId val="292981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913712"/>
        <c:crosses val="autoZero"/>
        <c:auto val="1"/>
        <c:lblAlgn val="ctr"/>
        <c:lblOffset val="100"/>
        <c:noMultiLvlLbl val="0"/>
      </c:catAx>
      <c:valAx>
        <c:axId val="23091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298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509077946480903"/>
          <c:w val="0.96861119860017497"/>
          <c:h val="0.7473895731011308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438-4C0B-A7D0-E214F237C4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438-4C0B-A7D0-E214F237C4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438-4C0B-A7D0-E214F237C4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438-4C0B-A7D0-E214F237C4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0438-4C0B-A7D0-E214F237C4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0438-4C0B-A7D0-E214F237C4A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0438-4C0B-A7D0-E214F237C4A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0438-4C0B-A7D0-E214F237C4A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0438-4C0B-A7D0-E214F237C4AB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 w="19050"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438-4C0B-A7D0-E214F237C4AB}"/>
                </c:ext>
              </c:extLst>
            </c:dLbl>
            <c:dLbl>
              <c:idx val="1"/>
              <c:layout>
                <c:manualLayout>
                  <c:x val="-0.15628338048623905"/>
                  <c:y val="-0.25520639865067529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38-4C0B-A7D0-E214F237C4AB}"/>
                </c:ext>
              </c:extLst>
            </c:dLbl>
            <c:dLbl>
              <c:idx val="2"/>
              <c:layout>
                <c:manualLayout>
                  <c:x val="0.12771158441364064"/>
                  <c:y val="-0.23761909182333768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38-4C0B-A7D0-E214F237C4AB}"/>
                </c:ext>
              </c:extLst>
            </c:dLbl>
            <c:dLbl>
              <c:idx val="3"/>
              <c:layout>
                <c:manualLayout>
                  <c:x val="0.17589082074787993"/>
                  <c:y val="1.4113299164438793E-2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38-4C0B-A7D0-E214F237C4AB}"/>
                </c:ext>
              </c:extLst>
            </c:dLbl>
            <c:dLbl>
              <c:idx val="4"/>
              <c:spPr>
                <a:solidFill>
                  <a:schemeClr val="bg1"/>
                </a:solidFill>
                <a:ln w="19050"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438-4C0B-A7D0-E214F237C4AB}"/>
                </c:ext>
              </c:extLst>
            </c:dLbl>
            <c:dLbl>
              <c:idx val="5"/>
              <c:spPr>
                <a:solidFill>
                  <a:schemeClr val="bg1"/>
                </a:solidFill>
                <a:ln w="19050"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0438-4C0B-A7D0-E214F237C4AB}"/>
                </c:ext>
              </c:extLst>
            </c:dLbl>
            <c:dLbl>
              <c:idx val="6"/>
              <c:layout>
                <c:manualLayout>
                  <c:x val="5.1017013550185751E-2"/>
                  <c:y val="5.8373569964823672E-2"/>
                </c:manualLayout>
              </c:layout>
              <c:spPr>
                <a:solidFill>
                  <a:schemeClr val="bg1"/>
                </a:solidFill>
                <a:ln w="19050"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438-4C0B-A7D0-E214F237C4AB}"/>
                </c:ext>
              </c:extLst>
            </c:dLbl>
            <c:dLbl>
              <c:idx val="7"/>
              <c:layout>
                <c:manualLayout>
                  <c:x val="1.4923136712690264E-2"/>
                  <c:y val="-3.5684386518252773E-2"/>
                </c:manualLayout>
              </c:layout>
              <c:spPr>
                <a:solidFill>
                  <a:prstClr val="white"/>
                </a:solidFill>
                <a:ln w="1905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104234"/>
                        <a:gd name="adj2" fmla="val 46923"/>
                        <a:gd name="adj3" fmla="val 241447"/>
                        <a:gd name="adj4" fmla="val 70510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0438-4C0B-A7D0-E214F237C4AB}"/>
                </c:ext>
              </c:extLst>
            </c:dLbl>
            <c:dLbl>
              <c:idx val="8"/>
              <c:layout>
                <c:manualLayout>
                  <c:x val="9.0693442133725155E-2"/>
                  <c:y val="-1.7973426873697764E-2"/>
                </c:manualLayout>
              </c:layout>
              <c:spPr>
                <a:xfrm>
                  <a:off x="6323799" y="692150"/>
                  <a:ext cx="1246886" cy="244284"/>
                </a:xfrm>
                <a:solidFill>
                  <a:prstClr val="white"/>
                </a:solidFill>
                <a:ln w="19050" cap="flat" cmpd="sng" algn="ctr">
                  <a:solidFill>
                    <a:srgbClr val="62626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96733"/>
                        <a:gd name="adj2" fmla="val 1598"/>
                        <a:gd name="adj3" fmla="val 191250"/>
                        <a:gd name="adj4" fmla="val -23246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0414365086186124"/>
                      <c:h val="3.4941039275825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0438-4C0B-A7D0-E214F237C4AB}"/>
                </c:ext>
              </c:extLst>
            </c:dLbl>
            <c:spPr>
              <a:solidFill>
                <a:schemeClr val="bg1"/>
              </a:solidFill>
              <a:ln w="19050">
                <a:solidFill>
                  <a:schemeClr val="accent1"/>
                </a:solidFill>
              </a:ln>
            </c:sp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Лист1!$L$180:$L$188</c:f>
              <c:strCache>
                <c:ptCount val="9"/>
                <c:pt idx="0">
                  <c:v>информатика</c:v>
                </c:pt>
                <c:pt idx="1">
                  <c:v>обществознание</c:v>
                </c:pt>
                <c:pt idx="2">
                  <c:v>география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англ</c:v>
                </c:pt>
                <c:pt idx="6">
                  <c:v>физика</c:v>
                </c:pt>
                <c:pt idx="7">
                  <c:v>история </c:v>
                </c:pt>
                <c:pt idx="8">
                  <c:v>литература</c:v>
                </c:pt>
              </c:strCache>
            </c:strRef>
          </c:cat>
          <c:val>
            <c:numRef>
              <c:f>Лист1!$M$180:$M$188</c:f>
              <c:numCache>
                <c:formatCode>General</c:formatCode>
                <c:ptCount val="9"/>
                <c:pt idx="0">
                  <c:v>470</c:v>
                </c:pt>
                <c:pt idx="1">
                  <c:v>334</c:v>
                </c:pt>
                <c:pt idx="2">
                  <c:v>325</c:v>
                </c:pt>
                <c:pt idx="3">
                  <c:v>217</c:v>
                </c:pt>
                <c:pt idx="4">
                  <c:v>84</c:v>
                </c:pt>
                <c:pt idx="5">
                  <c:v>78</c:v>
                </c:pt>
                <c:pt idx="6">
                  <c:v>73</c:v>
                </c:pt>
                <c:pt idx="7">
                  <c:v>22</c:v>
                </c:pt>
                <c:pt idx="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438-4C0B-A7D0-E214F237C4A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40282481861605E-2"/>
          <c:y val="2.5768408595101568E-2"/>
          <c:w val="0.89567220436963191"/>
          <c:h val="0.8392385167799929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Лист1!$C$245:$C$246</c:f>
              <c:strCache>
                <c:ptCount val="2"/>
                <c:pt idx="0">
                  <c:v>2022</c:v>
                </c:pt>
                <c:pt idx="1">
                  <c:v>%</c:v>
                </c:pt>
              </c:strCache>
            </c:strRef>
          </c:tx>
          <c:spPr>
            <a:solidFill>
              <a:srgbClr val="3366CC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Лист1!$B$247:$B$261</c:f>
              <c:strCache>
                <c:ptCount val="15"/>
                <c:pt idx="0">
                  <c:v>СОШ № 1</c:v>
                </c:pt>
                <c:pt idx="1">
                  <c:v>СОШ № 2</c:v>
                </c:pt>
                <c:pt idx="2">
                  <c:v>СОШ № 5</c:v>
                </c:pt>
                <c:pt idx="3">
                  <c:v>СОШ № 7</c:v>
                </c:pt>
                <c:pt idx="4">
                  <c:v>СОШ № 8</c:v>
                </c:pt>
                <c:pt idx="5">
                  <c:v>СОШ № 9</c:v>
                </c:pt>
                <c:pt idx="6">
                  <c:v>СОШ № 11</c:v>
                </c:pt>
                <c:pt idx="7">
                  <c:v>СОШ № 12</c:v>
                </c:pt>
                <c:pt idx="8">
                  <c:v>СОШ № 13</c:v>
                </c:pt>
                <c:pt idx="9">
                  <c:v>СОШ № 14</c:v>
                </c:pt>
                <c:pt idx="10">
                  <c:v>СОШ № 15</c:v>
                </c:pt>
                <c:pt idx="11">
                  <c:v>СОШ № 17</c:v>
                </c:pt>
                <c:pt idx="12">
                  <c:v>Гимназия</c:v>
                </c:pt>
                <c:pt idx="13">
                  <c:v>Лицей</c:v>
                </c:pt>
                <c:pt idx="14">
                  <c:v>Город</c:v>
                </c:pt>
              </c:strCache>
            </c:strRef>
          </c:cat>
          <c:val>
            <c:numRef>
              <c:f>Лист1!$C$247:$C$261</c:f>
              <c:numCache>
                <c:formatCode>General</c:formatCode>
                <c:ptCount val="15"/>
                <c:pt idx="1">
                  <c:v>2.6</c:v>
                </c:pt>
                <c:pt idx="2">
                  <c:v>2.5</c:v>
                </c:pt>
                <c:pt idx="3">
                  <c:v>2.7</c:v>
                </c:pt>
                <c:pt idx="4">
                  <c:v>5.0999999999999996</c:v>
                </c:pt>
                <c:pt idx="5">
                  <c:v>6</c:v>
                </c:pt>
                <c:pt idx="6">
                  <c:v>8.1</c:v>
                </c:pt>
                <c:pt idx="7">
                  <c:v>6.9</c:v>
                </c:pt>
                <c:pt idx="8">
                  <c:v>2</c:v>
                </c:pt>
                <c:pt idx="9">
                  <c:v>2</c:v>
                </c:pt>
                <c:pt idx="10">
                  <c:v>1.3</c:v>
                </c:pt>
                <c:pt idx="11">
                  <c:v>3</c:v>
                </c:pt>
                <c:pt idx="12">
                  <c:v>10.4</c:v>
                </c:pt>
                <c:pt idx="13">
                  <c:v>8.3000000000000007</c:v>
                </c:pt>
                <c:pt idx="1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2-49BE-B634-53AA753647BE}"/>
            </c:ext>
          </c:extLst>
        </c:ser>
        <c:ser>
          <c:idx val="1"/>
          <c:order val="1"/>
          <c:tx>
            <c:strRef>
              <c:f>Лист1!$D$245:$D$246</c:f>
              <c:strCache>
                <c:ptCount val="2"/>
                <c:pt idx="0">
                  <c:v>2023</c:v>
                </c:pt>
                <c:pt idx="1">
                  <c:v>%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  <a:sp3d>
              <a:contourClr>
                <a:srgbClr val="00B0F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Лист1!$B$247:$B$261</c:f>
              <c:strCache>
                <c:ptCount val="15"/>
                <c:pt idx="0">
                  <c:v>СОШ № 1</c:v>
                </c:pt>
                <c:pt idx="1">
                  <c:v>СОШ № 2</c:v>
                </c:pt>
                <c:pt idx="2">
                  <c:v>СОШ № 5</c:v>
                </c:pt>
                <c:pt idx="3">
                  <c:v>СОШ № 7</c:v>
                </c:pt>
                <c:pt idx="4">
                  <c:v>СОШ № 8</c:v>
                </c:pt>
                <c:pt idx="5">
                  <c:v>СОШ № 9</c:v>
                </c:pt>
                <c:pt idx="6">
                  <c:v>СОШ № 11</c:v>
                </c:pt>
                <c:pt idx="7">
                  <c:v>СОШ № 12</c:v>
                </c:pt>
                <c:pt idx="8">
                  <c:v>СОШ № 13</c:v>
                </c:pt>
                <c:pt idx="9">
                  <c:v>СОШ № 14</c:v>
                </c:pt>
                <c:pt idx="10">
                  <c:v>СОШ № 15</c:v>
                </c:pt>
                <c:pt idx="11">
                  <c:v>СОШ № 17</c:v>
                </c:pt>
                <c:pt idx="12">
                  <c:v>Гимназия</c:v>
                </c:pt>
                <c:pt idx="13">
                  <c:v>Лицей</c:v>
                </c:pt>
                <c:pt idx="14">
                  <c:v>Город</c:v>
                </c:pt>
              </c:strCache>
            </c:strRef>
          </c:cat>
          <c:val>
            <c:numRef>
              <c:f>Лист1!$D$247:$D$261</c:f>
              <c:numCache>
                <c:formatCode>General</c:formatCode>
                <c:ptCount val="15"/>
                <c:pt idx="3">
                  <c:v>6.1</c:v>
                </c:pt>
                <c:pt idx="4">
                  <c:v>1.7</c:v>
                </c:pt>
                <c:pt idx="5">
                  <c:v>4.5</c:v>
                </c:pt>
                <c:pt idx="6">
                  <c:v>1.8</c:v>
                </c:pt>
                <c:pt idx="8">
                  <c:v>1.3</c:v>
                </c:pt>
                <c:pt idx="10">
                  <c:v>5.6</c:v>
                </c:pt>
                <c:pt idx="12">
                  <c:v>10</c:v>
                </c:pt>
                <c:pt idx="13">
                  <c:v>8.3000000000000007</c:v>
                </c:pt>
                <c:pt idx="14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12-49BE-B634-53AA753647BE}"/>
            </c:ext>
          </c:extLst>
        </c:ser>
        <c:ser>
          <c:idx val="2"/>
          <c:order val="2"/>
          <c:tx>
            <c:strRef>
              <c:f>Лист1!$E$245:$E$246</c:f>
              <c:strCache>
                <c:ptCount val="2"/>
                <c:pt idx="0">
                  <c:v>2024</c:v>
                </c:pt>
                <c:pt idx="1">
                  <c:v>%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Лист1!$B$247:$B$261</c:f>
              <c:strCache>
                <c:ptCount val="15"/>
                <c:pt idx="0">
                  <c:v>СОШ № 1</c:v>
                </c:pt>
                <c:pt idx="1">
                  <c:v>СОШ № 2</c:v>
                </c:pt>
                <c:pt idx="2">
                  <c:v>СОШ № 5</c:v>
                </c:pt>
                <c:pt idx="3">
                  <c:v>СОШ № 7</c:v>
                </c:pt>
                <c:pt idx="4">
                  <c:v>СОШ № 8</c:v>
                </c:pt>
                <c:pt idx="5">
                  <c:v>СОШ № 9</c:v>
                </c:pt>
                <c:pt idx="6">
                  <c:v>СОШ № 11</c:v>
                </c:pt>
                <c:pt idx="7">
                  <c:v>СОШ № 12</c:v>
                </c:pt>
                <c:pt idx="8">
                  <c:v>СОШ № 13</c:v>
                </c:pt>
                <c:pt idx="9">
                  <c:v>СОШ № 14</c:v>
                </c:pt>
                <c:pt idx="10">
                  <c:v>СОШ № 15</c:v>
                </c:pt>
                <c:pt idx="11">
                  <c:v>СОШ № 17</c:v>
                </c:pt>
                <c:pt idx="12">
                  <c:v>Гимназия</c:v>
                </c:pt>
                <c:pt idx="13">
                  <c:v>Лицей</c:v>
                </c:pt>
                <c:pt idx="14">
                  <c:v>Город</c:v>
                </c:pt>
              </c:strCache>
            </c:strRef>
          </c:cat>
          <c:val>
            <c:numRef>
              <c:f>Лист1!$E$247:$E$261</c:f>
              <c:numCache>
                <c:formatCode>General</c:formatCode>
                <c:ptCount val="15"/>
                <c:pt idx="0">
                  <c:v>2</c:v>
                </c:pt>
                <c:pt idx="2">
                  <c:v>5.6</c:v>
                </c:pt>
                <c:pt idx="3">
                  <c:v>3.4</c:v>
                </c:pt>
                <c:pt idx="4">
                  <c:v>6.5</c:v>
                </c:pt>
                <c:pt idx="5">
                  <c:v>17.3</c:v>
                </c:pt>
                <c:pt idx="6">
                  <c:v>10.8</c:v>
                </c:pt>
                <c:pt idx="7">
                  <c:v>5.8</c:v>
                </c:pt>
                <c:pt idx="8">
                  <c:v>1.4</c:v>
                </c:pt>
                <c:pt idx="9">
                  <c:v>1.7</c:v>
                </c:pt>
                <c:pt idx="10">
                  <c:v>1.4</c:v>
                </c:pt>
                <c:pt idx="11">
                  <c:v>4.2</c:v>
                </c:pt>
                <c:pt idx="12">
                  <c:v>5.7</c:v>
                </c:pt>
                <c:pt idx="13">
                  <c:v>8.1999999999999993</c:v>
                </c:pt>
                <c:pt idx="14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12-49BE-B634-53AA75364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255696"/>
        <c:axId val="296256024"/>
        <c:axId val="0"/>
      </c:bar3DChart>
      <c:catAx>
        <c:axId val="29625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256024"/>
        <c:crosses val="autoZero"/>
        <c:auto val="1"/>
        <c:lblAlgn val="ctr"/>
        <c:lblOffset val="100"/>
        <c:noMultiLvlLbl val="0"/>
      </c:catAx>
      <c:valAx>
        <c:axId val="296256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25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871262324952185"/>
          <c:y val="0.10768955349883252"/>
          <c:w val="0.68996548880490383"/>
          <c:h val="0.8109466050790670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Лист1!$C$29</c:f>
              <c:strCache>
                <c:ptCount val="1"/>
                <c:pt idx="0">
                  <c:v>Участники ЕГЭ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701-490E-B970-02FCA1EF4C9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rgbClr val="0070C0"/>
                </a:solidFill>
                <a:round/>
              </a:ln>
              <a:effectLst/>
              <a:sp3d contourW="9525">
                <a:contourClr>
                  <a:srgbClr val="0070C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701-490E-B970-02FCA1EF4C9C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 w="9525" cap="flat" cmpd="sng" algn="ctr">
                <a:solidFill>
                  <a:srgbClr val="002060"/>
                </a:solidFill>
                <a:round/>
              </a:ln>
              <a:effectLst/>
              <a:sp3d contourW="9525">
                <a:contourClr>
                  <a:srgbClr val="00206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701-490E-B970-02FCA1EF4C9C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rgbClr val="7030A0"/>
                </a:solidFill>
                <a:round/>
              </a:ln>
              <a:effectLst/>
              <a:sp3d contourW="9525">
                <a:contourClr>
                  <a:srgbClr val="7030A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701-490E-B970-02FCA1EF4C9C}"/>
              </c:ext>
            </c:extLst>
          </c:dPt>
          <c:dPt>
            <c:idx val="4"/>
            <c:invertIfNegative val="0"/>
            <c:bubble3D val="0"/>
            <c:spPr>
              <a:solidFill>
                <a:srgbClr val="005696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701-490E-B970-02FCA1EF4C9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rgbClr val="00B0F0"/>
                </a:solidFill>
                <a:round/>
              </a:ln>
              <a:effectLst/>
              <a:sp3d contourW="9525">
                <a:contourClr>
                  <a:srgbClr val="00B0F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701-490E-B970-02FCA1EF4C9C}"/>
              </c:ext>
            </c:extLst>
          </c:dPt>
          <c:cat>
            <c:strRef>
              <c:f>Лист1!$B$30:$B$35</c:f>
              <c:strCache>
                <c:ptCount val="6"/>
                <c:pt idx="0">
                  <c:v>Количество всего</c:v>
                </c:pt>
                <c:pt idx="1">
                  <c:v>Допущено к ГИА</c:v>
                </c:pt>
                <c:pt idx="2">
                  <c:v>Получили аттестат</c:v>
                </c:pt>
                <c:pt idx="3">
                  <c:v>Не получили аттестат</c:v>
                </c:pt>
                <c:pt idx="4">
                  <c:v>Аттестат с отличием и золотая медаль 1,2 степени</c:v>
                </c:pt>
                <c:pt idx="5">
                  <c:v>Региональный знак</c:v>
                </c:pt>
              </c:strCache>
            </c:strRef>
          </c:cat>
          <c:val>
            <c:numRef>
              <c:f>Лист1!$C$30:$C$35</c:f>
              <c:numCache>
                <c:formatCode>General</c:formatCode>
                <c:ptCount val="6"/>
                <c:pt idx="0">
                  <c:v>398</c:v>
                </c:pt>
                <c:pt idx="1">
                  <c:v>397</c:v>
                </c:pt>
                <c:pt idx="2">
                  <c:v>395</c:v>
                </c:pt>
                <c:pt idx="3">
                  <c:v>2</c:v>
                </c:pt>
                <c:pt idx="4">
                  <c:v>68</c:v>
                </c:pt>
                <c:pt idx="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701-490E-B970-02FCA1EF4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gapDepth val="197"/>
        <c:shape val="box"/>
        <c:axId val="354299768"/>
        <c:axId val="354300096"/>
        <c:axId val="0"/>
      </c:bar3DChart>
      <c:catAx>
        <c:axId val="354299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1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300096"/>
        <c:crosses val="autoZero"/>
        <c:auto val="1"/>
        <c:lblAlgn val="ctr"/>
        <c:lblOffset val="100"/>
        <c:noMultiLvlLbl val="0"/>
      </c:catAx>
      <c:valAx>
        <c:axId val="35430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299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610210123204235"/>
          <c:y val="1.7521335193188575E-2"/>
          <c:w val="0.85311223714505602"/>
          <c:h val="0.8732240111517967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Лист1!$C$38:$C$39</c:f>
              <c:strCache>
                <c:ptCount val="2"/>
                <c:pt idx="0">
                  <c:v>Кол-во участников</c:v>
                </c:pt>
                <c:pt idx="1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Лист1!$B$40:$B$50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Лист1!$C$40:$C$50</c:f>
              <c:numCache>
                <c:formatCode>General</c:formatCode>
                <c:ptCount val="11"/>
                <c:pt idx="0">
                  <c:v>442</c:v>
                </c:pt>
                <c:pt idx="1">
                  <c:v>187</c:v>
                </c:pt>
                <c:pt idx="2">
                  <c:v>82</c:v>
                </c:pt>
                <c:pt idx="3">
                  <c:v>94</c:v>
                </c:pt>
                <c:pt idx="4">
                  <c:v>9</c:v>
                </c:pt>
                <c:pt idx="5">
                  <c:v>24</c:v>
                </c:pt>
                <c:pt idx="6">
                  <c:v>180</c:v>
                </c:pt>
                <c:pt idx="7">
                  <c:v>61</c:v>
                </c:pt>
                <c:pt idx="8">
                  <c:v>56</c:v>
                </c:pt>
                <c:pt idx="9">
                  <c:v>69</c:v>
                </c:pt>
                <c:pt idx="1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96-41A5-B8E2-064DB03D2EF5}"/>
            </c:ext>
          </c:extLst>
        </c:ser>
        <c:ser>
          <c:idx val="1"/>
          <c:order val="1"/>
          <c:tx>
            <c:strRef>
              <c:f>Лист1!$D$38:$D$39</c:f>
              <c:strCache>
                <c:ptCount val="2"/>
                <c:pt idx="0">
                  <c:v>Кол-во участников</c:v>
                </c:pt>
                <c:pt idx="1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4"/>
              <c:layout>
                <c:manualLayout>
                  <c:x val="2.3474178403755652E-3"/>
                  <c:y val="2.1299341953551182E-2"/>
                </c:manualLayout>
              </c:layout>
              <c:spPr>
                <a:solidFill>
                  <a:srgbClr val="3F72CC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938967136150234E-2"/>
                      <c:h val="2.943557469171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6A-46A1-B689-68909B8DC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Лист1!$B$40:$B$50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Лист1!$D$40:$D$50</c:f>
              <c:numCache>
                <c:formatCode>General</c:formatCode>
                <c:ptCount val="11"/>
                <c:pt idx="0">
                  <c:v>358</c:v>
                </c:pt>
                <c:pt idx="1">
                  <c:v>150</c:v>
                </c:pt>
                <c:pt idx="2">
                  <c:v>78</c:v>
                </c:pt>
                <c:pt idx="3">
                  <c:v>72</c:v>
                </c:pt>
                <c:pt idx="4">
                  <c:v>3</c:v>
                </c:pt>
                <c:pt idx="5">
                  <c:v>21</c:v>
                </c:pt>
                <c:pt idx="6">
                  <c:v>140</c:v>
                </c:pt>
                <c:pt idx="7">
                  <c:v>45</c:v>
                </c:pt>
                <c:pt idx="8">
                  <c:v>46</c:v>
                </c:pt>
                <c:pt idx="9">
                  <c:v>56</c:v>
                </c:pt>
                <c:pt idx="1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96-41A5-B8E2-064DB03D2EF5}"/>
            </c:ext>
          </c:extLst>
        </c:ser>
        <c:ser>
          <c:idx val="2"/>
          <c:order val="2"/>
          <c:tx>
            <c:strRef>
              <c:f>Лист1!$E$38:$E$39</c:f>
              <c:strCache>
                <c:ptCount val="2"/>
                <c:pt idx="0">
                  <c:v>Кол-во участников</c:v>
                </c:pt>
                <c:pt idx="1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4"/>
              <c:layout>
                <c:manualLayout>
                  <c:x val="7.0422997301393458E-3"/>
                  <c:y val="-2.3429183908024773E-2"/>
                </c:manualLayout>
              </c:layout>
              <c:spPr>
                <a:solidFill>
                  <a:schemeClr val="accent4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3004694835680749E-2"/>
                      <c:h val="2.48136356844080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26A-46A1-B689-68909B8DC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Лист1!$B$40:$B$50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Лист1!$E$40:$E$50</c:f>
              <c:numCache>
                <c:formatCode>General</c:formatCode>
                <c:ptCount val="11"/>
                <c:pt idx="0">
                  <c:v>396</c:v>
                </c:pt>
                <c:pt idx="1">
                  <c:v>175</c:v>
                </c:pt>
                <c:pt idx="2">
                  <c:v>96</c:v>
                </c:pt>
                <c:pt idx="3">
                  <c:v>76</c:v>
                </c:pt>
                <c:pt idx="4">
                  <c:v>5</c:v>
                </c:pt>
                <c:pt idx="5">
                  <c:v>22</c:v>
                </c:pt>
                <c:pt idx="6">
                  <c:v>144</c:v>
                </c:pt>
                <c:pt idx="7">
                  <c:v>51</c:v>
                </c:pt>
                <c:pt idx="8">
                  <c:v>52</c:v>
                </c:pt>
                <c:pt idx="9">
                  <c:v>60</c:v>
                </c:pt>
                <c:pt idx="1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96-41A5-B8E2-064DB03D2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1268016"/>
        <c:axId val="321267360"/>
        <c:axId val="0"/>
      </c:bar3DChart>
      <c:catAx>
        <c:axId val="32126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267360"/>
        <c:crosses val="autoZero"/>
        <c:auto val="1"/>
        <c:lblAlgn val="ctr"/>
        <c:lblOffset val="100"/>
        <c:noMultiLvlLbl val="0"/>
      </c:catAx>
      <c:valAx>
        <c:axId val="321267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26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solidFill>
        <a:schemeClr val="accent3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Лист1!$AZ$37:$AZ$38</c:f>
              <c:strCache>
                <c:ptCount val="2"/>
                <c:pt idx="0">
                  <c:v>Ниже min, %</c:v>
                </c:pt>
                <c:pt idx="1">
                  <c:v>2022</c:v>
                </c:pt>
              </c:strCache>
            </c:strRef>
          </c:tx>
          <c:spPr>
            <a:solidFill>
              <a:srgbClr val="0000A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Лист1!$AY$39:$AY$49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Лист1!$AZ$39:$AZ$49</c:f>
              <c:numCache>
                <c:formatCode>General</c:formatCode>
                <c:ptCount val="11"/>
                <c:pt idx="0">
                  <c:v>0</c:v>
                </c:pt>
                <c:pt idx="1">
                  <c:v>8.02</c:v>
                </c:pt>
                <c:pt idx="2">
                  <c:v>12.2</c:v>
                </c:pt>
                <c:pt idx="3">
                  <c:v>12.77</c:v>
                </c:pt>
                <c:pt idx="4">
                  <c:v>0</c:v>
                </c:pt>
                <c:pt idx="5">
                  <c:v>4.16</c:v>
                </c:pt>
                <c:pt idx="6">
                  <c:v>12.2</c:v>
                </c:pt>
                <c:pt idx="7">
                  <c:v>4.9000000000000004</c:v>
                </c:pt>
                <c:pt idx="8">
                  <c:v>10.7</c:v>
                </c:pt>
                <c:pt idx="9">
                  <c:v>18.8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3E-4A83-81A3-F4018FF95FC5}"/>
            </c:ext>
          </c:extLst>
        </c:ser>
        <c:ser>
          <c:idx val="1"/>
          <c:order val="1"/>
          <c:tx>
            <c:strRef>
              <c:f>Лист1!$BA$37:$BA$38</c:f>
              <c:strCache>
                <c:ptCount val="2"/>
                <c:pt idx="0">
                  <c:v>Ниже min, %</c:v>
                </c:pt>
                <c:pt idx="1">
                  <c:v>2023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Лист1!$AY$39:$AY$49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Лист1!$BA$39:$BA$49</c:f>
              <c:numCache>
                <c:formatCode>General</c:formatCode>
                <c:ptCount val="11"/>
                <c:pt idx="0">
                  <c:v>0</c:v>
                </c:pt>
                <c:pt idx="1">
                  <c:v>11.3</c:v>
                </c:pt>
                <c:pt idx="2">
                  <c:v>12.8</c:v>
                </c:pt>
                <c:pt idx="3">
                  <c:v>26.4</c:v>
                </c:pt>
                <c:pt idx="4">
                  <c:v>0</c:v>
                </c:pt>
                <c:pt idx="5">
                  <c:v>9.5</c:v>
                </c:pt>
                <c:pt idx="6">
                  <c:v>20</c:v>
                </c:pt>
                <c:pt idx="7">
                  <c:v>11.1</c:v>
                </c:pt>
                <c:pt idx="8">
                  <c:v>10.9</c:v>
                </c:pt>
                <c:pt idx="9">
                  <c:v>30.4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3E-4A83-81A3-F4018FF95FC5}"/>
            </c:ext>
          </c:extLst>
        </c:ser>
        <c:ser>
          <c:idx val="2"/>
          <c:order val="2"/>
          <c:tx>
            <c:strRef>
              <c:f>Лист1!$BB$37:$BB$38</c:f>
              <c:strCache>
                <c:ptCount val="2"/>
                <c:pt idx="0">
                  <c:v>Ниже min, %</c:v>
                </c:pt>
                <c:pt idx="1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1.1820332069426055E-3"/>
                  <c:y val="-2.2355097164582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2C-4EA2-AF8C-0BEEA92B4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Лист1!$AY$39:$AY$49</c:f>
              <c:strCache>
                <c:ptCount val="11"/>
                <c:pt idx="0">
                  <c:v>русский язык</c:v>
                </c:pt>
                <c:pt idx="1">
                  <c:v>мат. проф </c:v>
                </c:pt>
                <c:pt idx="2">
                  <c:v>КЕГЭ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литература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физика</c:v>
                </c:pt>
                <c:pt idx="9">
                  <c:v>химия</c:v>
                </c:pt>
                <c:pt idx="10">
                  <c:v>англ.язык</c:v>
                </c:pt>
              </c:strCache>
            </c:strRef>
          </c:cat>
          <c:val>
            <c:numRef>
              <c:f>Лист1!$BB$39:$BB$49</c:f>
              <c:numCache>
                <c:formatCode>General</c:formatCode>
                <c:ptCount val="11"/>
                <c:pt idx="0">
                  <c:v>0</c:v>
                </c:pt>
                <c:pt idx="1">
                  <c:v>5.7</c:v>
                </c:pt>
                <c:pt idx="2">
                  <c:v>10.4</c:v>
                </c:pt>
                <c:pt idx="3">
                  <c:v>22.4</c:v>
                </c:pt>
                <c:pt idx="4">
                  <c:v>0</c:v>
                </c:pt>
                <c:pt idx="5">
                  <c:v>0</c:v>
                </c:pt>
                <c:pt idx="6">
                  <c:v>19.399999999999999</c:v>
                </c:pt>
                <c:pt idx="7">
                  <c:v>7.8</c:v>
                </c:pt>
                <c:pt idx="8">
                  <c:v>1.9</c:v>
                </c:pt>
                <c:pt idx="9">
                  <c:v>25</c:v>
                </c:pt>
                <c:pt idx="1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3E-4A83-81A3-F4018FF95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8951552"/>
        <c:axId val="315975688"/>
        <c:axId val="0"/>
      </c:bar3DChart>
      <c:catAx>
        <c:axId val="30895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5975688"/>
        <c:crosses val="autoZero"/>
        <c:auto val="1"/>
        <c:lblAlgn val="ctr"/>
        <c:lblOffset val="100"/>
        <c:noMultiLvlLbl val="0"/>
      </c:catAx>
      <c:valAx>
        <c:axId val="3159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95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0.026</cdr:y>
    </cdr:from>
    <cdr:to>
      <cdr:x>1</cdr:x>
      <cdr:y>0.19624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18729"/>
          <a:ext cx="5700346" cy="777401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0.34077</cdr:x>
      <cdr:y>0.18074</cdr:y>
    </cdr:from>
    <cdr:to>
      <cdr:x>0.3764</cdr:x>
      <cdr:y>0.22868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61558" y="1015663"/>
          <a:ext cx="361950" cy="2693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i="1" dirty="0" smtClean="0">
              <a:solidFill>
                <a:schemeClr val="bg1"/>
              </a:solidFill>
            </a:rPr>
            <a:t>34</a:t>
          </a:r>
          <a:endParaRPr lang="ru-RU" sz="1200" b="1" i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0.53335</cdr:x>
      <cdr:y>0.12573</cdr:y>
    </cdr:from>
    <cdr:to>
      <cdr:x>0.56898</cdr:x>
      <cdr:y>0.16532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417845" y="706555"/>
          <a:ext cx="361950" cy="2224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 smtClean="0">
            <a:solidFill>
              <a:schemeClr val="tx1"/>
            </a:solidFill>
          </a:endParaRPr>
        </a:p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0.38577</cdr:x>
      <cdr:y>0.30914</cdr:y>
    </cdr:from>
    <cdr:to>
      <cdr:x>0.42141</cdr:x>
      <cdr:y>0.34873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918758" y="1737202"/>
          <a:ext cx="361950" cy="2224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i="1" dirty="0" smtClean="0">
              <a:solidFill>
                <a:schemeClr val="bg1"/>
              </a:solidFill>
            </a:rPr>
            <a:t>68</a:t>
          </a:r>
          <a:endParaRPr lang="ru-RU" sz="1200" b="1" i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0.31545</cdr:x>
      <cdr:y>0.43584</cdr:y>
    </cdr:from>
    <cdr:to>
      <cdr:x>0.35108</cdr:x>
      <cdr:y>0.47543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3204383" y="2449152"/>
          <a:ext cx="361950" cy="2224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i="1" dirty="0">
              <a:solidFill>
                <a:schemeClr val="bg1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0.89118</cdr:x>
      <cdr:y>0.56752</cdr:y>
    </cdr:from>
    <cdr:to>
      <cdr:x>0.9393</cdr:x>
      <cdr:y>0.60246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9052733" y="3189142"/>
          <a:ext cx="488842" cy="1963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i="1" dirty="0" smtClean="0">
              <a:solidFill>
                <a:schemeClr val="bg1"/>
              </a:solidFill>
            </a:rPr>
            <a:t>395</a:t>
          </a:r>
          <a:endParaRPr lang="ru-RU" sz="1200" b="1" i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0.89024</cdr:x>
      <cdr:y>0.676</cdr:y>
    </cdr:from>
    <cdr:to>
      <cdr:x>0.9393</cdr:x>
      <cdr:y>0.71772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043208" y="3798743"/>
          <a:ext cx="498367" cy="2344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i="1" dirty="0" smtClean="0">
              <a:solidFill>
                <a:schemeClr val="bg1"/>
              </a:solidFill>
            </a:rPr>
            <a:t>397</a:t>
          </a:r>
          <a:endParaRPr lang="ru-RU" sz="1200" b="1" i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0.8893</cdr:x>
      <cdr:y>0.79848</cdr:y>
    </cdr:from>
    <cdr:to>
      <cdr:x>0.9393</cdr:x>
      <cdr:y>0.83195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9033683" y="4486953"/>
          <a:ext cx="507892" cy="1880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i="1" dirty="0" smtClean="0">
              <a:solidFill>
                <a:schemeClr val="bg1"/>
              </a:solidFill>
            </a:rPr>
            <a:t>398</a:t>
          </a:r>
          <a:endParaRPr lang="ru-RU" sz="1200" b="1" i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9CEBB-0195-4128-98F6-E52508E1E44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B2E1-3B0F-4EF3-A3C2-4BD10018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2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8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6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5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1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3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89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1B6E-4B9E-4BB9-8A3C-B1C21FC72AE6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26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7272"/>
          </a:xfrm>
          <a:prstGeom prst="rect">
            <a:avLst/>
          </a:prstGeom>
          <a:effectLst>
            <a:glow>
              <a:schemeClr val="accent1"/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0577" y="2673874"/>
            <a:ext cx="5890846" cy="23876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организации и проведения государственной итоговой аттестации в 2024 году, основные задачи по повышению качества образования на 2025 год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6308" y="5081954"/>
            <a:ext cx="5685692" cy="1674735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  <a:r>
              <a:rPr lang="ru-RU" sz="19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Ахова</a:t>
            </a:r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Владимировна, заведующий сектором сектора мониторинга и оценки качества образования МКУ «ЦРО»,</a:t>
            </a:r>
          </a:p>
          <a:p>
            <a:pPr algn="l"/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Ефременко Наталья Алексеевна, директор МКУ «ЦРО»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673" y="6500243"/>
            <a:ext cx="1098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29.08.2024г.</a:t>
            </a:r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3" y="161746"/>
            <a:ext cx="1145989" cy="4919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23505" y="161746"/>
            <a:ext cx="6145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Расширенное заседание Коллегии Комитета образования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города Усть-Илимска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02256" y="226113"/>
            <a:ext cx="106392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участников, получивших максимальный балл ОГЭ, по ОО за 3 года</a:t>
            </a:r>
            <a:endParaRPr lang="ru-RU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361711"/>
            <a:ext cx="806368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4077531"/>
            <a:ext cx="806368" cy="5426359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888755"/>
              </p:ext>
            </p:extLst>
          </p:nvPr>
        </p:nvGraphicFramePr>
        <p:xfrm>
          <a:off x="446778" y="835025"/>
          <a:ext cx="11630024" cy="572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41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11151" y="8625"/>
            <a:ext cx="4622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«неудовлетворительных» отметок по ОО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27093"/>
              </p:ext>
            </p:extLst>
          </p:nvPr>
        </p:nvGraphicFramePr>
        <p:xfrm>
          <a:off x="148044" y="884335"/>
          <a:ext cx="4846650" cy="4749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0189">
                  <a:extLst>
                    <a:ext uri="{9D8B030D-6E8A-4147-A177-3AD203B41FA5}">
                      <a16:colId xmlns:a16="http://schemas.microsoft.com/office/drawing/2014/main" val="1081883997"/>
                    </a:ext>
                  </a:extLst>
                </a:gridCol>
                <a:gridCol w="945930">
                  <a:extLst>
                    <a:ext uri="{9D8B030D-6E8A-4147-A177-3AD203B41FA5}">
                      <a16:colId xmlns:a16="http://schemas.microsoft.com/office/drawing/2014/main" val="449436818"/>
                    </a:ext>
                  </a:extLst>
                </a:gridCol>
                <a:gridCol w="552655">
                  <a:extLst>
                    <a:ext uri="{9D8B030D-6E8A-4147-A177-3AD203B41FA5}">
                      <a16:colId xmlns:a16="http://schemas.microsoft.com/office/drawing/2014/main" val="1047070812"/>
                    </a:ext>
                  </a:extLst>
                </a:gridCol>
                <a:gridCol w="749292">
                  <a:extLst>
                    <a:ext uri="{9D8B030D-6E8A-4147-A177-3AD203B41FA5}">
                      <a16:colId xmlns:a16="http://schemas.microsoft.com/office/drawing/2014/main" val="2348711633"/>
                    </a:ext>
                  </a:extLst>
                </a:gridCol>
                <a:gridCol w="749292">
                  <a:extLst>
                    <a:ext uri="{9D8B030D-6E8A-4147-A177-3AD203B41FA5}">
                      <a16:colId xmlns:a16="http://schemas.microsoft.com/office/drawing/2014/main" val="3656033359"/>
                    </a:ext>
                  </a:extLst>
                </a:gridCol>
                <a:gridCol w="749292">
                  <a:extLst>
                    <a:ext uri="{9D8B030D-6E8A-4147-A177-3AD203B41FA5}">
                      <a16:colId xmlns:a16="http://schemas.microsoft.com/office/drawing/2014/main" val="1206738898"/>
                    </a:ext>
                  </a:extLst>
                </a:gridCol>
              </a:tblGrid>
              <a:tr h="3009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 </a:t>
                      </a:r>
                      <a:r>
                        <a:rPr lang="ru-RU" sz="1400" dirty="0">
                          <a:effectLst/>
                        </a:rPr>
                        <a:t>не сдавших в </a:t>
                      </a:r>
                      <a:r>
                        <a:rPr lang="ru-RU" sz="1400" dirty="0" err="1">
                          <a:effectLst/>
                        </a:rPr>
                        <a:t>осн</a:t>
                      </a:r>
                      <a:r>
                        <a:rPr lang="ru-RU" sz="1400" dirty="0" smtClean="0">
                          <a:effectLst/>
                        </a:rPr>
                        <a:t>. период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Количество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предметов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430623"/>
                  </a:ext>
                </a:extLst>
              </a:tr>
              <a:tr h="1103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18298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2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433123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507373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5910298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5119394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12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0533381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14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954186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0119423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6449466"/>
                  </a:ext>
                </a:extLst>
              </a:tr>
              <a:tr h="298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Лицей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7098159"/>
                  </a:ext>
                </a:extLst>
              </a:tr>
              <a:tr h="491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 2024г.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5795287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361711"/>
            <a:ext cx="806368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4077531"/>
            <a:ext cx="806368" cy="542635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5098213" y="999394"/>
          <a:ext cx="6978771" cy="4634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9564">
                  <a:extLst>
                    <a:ext uri="{9D8B030D-6E8A-4147-A177-3AD203B41FA5}">
                      <a16:colId xmlns:a16="http://schemas.microsoft.com/office/drawing/2014/main" val="912947333"/>
                    </a:ext>
                  </a:extLst>
                </a:gridCol>
                <a:gridCol w="597238">
                  <a:extLst>
                    <a:ext uri="{9D8B030D-6E8A-4147-A177-3AD203B41FA5}">
                      <a16:colId xmlns:a16="http://schemas.microsoft.com/office/drawing/2014/main" val="876047115"/>
                    </a:ext>
                  </a:extLst>
                </a:gridCol>
                <a:gridCol w="497581">
                  <a:extLst>
                    <a:ext uri="{9D8B030D-6E8A-4147-A177-3AD203B41FA5}">
                      <a16:colId xmlns:a16="http://schemas.microsoft.com/office/drawing/2014/main" val="2721285603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422225560"/>
                    </a:ext>
                  </a:extLst>
                </a:gridCol>
                <a:gridCol w="496880">
                  <a:extLst>
                    <a:ext uri="{9D8B030D-6E8A-4147-A177-3AD203B41FA5}">
                      <a16:colId xmlns:a16="http://schemas.microsoft.com/office/drawing/2014/main" val="787842233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1646574803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1723366280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1137223217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1152056278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1894759941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2376074644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3144603769"/>
                    </a:ext>
                  </a:extLst>
                </a:gridCol>
                <a:gridCol w="400030">
                  <a:extLst>
                    <a:ext uri="{9D8B030D-6E8A-4147-A177-3AD203B41FA5}">
                      <a16:colId xmlns:a16="http://schemas.microsoft.com/office/drawing/2014/main" val="1388692251"/>
                    </a:ext>
                  </a:extLst>
                </a:gridCol>
                <a:gridCol w="597238">
                  <a:extLst>
                    <a:ext uri="{9D8B030D-6E8A-4147-A177-3AD203B41FA5}">
                      <a16:colId xmlns:a16="http://schemas.microsoft.com/office/drawing/2014/main" val="2905478729"/>
                    </a:ext>
                  </a:extLst>
                </a:gridCol>
              </a:tblGrid>
              <a:tr h="135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ОО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 ОГЭ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Математика ГВЭ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Рус. яз. ОГЭ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Рус.яз</a:t>
                      </a:r>
                      <a:r>
                        <a:rPr lang="ru-RU" sz="1200" dirty="0">
                          <a:effectLst/>
                        </a:rPr>
                        <a:t>  ГВЭ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Обществознание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Химия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История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Литература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 человеко-экзаменов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16850698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 2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85060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 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811590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 7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385905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29477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 12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690150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СОШ № 14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162700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 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1756127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СОШ № 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649568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Лицей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0305459"/>
                  </a:ext>
                </a:extLst>
              </a:tr>
              <a:tr h="32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 2024г.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9660627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858001" y="-1"/>
            <a:ext cx="47243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человека/экзаменов по ОО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5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76355" y="217486"/>
            <a:ext cx="106392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успеваемости и качества по всем предметам ГИА -9</a:t>
            </a:r>
            <a:endParaRPr lang="ru-RU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361711"/>
            <a:ext cx="806368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4077531"/>
            <a:ext cx="806368" cy="5426359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66412"/>
              </p:ext>
            </p:extLst>
          </p:nvPr>
        </p:nvGraphicFramePr>
        <p:xfrm>
          <a:off x="1169133" y="1171592"/>
          <a:ext cx="9838172" cy="5022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9797">
                  <a:extLst>
                    <a:ext uri="{9D8B030D-6E8A-4147-A177-3AD203B41FA5}">
                      <a16:colId xmlns:a16="http://schemas.microsoft.com/office/drawing/2014/main" val="2238752698"/>
                    </a:ext>
                  </a:extLst>
                </a:gridCol>
                <a:gridCol w="788485">
                  <a:extLst>
                    <a:ext uri="{9D8B030D-6E8A-4147-A177-3AD203B41FA5}">
                      <a16:colId xmlns:a16="http://schemas.microsoft.com/office/drawing/2014/main" val="1541139257"/>
                    </a:ext>
                  </a:extLst>
                </a:gridCol>
                <a:gridCol w="1735064">
                  <a:extLst>
                    <a:ext uri="{9D8B030D-6E8A-4147-A177-3AD203B41FA5}">
                      <a16:colId xmlns:a16="http://schemas.microsoft.com/office/drawing/2014/main" val="2198104360"/>
                    </a:ext>
                  </a:extLst>
                </a:gridCol>
                <a:gridCol w="2614648">
                  <a:extLst>
                    <a:ext uri="{9D8B030D-6E8A-4147-A177-3AD203B41FA5}">
                      <a16:colId xmlns:a16="http://schemas.microsoft.com/office/drawing/2014/main" val="2905695073"/>
                    </a:ext>
                  </a:extLst>
                </a:gridCol>
                <a:gridCol w="2310178">
                  <a:extLst>
                    <a:ext uri="{9D8B030D-6E8A-4147-A177-3AD203B41FA5}">
                      <a16:colId xmlns:a16="http://schemas.microsoft.com/office/drawing/2014/main" val="1251848132"/>
                    </a:ext>
                  </a:extLst>
                </a:gridCol>
              </a:tblGrid>
              <a:tr h="8913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ПОЛОЖИТЕЛЬНАЯ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ОТРИЦАТЕЛЬНАЯ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511451"/>
                  </a:ext>
                </a:extLst>
              </a:tr>
              <a:tr h="660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КАЧЕСТВО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УСПЕВАЕМОСТЬ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КАЧЕСТВО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УСПЕВАЕМОСТЬ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9382"/>
                  </a:ext>
                </a:extLst>
              </a:tr>
              <a:tr h="102517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Математика (ОГЭ и ГВЭ), Русский язык (ГВЭ),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Биология,  Химия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Русский язык (ОГЭ)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77278"/>
                  </a:ext>
                </a:extLst>
              </a:tr>
              <a:tr h="6601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Информатика, Обществознание, География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Английский язык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492572"/>
                  </a:ext>
                </a:extLst>
              </a:tr>
              <a:tr h="660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Физика, История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399876"/>
                  </a:ext>
                </a:extLst>
              </a:tr>
              <a:tr h="46517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СТАБИЛЬНАЯ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F55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680809"/>
                  </a:ext>
                </a:extLst>
              </a:tr>
              <a:tr h="6601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Физика, История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370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4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781051" y="1152846"/>
          <a:ext cx="10906124" cy="485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43136" y="463747"/>
            <a:ext cx="1760610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6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ГИА-11</a:t>
            </a:r>
            <a:endParaRPr lang="ru-RU" sz="3600" dirty="0">
              <a:solidFill>
                <a:srgbClr val="1E3E9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1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177601"/>
              </p:ext>
            </p:extLst>
          </p:nvPr>
        </p:nvGraphicFramePr>
        <p:xfrm>
          <a:off x="1181101" y="685800"/>
          <a:ext cx="10820400" cy="596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15567" y="0"/>
            <a:ext cx="10155216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2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 ЕГЭ в сравнении за три  года</a:t>
            </a:r>
            <a:endParaRPr lang="ru-RU" sz="32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03334" y="0"/>
            <a:ext cx="9943299" cy="1043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участников ЕГЭ, не прошедших минимальный порог, </a:t>
            </a:r>
          </a:p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сравнении за три года</a:t>
            </a:r>
            <a:endParaRPr lang="ru-RU" sz="28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862763"/>
              </p:ext>
            </p:extLst>
          </p:nvPr>
        </p:nvGraphicFramePr>
        <p:xfrm>
          <a:off x="1190625" y="1043618"/>
          <a:ext cx="10744199" cy="5681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49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361711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167997" y="4077531"/>
            <a:ext cx="806368" cy="542635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4082" y="0"/>
            <a:ext cx="11827473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выпускников 2024 года, не преодолевших минимальный порог по предметам </a:t>
            </a:r>
          </a:p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(от числа сдававших предмет)</a:t>
            </a:r>
            <a:endParaRPr lang="ru-RU" sz="24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707848"/>
              </p:ext>
            </p:extLst>
          </p:nvPr>
        </p:nvGraphicFramePr>
        <p:xfrm>
          <a:off x="84082" y="882020"/>
          <a:ext cx="11993619" cy="5416118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328385">
                  <a:extLst>
                    <a:ext uri="{9D8B030D-6E8A-4147-A177-3AD203B41FA5}">
                      <a16:colId xmlns:a16="http://schemas.microsoft.com/office/drawing/2014/main" val="3809525424"/>
                    </a:ext>
                  </a:extLst>
                </a:gridCol>
                <a:gridCol w="638029">
                  <a:extLst>
                    <a:ext uri="{9D8B030D-6E8A-4147-A177-3AD203B41FA5}">
                      <a16:colId xmlns:a16="http://schemas.microsoft.com/office/drawing/2014/main" val="4254797993"/>
                    </a:ext>
                  </a:extLst>
                </a:gridCol>
                <a:gridCol w="659298">
                  <a:extLst>
                    <a:ext uri="{9D8B030D-6E8A-4147-A177-3AD203B41FA5}">
                      <a16:colId xmlns:a16="http://schemas.microsoft.com/office/drawing/2014/main" val="2974788196"/>
                    </a:ext>
                  </a:extLst>
                </a:gridCol>
                <a:gridCol w="796224">
                  <a:extLst>
                    <a:ext uri="{9D8B030D-6E8A-4147-A177-3AD203B41FA5}">
                      <a16:colId xmlns:a16="http://schemas.microsoft.com/office/drawing/2014/main" val="3274618089"/>
                    </a:ext>
                  </a:extLst>
                </a:gridCol>
                <a:gridCol w="1166572">
                  <a:extLst>
                    <a:ext uri="{9D8B030D-6E8A-4147-A177-3AD203B41FA5}">
                      <a16:colId xmlns:a16="http://schemas.microsoft.com/office/drawing/2014/main" val="3996517543"/>
                    </a:ext>
                  </a:extLst>
                </a:gridCol>
                <a:gridCol w="1049913">
                  <a:extLst>
                    <a:ext uri="{9D8B030D-6E8A-4147-A177-3AD203B41FA5}">
                      <a16:colId xmlns:a16="http://schemas.microsoft.com/office/drawing/2014/main" val="3914986029"/>
                    </a:ext>
                  </a:extLst>
                </a:gridCol>
                <a:gridCol w="1127685">
                  <a:extLst>
                    <a:ext uri="{9D8B030D-6E8A-4147-A177-3AD203B41FA5}">
                      <a16:colId xmlns:a16="http://schemas.microsoft.com/office/drawing/2014/main" val="1391857266"/>
                    </a:ext>
                  </a:extLst>
                </a:gridCol>
                <a:gridCol w="1088800">
                  <a:extLst>
                    <a:ext uri="{9D8B030D-6E8A-4147-A177-3AD203B41FA5}">
                      <a16:colId xmlns:a16="http://schemas.microsoft.com/office/drawing/2014/main" val="492498610"/>
                    </a:ext>
                  </a:extLst>
                </a:gridCol>
                <a:gridCol w="1023990">
                  <a:extLst>
                    <a:ext uri="{9D8B030D-6E8A-4147-A177-3AD203B41FA5}">
                      <a16:colId xmlns:a16="http://schemas.microsoft.com/office/drawing/2014/main" val="735052914"/>
                    </a:ext>
                  </a:extLst>
                </a:gridCol>
                <a:gridCol w="1114723">
                  <a:extLst>
                    <a:ext uri="{9D8B030D-6E8A-4147-A177-3AD203B41FA5}">
                      <a16:colId xmlns:a16="http://schemas.microsoft.com/office/drawing/2014/main" val="150716183"/>
                    </a:ext>
                  </a:extLst>
                </a:gridCol>
              </a:tblGrid>
              <a:tr h="392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ист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биол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кегэ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англ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507388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</a:rPr>
                        <a:t>МБОУ «СОШ №1»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421428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</a:rPr>
                        <a:t>МБОУ «СОШ №2»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33,3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441925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</a:rPr>
                        <a:t>МАОУ «СОШ №5»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22,2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42,9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35,3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16,7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35213"/>
                  </a:ext>
                </a:extLst>
              </a:tr>
              <a:tr h="331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</a:rPr>
                        <a:t>МАОУ «СОШ №7» имени Пичуева Л.П.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33,3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12,5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360187"/>
                  </a:ext>
                </a:extLst>
              </a:tr>
              <a:tr h="294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</a:rPr>
                        <a:t>МБОУ «СОШ №8 имени Бусыгина М.И.»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94374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</a:rPr>
                        <a:t>МАОУ СОШ №9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22,2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823556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</a:rPr>
                        <a:t>МАОУ «СОШ №11»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48327"/>
                  </a:ext>
                </a:extLst>
              </a:tr>
              <a:tr h="309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</a:rPr>
                        <a:t>МБОУ «СОШ №12» имени Семенова В.Н.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12,5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33,3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31,6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42,9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284417"/>
                  </a:ext>
                </a:extLst>
              </a:tr>
              <a:tr h="329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</a:rPr>
                        <a:t>МАОУ «СОШ №13 имени М.К. Янгеля»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236672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</a:rPr>
                        <a:t>МАОУ «СОШ №14»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092023"/>
                  </a:ext>
                </a:extLst>
              </a:tr>
              <a:tr h="31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effectLst/>
                        </a:rPr>
                        <a:t>МБОУ «СОШ №15»</a:t>
                      </a:r>
                      <a:endParaRPr lang="ru-RU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27,3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46,2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27258"/>
                  </a:ext>
                </a:extLst>
              </a:tr>
              <a:tr h="371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</a:rPr>
                        <a:t>МБОУ СОШ №17»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445784"/>
                  </a:ext>
                </a:extLst>
              </a:tr>
              <a:tr h="349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</a:rPr>
                        <a:t>МАОУ «Экспериментальный лицей имени </a:t>
                      </a:r>
                      <a:r>
                        <a:rPr lang="ru-RU" sz="1400" i="1" dirty="0" err="1">
                          <a:effectLst/>
                        </a:rPr>
                        <a:t>Батербиева</a:t>
                      </a:r>
                      <a:r>
                        <a:rPr lang="ru-RU" sz="1400" i="1" dirty="0">
                          <a:effectLst/>
                        </a:rPr>
                        <a:t> М.М.»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602586"/>
                  </a:ext>
                </a:extLst>
              </a:tr>
              <a:tr h="3175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</a:rPr>
                        <a:t>МАОУ «Городская гимназия №1»</a:t>
                      </a:r>
                      <a:endParaRPr lang="ru-RU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14,3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822925"/>
                  </a:ext>
                </a:extLst>
              </a:tr>
              <a:tr h="369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 </a:t>
                      </a:r>
                      <a:r>
                        <a:rPr lang="ru-RU" sz="1800" b="1" i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город</a:t>
                      </a:r>
                      <a:endParaRPr lang="ru-RU" sz="1800" b="1" i="1" u="none" strike="noStrike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659" marR="43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5,7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25,0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0,0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1,9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7,8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19,4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22,4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10,4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2,8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9" marR="43659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000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05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03334" y="0"/>
            <a:ext cx="11234486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участников ЕГЭ с баллами 80 и выше в сравнении за три года</a:t>
            </a:r>
            <a:endParaRPr lang="ru-RU" sz="28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484499"/>
              </p:ext>
            </p:extLst>
          </p:nvPr>
        </p:nvGraphicFramePr>
        <p:xfrm>
          <a:off x="1012372" y="685801"/>
          <a:ext cx="10931978" cy="603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52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7" y="3306395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167997" y="4077531"/>
            <a:ext cx="806368" cy="542635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784867"/>
              </p:ext>
            </p:extLst>
          </p:nvPr>
        </p:nvGraphicFramePr>
        <p:xfrm>
          <a:off x="84083" y="883156"/>
          <a:ext cx="11993618" cy="536992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52904">
                  <a:extLst>
                    <a:ext uri="{9D8B030D-6E8A-4147-A177-3AD203B41FA5}">
                      <a16:colId xmlns:a16="http://schemas.microsoft.com/office/drawing/2014/main" val="54851318"/>
                    </a:ext>
                  </a:extLst>
                </a:gridCol>
                <a:gridCol w="900640">
                  <a:extLst>
                    <a:ext uri="{9D8B030D-6E8A-4147-A177-3AD203B41FA5}">
                      <a16:colId xmlns:a16="http://schemas.microsoft.com/office/drawing/2014/main" val="982499681"/>
                    </a:ext>
                  </a:extLst>
                </a:gridCol>
                <a:gridCol w="752299">
                  <a:extLst>
                    <a:ext uri="{9D8B030D-6E8A-4147-A177-3AD203B41FA5}">
                      <a16:colId xmlns:a16="http://schemas.microsoft.com/office/drawing/2014/main" val="2964451240"/>
                    </a:ext>
                  </a:extLst>
                </a:gridCol>
                <a:gridCol w="741705">
                  <a:extLst>
                    <a:ext uri="{9D8B030D-6E8A-4147-A177-3AD203B41FA5}">
                      <a16:colId xmlns:a16="http://schemas.microsoft.com/office/drawing/2014/main" val="2415389693"/>
                    </a:ext>
                  </a:extLst>
                </a:gridCol>
                <a:gridCol w="826470">
                  <a:extLst>
                    <a:ext uri="{9D8B030D-6E8A-4147-A177-3AD203B41FA5}">
                      <a16:colId xmlns:a16="http://schemas.microsoft.com/office/drawing/2014/main" val="3765744800"/>
                    </a:ext>
                  </a:extLst>
                </a:gridCol>
                <a:gridCol w="837066">
                  <a:extLst>
                    <a:ext uri="{9D8B030D-6E8A-4147-A177-3AD203B41FA5}">
                      <a16:colId xmlns:a16="http://schemas.microsoft.com/office/drawing/2014/main" val="3095491066"/>
                    </a:ext>
                  </a:extLst>
                </a:gridCol>
                <a:gridCol w="752299">
                  <a:extLst>
                    <a:ext uri="{9D8B030D-6E8A-4147-A177-3AD203B41FA5}">
                      <a16:colId xmlns:a16="http://schemas.microsoft.com/office/drawing/2014/main" val="979098490"/>
                    </a:ext>
                  </a:extLst>
                </a:gridCol>
                <a:gridCol w="879449">
                  <a:extLst>
                    <a:ext uri="{9D8B030D-6E8A-4147-A177-3AD203B41FA5}">
                      <a16:colId xmlns:a16="http://schemas.microsoft.com/office/drawing/2014/main" val="1140498498"/>
                    </a:ext>
                  </a:extLst>
                </a:gridCol>
                <a:gridCol w="794683">
                  <a:extLst>
                    <a:ext uri="{9D8B030D-6E8A-4147-A177-3AD203B41FA5}">
                      <a16:colId xmlns:a16="http://schemas.microsoft.com/office/drawing/2014/main" val="796807472"/>
                    </a:ext>
                  </a:extLst>
                </a:gridCol>
                <a:gridCol w="753690">
                  <a:extLst>
                    <a:ext uri="{9D8B030D-6E8A-4147-A177-3AD203B41FA5}">
                      <a16:colId xmlns:a16="http://schemas.microsoft.com/office/drawing/2014/main" val="1468719401"/>
                    </a:ext>
                  </a:extLst>
                </a:gridCol>
                <a:gridCol w="796150">
                  <a:extLst>
                    <a:ext uri="{9D8B030D-6E8A-4147-A177-3AD203B41FA5}">
                      <a16:colId xmlns:a16="http://schemas.microsoft.com/office/drawing/2014/main" val="22429343"/>
                    </a:ext>
                  </a:extLst>
                </a:gridCol>
                <a:gridCol w="706263">
                  <a:extLst>
                    <a:ext uri="{9D8B030D-6E8A-4147-A177-3AD203B41FA5}">
                      <a16:colId xmlns:a16="http://schemas.microsoft.com/office/drawing/2014/main" val="265048314"/>
                    </a:ext>
                  </a:extLst>
                </a:gridCol>
              </a:tblGrid>
              <a:tr h="398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bg1"/>
                          </a:solidFill>
                          <a:effectLst/>
                        </a:rPr>
                        <a:t>рус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bg1"/>
                          </a:solidFill>
                          <a:effectLst/>
                        </a:rPr>
                        <a:t>мат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solidFill>
                            <a:schemeClr val="bg1"/>
                          </a:solidFill>
                          <a:effectLst/>
                        </a:rPr>
                        <a:t>хим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bg1"/>
                          </a:solidFill>
                          <a:effectLst/>
                        </a:rPr>
                        <a:t>литер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solidFill>
                            <a:schemeClr val="bg1"/>
                          </a:solidFill>
                          <a:effectLst/>
                        </a:rPr>
                        <a:t>физ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solidFill>
                            <a:schemeClr val="bg1"/>
                          </a:solidFill>
                          <a:effectLst/>
                        </a:rPr>
                        <a:t>ист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bg1"/>
                          </a:solidFill>
                          <a:effectLst/>
                        </a:rPr>
                        <a:t>общ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solidFill>
                            <a:schemeClr val="bg1"/>
                          </a:solidFill>
                          <a:effectLst/>
                        </a:rPr>
                        <a:t>биол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solidFill>
                            <a:schemeClr val="bg1"/>
                          </a:solidFill>
                          <a:effectLst/>
                        </a:rPr>
                        <a:t>англ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solidFill>
                            <a:schemeClr val="bg1"/>
                          </a:solidFill>
                          <a:effectLst/>
                        </a:rPr>
                        <a:t>кегэ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</a:t>
                      </a:r>
                      <a:endParaRPr lang="ru-RU" sz="2000" i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271143"/>
                  </a:ext>
                </a:extLst>
              </a:tr>
              <a:tr h="318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МБОУ «СОШ №1»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40,0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020668"/>
                  </a:ext>
                </a:extLst>
              </a:tr>
              <a:tr h="288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МБОУ «СОШ №2»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 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713443"/>
                  </a:ext>
                </a:extLst>
              </a:tr>
              <a:tr h="286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МАОУ «СОШ №5»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13,9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33,3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71356"/>
                  </a:ext>
                </a:extLst>
              </a:tr>
              <a:tr h="343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МАОУ «СОШ №7» имени Пичуева Л.П.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16,7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66,7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66,7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26825"/>
                  </a:ext>
                </a:extLst>
              </a:tr>
              <a:tr h="288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МБОУ «СОШ №8 имени Бусыгина М.И.»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27,6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100,0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33,3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0817"/>
                  </a:ext>
                </a:extLst>
              </a:tr>
              <a:tr h="331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МАОУ СОШ №9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16,7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10,5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11,1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>
                          <a:effectLst/>
                        </a:rPr>
                        <a:t>12,5</a:t>
                      </a:r>
                      <a:endParaRPr lang="ru-RU" sz="16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34025"/>
                  </a:ext>
                </a:extLst>
              </a:tr>
              <a:tr h="331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МАОУ «СОШ №11»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22,9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9,1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33,3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100,0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701876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МБОУ «СОШ №12» имени Семенова В.Н.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18,6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33,3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66,7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11,1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28,6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210129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МАОУ «СОШ №13 имени М.К. </a:t>
                      </a:r>
                      <a:r>
                        <a:rPr lang="ru-RU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Янгеля</a:t>
                      </a: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11,5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9,1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16,7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87095"/>
                  </a:ext>
                </a:extLst>
              </a:tr>
              <a:tr h="29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bg1"/>
                          </a:solidFill>
                          <a:effectLst/>
                        </a:rPr>
                        <a:t>МАОУ «СОШ №14»</a:t>
                      </a:r>
                      <a:endParaRPr lang="ru-RU" sz="1800" b="1" i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>
                          <a:effectLst/>
                        </a:rPr>
                        <a:t>0,0</a:t>
                      </a:r>
                      <a:endParaRPr lang="ru-RU" sz="16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378370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МБОУ «СОШ №15»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4,3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91174"/>
                  </a:ext>
                </a:extLst>
              </a:tr>
              <a:tr h="336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МБОУ СОШ №17»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5,9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16,7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186967"/>
                  </a:ext>
                </a:extLst>
              </a:tr>
              <a:tr h="441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МАОУ «Экспериментальный лицей имени </a:t>
                      </a:r>
                      <a:r>
                        <a:rPr lang="ru-RU" sz="1400" b="1" i="1" dirty="0" err="1">
                          <a:solidFill>
                            <a:schemeClr val="bg1"/>
                          </a:solidFill>
                          <a:effectLst/>
                        </a:rPr>
                        <a:t>Батербиева</a:t>
                      </a: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 М.М.»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31,7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34,3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53,8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16,7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28,6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33,3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993222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</a:rPr>
                        <a:t>МАОУ «Городская гимназия №1»</a:t>
                      </a:r>
                      <a:endParaRPr lang="ru-RU" sz="1800" b="1" i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18,5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57,9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-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33,3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14,3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20,0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25,0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effectLst/>
                        </a:rPr>
                        <a:t>22,2</a:t>
                      </a: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3194"/>
                  </a:ext>
                </a:extLst>
              </a:tr>
              <a:tr h="3395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 </a:t>
                      </a:r>
                      <a:r>
                        <a:rPr lang="ru-RU" sz="1800" b="1" i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город</a:t>
                      </a:r>
                      <a:endParaRPr lang="ru-RU" sz="1800" b="1" i="1" u="none" strike="noStrike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17,4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23,4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20,0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31,8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5,8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15,7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4,2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9,2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27,8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21,9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379636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083" y="0"/>
            <a:ext cx="11827473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выпускников 2024 года с высокими баллами ЕГЭ по предметам </a:t>
            </a:r>
          </a:p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(от числа сдававших предмет)</a:t>
            </a:r>
            <a:endParaRPr lang="ru-RU" sz="24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2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303453"/>
              </p:ext>
            </p:extLst>
          </p:nvPr>
        </p:nvGraphicFramePr>
        <p:xfrm>
          <a:off x="355600" y="821268"/>
          <a:ext cx="11373658" cy="5105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5600" y="161076"/>
            <a:ext cx="10828990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результатов ЕГЭ в пределах 80-100 баллов от числа сдавших ЕГЭ-2024</a:t>
            </a:r>
            <a:endParaRPr lang="ru-RU" sz="24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4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0800000">
            <a:off x="2624197" y="1637791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1631" y="2202654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еопределенность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>
            <a:off x="3919086" y="255665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аилучших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5709" y="2941447"/>
            <a:ext cx="17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6441671" y="3270351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06760" y="3855126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>
            <a:off x="8656831" y="419380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езультатов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25409"/>
              </p:ext>
            </p:extLst>
          </p:nvPr>
        </p:nvGraphicFramePr>
        <p:xfrm>
          <a:off x="1563366" y="1637791"/>
          <a:ext cx="9533260" cy="390451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703834">
                  <a:extLst>
                    <a:ext uri="{9D8B030D-6E8A-4147-A177-3AD203B41FA5}">
                      <a16:colId xmlns:a16="http://schemas.microsoft.com/office/drawing/2014/main" val="4162520068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604869595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567858351"/>
                    </a:ext>
                  </a:extLst>
                </a:gridCol>
                <a:gridCol w="2276476">
                  <a:extLst>
                    <a:ext uri="{9D8B030D-6E8A-4147-A177-3AD203B41FA5}">
                      <a16:colId xmlns:a16="http://schemas.microsoft.com/office/drawing/2014/main" val="724034948"/>
                    </a:ext>
                  </a:extLst>
                </a:gridCol>
              </a:tblGrid>
              <a:tr h="820213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039107"/>
                  </a:ext>
                </a:extLst>
              </a:tr>
              <a:tr h="978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Успеваемость, 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426033"/>
                  </a:ext>
                </a:extLst>
              </a:tr>
              <a:tr h="1105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724795"/>
                  </a:ext>
                </a:extLst>
              </a:tr>
              <a:tr h="1000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Оставлено на 2 год, 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E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4165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22509" y="524925"/>
            <a:ext cx="9056262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1E3E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результатов за последние 3 года</a:t>
            </a:r>
            <a:endParaRPr lang="ru-RU" sz="3600" dirty="0">
              <a:solidFill>
                <a:srgbClr val="1E3E9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03564" y="-101600"/>
            <a:ext cx="1194391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4800" b="1" dirty="0" smtClean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Максимальные баллы выпускников 2024 </a:t>
            </a:r>
            <a:endParaRPr lang="ru-RU" sz="4800" b="1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17832" y="689333"/>
            <a:ext cx="1029791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МАОУ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«Городская гимназия №1»</a:t>
            </a:r>
            <a:r>
              <a:rPr lang="ru-RU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Грицай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Кирилл 90 баллов </a:t>
            </a:r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КЕГЭ</a:t>
            </a:r>
          </a:p>
          <a:p>
            <a:pPr algn="just"/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Михайловский 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92 балла физика</a:t>
            </a:r>
          </a:p>
          <a:p>
            <a:pPr algn="just"/>
            <a:r>
              <a:rPr lang="ru-RU" sz="16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Юдаков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Андрей 97 баллов </a:t>
            </a:r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профильная математика</a:t>
            </a:r>
          </a:p>
          <a:p>
            <a:pPr algn="just"/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МАОУ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«Экспериментальный лицей имени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Батербиева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М.М.»</a:t>
            </a:r>
          </a:p>
          <a:p>
            <a:pPr algn="just"/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Уланова 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 90 баллов </a:t>
            </a:r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КЕГЭ</a:t>
            </a:r>
            <a:endParaRPr lang="ru-RU" sz="16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Гусева Алена 88 баллов биология</a:t>
            </a:r>
          </a:p>
          <a:p>
            <a:pPr algn="just"/>
            <a:r>
              <a:rPr lang="ru-RU" sz="16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Мелькова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Варвара 100 баллов химия, 88 </a:t>
            </a:r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биология</a:t>
            </a:r>
            <a:endParaRPr lang="ru-RU" sz="16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МАОУ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«СОШ №11»</a:t>
            </a:r>
            <a:endParaRPr lang="ru-RU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Соснина 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 100 баллов </a:t>
            </a:r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95 баллов история</a:t>
            </a:r>
          </a:p>
          <a:p>
            <a:pPr algn="just"/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МАОУ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«СОШ №13 имени М.К.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Янгеля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Зыкова Ксения 94 балла литература</a:t>
            </a:r>
          </a:p>
          <a:p>
            <a:pPr algn="just"/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Федотова Дарья 100 </a:t>
            </a:r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география</a:t>
            </a:r>
            <a:endParaRPr lang="ru-RU" sz="16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МАОУ СОШ №9 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sz="16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Хлыстова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100 баллов </a:t>
            </a:r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endParaRPr lang="ru-RU" sz="16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МАОУ «СОШ №12 имени Семенова В.Н.»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just"/>
            <a:r>
              <a:rPr lang="ru-RU" sz="16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Горкунова</a:t>
            </a:r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Юлия 94 балла </a:t>
            </a:r>
            <a:r>
              <a:rPr lang="ru-RU" sz="16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</a:t>
            </a:r>
          </a:p>
          <a:p>
            <a:pPr algn="just"/>
            <a:r>
              <a:rPr lang="ru-RU" sz="16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Москвичева Софья 92 балла обществознание</a:t>
            </a:r>
          </a:p>
          <a:p>
            <a:endParaRPr lang="ru-RU" sz="2400" dirty="0">
              <a:ln w="0"/>
              <a:solidFill>
                <a:srgbClr val="0033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solidFill>
                <a:srgbClr val="0033CC"/>
              </a:solidFill>
            </a:endParaRPr>
          </a:p>
          <a:p>
            <a:endParaRPr lang="ru-RU" sz="16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2372" y="0"/>
            <a:ext cx="10841879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 ЕГЭ с баллами от 190 и выше за три года</a:t>
            </a:r>
            <a:endParaRPr lang="ru-RU" sz="28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467629"/>
              </p:ext>
            </p:extLst>
          </p:nvPr>
        </p:nvGraphicFramePr>
        <p:xfrm>
          <a:off x="1113437" y="613245"/>
          <a:ext cx="10937972" cy="594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23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78396" y="0"/>
            <a:ext cx="10841879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 ЕГЭ с баллами от 190 и выше за три года</a:t>
            </a:r>
            <a:endParaRPr lang="ru-RU" sz="28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17668"/>
              </p:ext>
            </p:extLst>
          </p:nvPr>
        </p:nvGraphicFramePr>
        <p:xfrm>
          <a:off x="1152525" y="613246"/>
          <a:ext cx="10839450" cy="602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29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361711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4077532"/>
            <a:ext cx="806368" cy="542635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4813" y="0"/>
            <a:ext cx="1182747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2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Средние баллы ЕГЭ выпускников 2024 года</a:t>
            </a:r>
            <a:endParaRPr lang="ru-RU" sz="32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97223"/>
              </p:ext>
            </p:extLst>
          </p:nvPr>
        </p:nvGraphicFramePr>
        <p:xfrm>
          <a:off x="74813" y="613245"/>
          <a:ext cx="12039379" cy="5686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7027">
                  <a:extLst>
                    <a:ext uri="{9D8B030D-6E8A-4147-A177-3AD203B41FA5}">
                      <a16:colId xmlns:a16="http://schemas.microsoft.com/office/drawing/2014/main" val="956912617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4205306842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831228852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1770777686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1569630033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1085195079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2554808874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2382570021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2546321000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1649404556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4072947193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918611510"/>
                    </a:ext>
                  </a:extLst>
                </a:gridCol>
                <a:gridCol w="735196">
                  <a:extLst>
                    <a:ext uri="{9D8B030D-6E8A-4147-A177-3AD203B41FA5}">
                      <a16:colId xmlns:a16="http://schemas.microsoft.com/office/drawing/2014/main" val="1378175556"/>
                    </a:ext>
                  </a:extLst>
                </a:gridCol>
              </a:tblGrid>
              <a:tr h="35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рус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мат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хим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лит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физ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ист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общ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био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англ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кегэ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гео</a:t>
                      </a:r>
                      <a:endParaRPr lang="ru-RU" sz="20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91158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МБОУ «СОШ № 1»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65,6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47,33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31,4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96371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МБОУ «СОШ №2»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5791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«СОШ № 5»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55,2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46,5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44,5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06908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«СОШ №7 имени Пичуева Л.П.»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65,9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70,5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70,34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976274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МБОУ «СОШ №8 имени Бусыгина М.И</a:t>
                      </a:r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68,6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68,8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36344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СОШ № 9 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68,3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61,2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62,4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614541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«СОШ №11»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68,9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59,7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01841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«СОШ №12» имени Семенова В.Н.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64,2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49,3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51,8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67621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«СОШ №13 имени М.К. </a:t>
                      </a:r>
                      <a:r>
                        <a:rPr lang="ru-RU" sz="1400" b="1" i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Янгеля</a:t>
                      </a:r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67,5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64,5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4613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«СОШ №14»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30876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МБОУ «СОШ №15»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56,1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728493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МБОУ «СОШ №17»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727286"/>
                  </a:ext>
                </a:extLst>
              </a:tr>
              <a:tr h="423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«Экспериментальный лицей имени </a:t>
                      </a:r>
                      <a:r>
                        <a:rPr lang="ru-RU" sz="1400" b="1" i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Батербиева</a:t>
                      </a:r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М.М.»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71,7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68,3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78,5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64,4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74,6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67,4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414677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МАОУ «Городская гимназия №1»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81,9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134946"/>
                  </a:ext>
                </a:extLst>
              </a:tr>
              <a:tr h="350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город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64,5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62,9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61,6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56,2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</a:rPr>
                        <a:t>53,6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45" marR="4245" marT="42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9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0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78396" y="0"/>
            <a:ext cx="643945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200" b="1" dirty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тоги ГИА по ОП СОО 2024 года</a:t>
            </a:r>
            <a:endParaRPr lang="ru-RU" sz="32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048426"/>
              </p:ext>
            </p:extLst>
          </p:nvPr>
        </p:nvGraphicFramePr>
        <p:xfrm>
          <a:off x="1078397" y="613245"/>
          <a:ext cx="10825428" cy="607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3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25815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6" y="3741636"/>
            <a:ext cx="806368" cy="542635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1219199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36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результатов ВТГ по предмету </a:t>
            </a:r>
          </a:p>
          <a:p>
            <a:pPr algn="ctr">
              <a:lnSpc>
                <a:spcPct val="115000"/>
              </a:lnSpc>
            </a:pPr>
            <a:r>
              <a:rPr lang="ru-RU" sz="36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диапазонам баллов</a:t>
            </a:r>
            <a:endParaRPr lang="ru-RU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0332" y="943705"/>
            <a:ext cx="1135236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2200" i="1" u="sng" dirty="0">
                <a:solidFill>
                  <a:srgbClr val="0000A2"/>
                </a:solidFill>
                <a:latin typeface="Calibri" panose="020F0502020204030204" pitchFamily="34" charset="0"/>
              </a:rPr>
              <a:t>Методика расчета:</a:t>
            </a:r>
            <a:endParaRPr lang="ru-RU" sz="2200" u="sng" dirty="0">
              <a:solidFill>
                <a:srgbClr val="0000A2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1. Результаты по предмету всех выпускников региона сортируются от меньшего к большему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2. Отсортированный ряд делится на четыре равных диапазона (квартили) –каждый диапазон содержит 25% результатов экзаменующихся. Фиксируются баллы, определяющие каждый диапазон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3. В 1 (нижнем) квартиле отделяются результаты, не достигшие минимального порога. Из одного диапазона получится два: ниже минимального и минимальный (низкий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4. Для определения лучших результатов в 4 (верхнем) квартиле сверху отделяются 10% результатов. Получится два диапазона: хороший и отличный (высокий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5. Результаты 2 и 3 квартилей объединяются в один диапазон (удовлетворительные результаты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6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 В итоге все результаты разделятся на 5 диапазонов, каждый из которых определяет уровень подготовки выпускников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41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2372" y="0"/>
            <a:ext cx="10417628" cy="678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2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Диапазоны </a:t>
            </a:r>
            <a:r>
              <a:rPr lang="ru-RU" sz="36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участников ЕГЭ 2024 года</a:t>
            </a:r>
            <a:r>
              <a:rPr lang="ru-RU" sz="32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45977"/>
              </p:ext>
            </p:extLst>
          </p:nvPr>
        </p:nvGraphicFramePr>
        <p:xfrm>
          <a:off x="1162001" y="729430"/>
          <a:ext cx="10866522" cy="580203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811087">
                  <a:extLst>
                    <a:ext uri="{9D8B030D-6E8A-4147-A177-3AD203B41FA5}">
                      <a16:colId xmlns:a16="http://schemas.microsoft.com/office/drawing/2014/main" val="3217400229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2840377950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2672061516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3566673149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3729486360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893633170"/>
                    </a:ext>
                  </a:extLst>
                </a:gridCol>
              </a:tblGrid>
              <a:tr h="774525">
                <a:tc rowSpan="3"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ECF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0" u="none" strike="noStrike" dirty="0" smtClean="0">
                          <a:effectLst/>
                        </a:rPr>
                        <a:t>Квартили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1535021"/>
                  </a:ext>
                </a:extLst>
              </a:tr>
              <a:tr h="400476">
                <a:tc v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III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01099"/>
                  </a:ext>
                </a:extLst>
              </a:tr>
              <a:tr h="645485">
                <a:tc v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Уровень 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6400301"/>
                  </a:ext>
                </a:extLst>
              </a:tr>
              <a:tr h="31563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u="none" strike="noStrike" dirty="0" smtClean="0">
                          <a:effectLst/>
                        </a:rPr>
                        <a:t>Предмет</a:t>
                      </a:r>
                      <a:endParaRPr lang="ru-RU" sz="3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Ниже минимального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Низкий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Удовлетворительный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Хороший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Отличный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03812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Русский язык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24-54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55-73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74-93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94-100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96075"/>
                  </a:ext>
                </a:extLst>
              </a:tr>
              <a:tr h="4655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Математика </a:t>
                      </a:r>
                      <a:r>
                        <a:rPr lang="ru-RU" sz="1400" b="1" u="none" strike="noStrike" dirty="0">
                          <a:effectLst/>
                        </a:rPr>
                        <a:t>профильный уровень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6-26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27-46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47-77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78-91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92-97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493531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Физика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23-35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36-54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55-70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71-91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316876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Химия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7-35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37-73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74-99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626440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Биология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14-35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37-62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63-87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84137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История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8-31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32-38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39-70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71-94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938122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Английский язык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19-21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22-49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50-80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81-93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53764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Обществознание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18-41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42-44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45-62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63-82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83-92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870028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Литература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43-46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47-84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85-93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42353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КЕГЭ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7-39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40-51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52-78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chemeClr val="tx1"/>
                          </a:solidFill>
                          <a:effectLst/>
                        </a:rPr>
                        <a:t>79-89</a:t>
                      </a:r>
                      <a:endParaRPr lang="ru-RU" sz="20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00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6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2372" y="0"/>
            <a:ext cx="111796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2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результатов ЕГЭ  2024 года по уровням, %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24587"/>
              </p:ext>
            </p:extLst>
          </p:nvPr>
        </p:nvGraphicFramePr>
        <p:xfrm>
          <a:off x="1137063" y="709914"/>
          <a:ext cx="10866522" cy="580203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811087">
                  <a:extLst>
                    <a:ext uri="{9D8B030D-6E8A-4147-A177-3AD203B41FA5}">
                      <a16:colId xmlns:a16="http://schemas.microsoft.com/office/drawing/2014/main" val="3217400229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2840377950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2672061516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3566673149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3729486360"/>
                    </a:ext>
                  </a:extLst>
                </a:gridCol>
                <a:gridCol w="1811087">
                  <a:extLst>
                    <a:ext uri="{9D8B030D-6E8A-4147-A177-3AD203B41FA5}">
                      <a16:colId xmlns:a16="http://schemas.microsoft.com/office/drawing/2014/main" val="893633170"/>
                    </a:ext>
                  </a:extLst>
                </a:gridCol>
              </a:tblGrid>
              <a:tr h="774525">
                <a:tc rowSpan="3"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5FB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u="none" strike="noStrike" dirty="0" smtClean="0">
                          <a:effectLst/>
                        </a:rPr>
                        <a:t>Квартили</a:t>
                      </a:r>
                    </a:p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1535021"/>
                  </a:ext>
                </a:extLst>
              </a:tr>
              <a:tr h="400476">
                <a:tc v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III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IV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01099"/>
                  </a:ext>
                </a:extLst>
              </a:tr>
              <a:tr h="645485">
                <a:tc v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Уровень 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6400301"/>
                  </a:ext>
                </a:extLst>
              </a:tr>
              <a:tr h="31563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u="none" strike="noStrike" dirty="0" smtClean="0">
                          <a:effectLst/>
                        </a:rPr>
                        <a:t>Предмет</a:t>
                      </a:r>
                      <a:endParaRPr lang="ru-RU" sz="3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Ниже минимального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Низкий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Удовлетворительный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Хороший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Отличный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03812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Русский язык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52,3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96075"/>
                  </a:ext>
                </a:extLst>
              </a:tr>
              <a:tr h="4655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Математика </a:t>
                      </a:r>
                      <a:r>
                        <a:rPr lang="ru-RU" sz="1400" b="1" u="none" strike="noStrike" dirty="0">
                          <a:effectLst/>
                        </a:rPr>
                        <a:t>профильный уровень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44,6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493531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Физика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23,1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51,9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316876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Химия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43,3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626440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Биология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44,7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23,7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384137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История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17,6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938122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Английский язык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52,8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53764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Обществознание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870028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Литература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22,7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42353"/>
                  </a:ext>
                </a:extLst>
              </a:tr>
              <a:tr h="3354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КЕГЭ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52,1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008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3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2372" y="0"/>
            <a:ext cx="1041762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2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выпускников, получивших медаль 1 степени и набравших менее 70 баллов по предметам ЕГЭ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93738"/>
              </p:ext>
            </p:extLst>
          </p:nvPr>
        </p:nvGraphicFramePr>
        <p:xfrm>
          <a:off x="1197029" y="1191659"/>
          <a:ext cx="10994970" cy="566634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497485">
                  <a:extLst>
                    <a:ext uri="{9D8B030D-6E8A-4147-A177-3AD203B41FA5}">
                      <a16:colId xmlns:a16="http://schemas.microsoft.com/office/drawing/2014/main" val="386131277"/>
                    </a:ext>
                  </a:extLst>
                </a:gridCol>
                <a:gridCol w="5497485">
                  <a:extLst>
                    <a:ext uri="{9D8B030D-6E8A-4147-A177-3AD203B41FA5}">
                      <a16:colId xmlns:a16="http://schemas.microsoft.com/office/drawing/2014/main" val="2731094218"/>
                    </a:ext>
                  </a:extLst>
                </a:gridCol>
              </a:tblGrid>
              <a:tr h="4218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ОО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не подтвердили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662071"/>
                  </a:ext>
                </a:extLst>
              </a:tr>
              <a:tr h="332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МБОУ "СОШ № 1"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2269295603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МБОУ "СОШ №2"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33,3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1615012156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"СОШ № 5"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33,3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1068066635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"СОШ №7 имени Пичуева Л.П."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2092333612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МБОУ "СОШ №8 имени Бусыгина М.И.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100,0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3812518640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СОШ № 9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40,0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4026791290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"СОШ №11"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66,7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2236658387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"СОШ №12" имени Семенова В.Н.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14,3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2824558281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"СОШ №13 имени М.К. </a:t>
                      </a:r>
                      <a:r>
                        <a:rPr lang="ru-RU" sz="1600" b="1" u="none" strike="noStrike" dirty="0" err="1">
                          <a:effectLst/>
                        </a:rPr>
                        <a:t>Янгеля</a:t>
                      </a:r>
                      <a:r>
                        <a:rPr lang="ru-RU" sz="1600" b="1" u="none" strike="noStrike" dirty="0">
                          <a:effectLst/>
                        </a:rPr>
                        <a:t>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100,0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1607913427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"СОШ №14"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3532077482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МБОУ "СОШ №15"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3386257930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МБОУ "СОШ №17"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50,0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2623260069"/>
                  </a:ext>
                </a:extLst>
              </a:tr>
              <a:tr h="4691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"Экспериментальный лицей имени </a:t>
                      </a:r>
                      <a:r>
                        <a:rPr lang="ru-RU" sz="1600" b="1" u="none" strike="noStrike" dirty="0" err="1">
                          <a:effectLst/>
                        </a:rPr>
                        <a:t>Батербиева</a:t>
                      </a:r>
                      <a:r>
                        <a:rPr lang="ru-RU" sz="1600" b="1" u="none" strike="noStrike" dirty="0">
                          <a:effectLst/>
                        </a:rPr>
                        <a:t> М.М."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0,0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3708928157"/>
                  </a:ext>
                </a:extLst>
              </a:tr>
              <a:tr h="362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МАОУ "Городская гимназия №1"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25,0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2" marR="3732" marT="3732" marB="0" anchor="b"/>
                </a:tc>
                <a:extLst>
                  <a:ext uri="{0D108BD9-81ED-4DB2-BD59-A6C34878D82A}">
                    <a16:rowId xmlns:a16="http://schemas.microsoft.com/office/drawing/2014/main" val="467027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7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2372" y="0"/>
            <a:ext cx="10417628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участия в дополнительные дни 4-5 июля 2024 года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73029"/>
              </p:ext>
            </p:extLst>
          </p:nvPr>
        </p:nvGraphicFramePr>
        <p:xfrm>
          <a:off x="1122218" y="655394"/>
          <a:ext cx="10740045" cy="584516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148009">
                  <a:extLst>
                    <a:ext uri="{9D8B030D-6E8A-4147-A177-3AD203B41FA5}">
                      <a16:colId xmlns:a16="http://schemas.microsoft.com/office/drawing/2014/main" val="2420927620"/>
                    </a:ext>
                  </a:extLst>
                </a:gridCol>
                <a:gridCol w="2148009">
                  <a:extLst>
                    <a:ext uri="{9D8B030D-6E8A-4147-A177-3AD203B41FA5}">
                      <a16:colId xmlns:a16="http://schemas.microsoft.com/office/drawing/2014/main" val="2160948452"/>
                    </a:ext>
                  </a:extLst>
                </a:gridCol>
                <a:gridCol w="2148009">
                  <a:extLst>
                    <a:ext uri="{9D8B030D-6E8A-4147-A177-3AD203B41FA5}">
                      <a16:colId xmlns:a16="http://schemas.microsoft.com/office/drawing/2014/main" val="2736343197"/>
                    </a:ext>
                  </a:extLst>
                </a:gridCol>
                <a:gridCol w="2148009">
                  <a:extLst>
                    <a:ext uri="{9D8B030D-6E8A-4147-A177-3AD203B41FA5}">
                      <a16:colId xmlns:a16="http://schemas.microsoft.com/office/drawing/2014/main" val="128098149"/>
                    </a:ext>
                  </a:extLst>
                </a:gridCol>
                <a:gridCol w="2148009">
                  <a:extLst>
                    <a:ext uri="{9D8B030D-6E8A-4147-A177-3AD203B41FA5}">
                      <a16:colId xmlns:a16="http://schemas.microsoft.com/office/drawing/2014/main" val="340977954"/>
                    </a:ext>
                  </a:extLst>
                </a:gridCol>
              </a:tblGrid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Предметы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Сдавали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Повысили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Понизили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Без </a:t>
                      </a:r>
                      <a:r>
                        <a:rPr lang="ru-RU" sz="2000" b="1" u="none" strike="noStrike" dirty="0">
                          <a:effectLst/>
                        </a:rPr>
                        <a:t>изменений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867399"/>
                  </a:ext>
                </a:extLst>
              </a:tr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Русский </a:t>
                      </a:r>
                      <a:r>
                        <a:rPr lang="ru-RU" sz="2000" b="1" u="none" strike="noStrike" dirty="0">
                          <a:effectLst/>
                        </a:rPr>
                        <a:t>язык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04498"/>
                  </a:ext>
                </a:extLst>
              </a:tr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Химия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853920"/>
                  </a:ext>
                </a:extLst>
              </a:tr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История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43794"/>
                  </a:ext>
                </a:extLst>
              </a:tr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Литература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08440"/>
                  </a:ext>
                </a:extLst>
              </a:tr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Обществознание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05272"/>
                  </a:ext>
                </a:extLst>
              </a:tr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effectLst/>
                        </a:rPr>
                        <a:t>КЕГЭ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809623"/>
                  </a:ext>
                </a:extLst>
              </a:tr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Биология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184222"/>
                  </a:ext>
                </a:extLst>
              </a:tr>
              <a:tr h="5782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Английский </a:t>
                      </a:r>
                      <a:r>
                        <a:rPr lang="ru-RU" sz="2000" b="1" u="none" strike="noStrike" dirty="0">
                          <a:effectLst/>
                        </a:rPr>
                        <a:t>язык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060303"/>
                  </a:ext>
                </a:extLst>
              </a:tr>
              <a:tr h="640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</a:rPr>
                        <a:t>Математика </a:t>
                      </a:r>
                      <a:r>
                        <a:rPr lang="ru-RU" sz="2000" b="1" u="none" strike="noStrike" dirty="0">
                          <a:effectLst/>
                        </a:rPr>
                        <a:t>базовый уровень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2800" b="1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8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8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059775"/>
              </p:ext>
            </p:extLst>
          </p:nvPr>
        </p:nvGraphicFramePr>
        <p:xfrm>
          <a:off x="87999" y="1009650"/>
          <a:ext cx="5700346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4199" y="84118"/>
            <a:ext cx="1003576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1E3E9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результатов за последние 3 года</a:t>
            </a:r>
            <a:endParaRPr lang="ru-RU" sz="4000" dirty="0">
              <a:solidFill>
                <a:srgbClr val="1E3E9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403666"/>
              </p:ext>
            </p:extLst>
          </p:nvPr>
        </p:nvGraphicFramePr>
        <p:xfrm>
          <a:off x="6096000" y="1009649"/>
          <a:ext cx="5934076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94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49464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2F55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ГИА</a:t>
            </a:r>
            <a:endParaRPr lang="ru-RU" sz="4000" b="1" dirty="0">
              <a:solidFill>
                <a:srgbClr val="2F55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476157" y="1613412"/>
            <a:ext cx="1874147" cy="40889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2F55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  <a:endParaRPr lang="ru-RU" sz="4000" dirty="0">
              <a:solidFill>
                <a:srgbClr val="2F55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 ОГЭ-3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 ГВЭ-5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дому-3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работников - 335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общественных наблюдателей - 17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772834" y="1613412"/>
            <a:ext cx="1981919" cy="40889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2F55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ГИА-11</a:t>
            </a:r>
            <a:endParaRPr lang="ru-RU" sz="4000" dirty="0">
              <a:solidFill>
                <a:srgbClr val="2F55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 ЕГЭ-2</a:t>
            </a:r>
          </a:p>
          <a:p>
            <a:pPr marL="0" indent="0" algn="ctr">
              <a:buNone/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работников - 191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наблюдателей - 21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5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361711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4077531"/>
            <a:ext cx="806368" cy="542635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4813" y="0"/>
            <a:ext cx="593528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ГВЭ</a:t>
            </a:r>
          </a:p>
          <a:p>
            <a:pPr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русскому языку</a:t>
            </a:r>
            <a:endParaRPr lang="ru-RU" sz="28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1416" y="9525"/>
            <a:ext cx="5935289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ГВЭ</a:t>
            </a: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математике</a:t>
            </a:r>
            <a:endParaRPr lang="ru-RU" sz="2800" b="1" dirty="0">
              <a:solidFill>
                <a:srgbClr val="1E3E9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258816"/>
              </p:ext>
            </p:extLst>
          </p:nvPr>
        </p:nvGraphicFramePr>
        <p:xfrm>
          <a:off x="145470" y="1061616"/>
          <a:ext cx="5935289" cy="526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203959"/>
              </p:ext>
            </p:extLst>
          </p:nvPr>
        </p:nvGraphicFramePr>
        <p:xfrm>
          <a:off x="6151416" y="1061616"/>
          <a:ext cx="5951914" cy="526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64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361711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4077531"/>
            <a:ext cx="806368" cy="542635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2984" y="0"/>
            <a:ext cx="4473522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3200" b="1" dirty="0" smtClean="0">
                <a:solidFill>
                  <a:srgbClr val="1E3E9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предметов ОГЭ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/>
          </p:nvPr>
        </p:nvGraphicFramePr>
        <p:xfrm>
          <a:off x="0" y="-103517"/>
          <a:ext cx="12191827" cy="662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88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2372" y="0"/>
            <a:ext cx="10417628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ОГЭ 2024 по предметам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10905"/>
              </p:ext>
            </p:extLst>
          </p:nvPr>
        </p:nvGraphicFramePr>
        <p:xfrm>
          <a:off x="1095374" y="556430"/>
          <a:ext cx="10991847" cy="6171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079">
                  <a:extLst>
                    <a:ext uri="{9D8B030D-6E8A-4147-A177-3AD203B41FA5}">
                      <a16:colId xmlns:a16="http://schemas.microsoft.com/office/drawing/2014/main" val="686781687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1132136106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960195713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1386789989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799434975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2487570718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487823935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798987977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1671461231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875466527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4105156679"/>
                    </a:ext>
                  </a:extLst>
                </a:gridCol>
                <a:gridCol w="874888">
                  <a:extLst>
                    <a:ext uri="{9D8B030D-6E8A-4147-A177-3AD203B41FA5}">
                      <a16:colId xmlns:a16="http://schemas.microsoft.com/office/drawing/2014/main" val="1040352959"/>
                    </a:ext>
                  </a:extLst>
                </a:gridCol>
              </a:tblGrid>
              <a:tr h="363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ОУ</a:t>
                      </a:r>
                      <a:endParaRPr lang="ru-RU" sz="16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2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Успеваемость</a:t>
                      </a:r>
                      <a:endParaRPr lang="ru-RU" sz="2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181087"/>
                  </a:ext>
                </a:extLst>
              </a:tr>
              <a:tr h="3633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рус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мат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физика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общ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хим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инф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биол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англ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ист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гео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лит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620869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47179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2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16863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5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61586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7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389527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8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277254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9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295163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819817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12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97,8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95,2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637994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13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66362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14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89,5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7322"/>
                  </a:ext>
                </a:extLst>
              </a:tr>
              <a:tr h="347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15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94,7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562249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17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91,7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27106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Гимназия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01281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Лицей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677338"/>
                  </a:ext>
                </a:extLst>
              </a:tr>
              <a:tr h="36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Город</a:t>
                      </a:r>
                      <a:endParaRPr lang="ru-RU" sz="18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98,9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98,3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100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99,1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98,8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99,1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99,5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98,7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97,8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95,2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40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36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20316" y="0"/>
            <a:ext cx="1132688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098097" y="550894"/>
          <a:ext cx="10963274" cy="6183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4">
                  <a:extLst>
                    <a:ext uri="{9D8B030D-6E8A-4147-A177-3AD203B41FA5}">
                      <a16:colId xmlns:a16="http://schemas.microsoft.com/office/drawing/2014/main" val="1711026826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763053459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4165127692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700110960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3658987776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3649393404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2461228430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991965297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2120389056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3382813263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3877341994"/>
                    </a:ext>
                  </a:extLst>
                </a:gridCol>
                <a:gridCol w="871970">
                  <a:extLst>
                    <a:ext uri="{9D8B030D-6E8A-4147-A177-3AD203B41FA5}">
                      <a16:colId xmlns:a16="http://schemas.microsoft.com/office/drawing/2014/main" val="1714936532"/>
                    </a:ext>
                  </a:extLst>
                </a:gridCol>
              </a:tblGrid>
              <a:tr h="379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ОУ</a:t>
                      </a:r>
                      <a:endParaRPr lang="ru-RU" sz="16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2400" b="1" i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Качество</a:t>
                      </a:r>
                      <a:endParaRPr lang="ru-RU" sz="24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814475"/>
                  </a:ext>
                </a:extLst>
              </a:tr>
              <a:tr h="338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рус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мат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физика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общ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хим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инф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биол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англ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ист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err="1">
                          <a:effectLst/>
                        </a:rPr>
                        <a:t>гео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лит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066457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49226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2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42,9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198735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5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69,6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915676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7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57112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8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91,5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62,5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93,3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29372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9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86,4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87,5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143676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11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88,4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57,1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93,5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33,3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911786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12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941992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13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71,4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239978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14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64,4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313551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15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51,6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60,5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33,3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117434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СОШ № 17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80,5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41,7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66,7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31279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Гимназия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84,6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73,7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45842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Лицей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50699"/>
                  </a:ext>
                </a:extLst>
              </a:tr>
              <a:tr h="36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Город</a:t>
                      </a:r>
                      <a:endParaRPr lang="ru-RU" sz="20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62,2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77,4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78,1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52,1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78,6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74,3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76,1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>
                          <a:effectLst/>
                        </a:rPr>
                        <a:t>82,1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63,6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85,2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66,7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77" marR="6577" marT="65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1449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12372" y="0"/>
            <a:ext cx="10417628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ОГЭ 2024 по предметам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48677" y="0"/>
            <a:ext cx="1132688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2372" y="0"/>
            <a:ext cx="10417628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1E3E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ОГЭ 2024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01135" y="2928818"/>
            <a:ext cx="2924355" cy="3752430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(33)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 – 1 </a:t>
            </a:r>
            <a:endParaRPr lang="ru-RU" b="1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№5 – 3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№7 – 2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№8 – 4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№9 – 7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№11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№12 – 1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№13 – 1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№14 – 1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№17 – 2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– 1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Лицей – 4</a:t>
            </a: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205150" y="3614648"/>
            <a:ext cx="1932316" cy="1664838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химии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(40)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№8 – 2 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№9 – 2</a:t>
            </a:r>
          </a:p>
          <a:p>
            <a:pPr algn="just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– 2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Лицей – 1</a:t>
            </a: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64116" y="472343"/>
            <a:ext cx="2898476" cy="2035774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информатике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(19)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№5 – 2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№8 – 1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№9 – 5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№11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№12 – 2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Лицей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99866" y="733246"/>
            <a:ext cx="2070341" cy="1449238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 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(максимальный 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возможных) </a:t>
            </a:r>
            <a:endParaRPr lang="ru-RU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417127" y="2771279"/>
            <a:ext cx="2510287" cy="1168969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обществознанию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(максимальный – 36 из 37 возможных)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417128" y="4874044"/>
            <a:ext cx="2510287" cy="1337095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физике </a:t>
            </a:r>
            <a:r>
              <a:rPr lang="ru-RU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(40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just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 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88392" y="748356"/>
            <a:ext cx="2139351" cy="1746938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биологии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(максимальный </a:t>
            </a:r>
            <a:r>
              <a:rPr lang="ru-RU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 </a:t>
            </a:r>
            <a:r>
              <a:rPr lang="ru-RU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ru-RU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№8 – 1</a:t>
            </a:r>
          </a:p>
          <a:p>
            <a:pPr algn="just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Лицей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1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62444" y="2687217"/>
            <a:ext cx="2510287" cy="1337095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физике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67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68 </a:t>
            </a:r>
            <a:r>
              <a:rPr lang="ru-RU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№11 – 1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62443" y="4619475"/>
            <a:ext cx="2510287" cy="1168969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литературе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(максимальный – 37 из 42 возможных)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just"/>
            <a:endParaRPr lang="ru-RU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45928" y="707429"/>
            <a:ext cx="1940943" cy="1648761"/>
          </a:xfrm>
          <a:prstGeom prst="roundRect">
            <a:avLst/>
          </a:prstGeom>
          <a:gradFill flip="none" rotWithShape="1">
            <a:gsLst>
              <a:gs pos="0">
                <a:srgbClr val="1E3E94">
                  <a:shade val="30000"/>
                  <a:satMod val="115000"/>
                </a:srgbClr>
              </a:gs>
              <a:gs pos="50000">
                <a:srgbClr val="1E3E94">
                  <a:shade val="67500"/>
                  <a:satMod val="115000"/>
                </a:srgbClr>
              </a:gs>
              <a:gs pos="100000">
                <a:srgbClr val="1E3E94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географии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(31) 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№1 – 1</a:t>
            </a:r>
          </a:p>
          <a:p>
            <a:pPr algn="just"/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№5 – 2</a:t>
            </a:r>
          </a:p>
          <a:p>
            <a:pPr algn="just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just"/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№12 </a:t>
            </a:r>
            <a:r>
              <a:rPr lang="ru-RU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7392</TotalTime>
  <Words>2778</Words>
  <Application>Microsoft Office PowerPoint</Application>
  <PresentationFormat>Широкоэкранный</PresentationFormat>
  <Paragraphs>1577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Тема Office</vt:lpstr>
      <vt:lpstr>Эффективность организации и проведения государственной итоговой аттестации в 2024 году, основные задачи по повышению качества образования на 2025 год  </vt:lpstr>
      <vt:lpstr>Презентация PowerPoint</vt:lpstr>
      <vt:lpstr>Презентация PowerPoint</vt:lpstr>
      <vt:lpstr>Организация проведения ГИА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концептуальными документами школ с низкими образовательными результатами</dc:title>
  <dc:creator>Татьяна Владимировна</dc:creator>
  <cp:lastModifiedBy>NA_Efremenko</cp:lastModifiedBy>
  <cp:revision>227</cp:revision>
  <dcterms:created xsi:type="dcterms:W3CDTF">2024-06-17T08:07:41Z</dcterms:created>
  <dcterms:modified xsi:type="dcterms:W3CDTF">2024-08-26T10:42:40Z</dcterms:modified>
</cp:coreProperties>
</file>