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304" r:id="rId4"/>
    <p:sldId id="300" r:id="rId5"/>
    <p:sldId id="317" r:id="rId6"/>
    <p:sldId id="302" r:id="rId7"/>
    <p:sldId id="309" r:id="rId8"/>
    <p:sldId id="306" r:id="rId9"/>
    <p:sldId id="318" r:id="rId10"/>
    <p:sldId id="307" r:id="rId11"/>
    <p:sldId id="299" r:id="rId12"/>
    <p:sldId id="308" r:id="rId13"/>
    <p:sldId id="314" r:id="rId14"/>
    <p:sldId id="311" r:id="rId15"/>
    <p:sldId id="312" r:id="rId16"/>
    <p:sldId id="319" r:id="rId17"/>
    <p:sldId id="320" r:id="rId18"/>
    <p:sldId id="323" r:id="rId19"/>
    <p:sldId id="322" r:id="rId20"/>
    <p:sldId id="324" r:id="rId21"/>
    <p:sldId id="31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A2"/>
    <a:srgbClr val="3366FF"/>
    <a:srgbClr val="3366CC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00A2"/>
                </a:solidFill>
                <a:latin typeface="Bahnschrift SemiBold" panose="020B0502040204020203" pitchFamily="34" charset="0"/>
              </a:rPr>
              <a:t>Наличие РВП в </a:t>
            </a:r>
            <a:r>
              <a:rPr lang="ru-RU" sz="1800" dirty="0" smtClean="0">
                <a:solidFill>
                  <a:srgbClr val="0000A2"/>
                </a:solidFill>
                <a:latin typeface="Bahnschrift SemiBold" panose="020B0502040204020203" pitchFamily="34" charset="0"/>
              </a:rPr>
              <a:t>муниципальных</a:t>
            </a:r>
            <a:r>
              <a:rPr lang="ru-RU" sz="1800" baseline="0" dirty="0" smtClean="0">
                <a:solidFill>
                  <a:srgbClr val="0000A2"/>
                </a:solidFill>
                <a:latin typeface="Bahnschrift SemiBold" panose="020B0502040204020203" pitchFamily="34" charset="0"/>
              </a:rPr>
              <a:t> общеобразовательных учреждениях</a:t>
            </a:r>
            <a:endParaRPr lang="ru-RU" sz="1800" dirty="0">
              <a:solidFill>
                <a:srgbClr val="0000A2"/>
              </a:solidFill>
              <a:latin typeface="Bahnschrift SemiBold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РВП в ООП ООУ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73-40AE-ADB9-236BFB6BB5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73-40AE-ADB9-236BFB6BB5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73-40AE-ADB9-236BFB6BB5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73-40AE-ADB9-236BFB6BB5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общее число ООУ</c:v>
                </c:pt>
                <c:pt idx="1">
                  <c:v>наличие РПВ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73-40AE-ADB9-236BFB6BB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00A2"/>
                </a:solidFill>
                <a:latin typeface="Bahnschrift SemiBold" panose="020B0502040204020203" pitchFamily="34" charset="0"/>
              </a:rPr>
              <a:t>Наличие локальных актов, отражающих процессы реализации рабочей программы </a:t>
            </a:r>
            <a:r>
              <a:rPr lang="ru-RU" sz="1800" dirty="0" smtClean="0">
                <a:solidFill>
                  <a:srgbClr val="0000A2"/>
                </a:solidFill>
                <a:latin typeface="Bahnschrift SemiBold" panose="020B0502040204020203" pitchFamily="34" charset="0"/>
              </a:rPr>
              <a:t>воспитания.</a:t>
            </a:r>
            <a:endParaRPr lang="ru-RU" sz="1800" dirty="0">
              <a:solidFill>
                <a:srgbClr val="0000A2"/>
              </a:solidFill>
              <a:latin typeface="Bahnschrift SemiBold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Лист1!$B$40</c:f>
              <c:strCache>
                <c:ptCount val="1"/>
                <c:pt idx="0">
                  <c:v>Наличие локальных актов, отражающих процессы реализации рабочей программы воспитания.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Лист1!$A$41:$A$55</c:f>
              <c:strCache>
                <c:ptCount val="14"/>
                <c:pt idx="0">
                  <c:v>МАОУ «Городская гимназия № 1»</c:v>
                </c:pt>
                <c:pt idx="1">
                  <c:v>МАОУ «Экспериментальный лицей имени Батербиева М.М.»</c:v>
                </c:pt>
                <c:pt idx="2">
                  <c:v>МБОУ «СОШ № 1»</c:v>
                </c:pt>
                <c:pt idx="3">
                  <c:v>МБОУ «СОШ № 2»</c:v>
                </c:pt>
                <c:pt idx="4">
                  <c:v>МАОУ «СОШ № 5»</c:v>
                </c:pt>
                <c:pt idx="5">
                  <c:v>МАОУ «СОШ № 7 имени Пичуева Л.П.»</c:v>
                </c:pt>
                <c:pt idx="6">
                  <c:v>МБОУ «СОШ № 8 имени Бусыгина М.И.»</c:v>
                </c:pt>
                <c:pt idx="7">
                  <c:v>МАОУ СОШ № 9</c:v>
                </c:pt>
                <c:pt idx="8">
                  <c:v>МАОУ «СОШ № 11</c:v>
                </c:pt>
                <c:pt idx="9">
                  <c:v>МАОУ «СОШ № 12» им. Семенова В.Н.</c:v>
                </c:pt>
                <c:pt idx="10">
                  <c:v>МАОУ «СОШ № 13 им. М.К.Янгеля»</c:v>
                </c:pt>
                <c:pt idx="11">
                  <c:v>МАОУ «СОШ № 14»</c:v>
                </c:pt>
                <c:pt idx="12">
                  <c:v>МБОУ «СОШ № 15»</c:v>
                </c:pt>
                <c:pt idx="13">
                  <c:v>МБОУ «СОШ № 17»</c:v>
                </c:pt>
              </c:strCache>
            </c:strRef>
          </c:cat>
          <c:val>
            <c:numRef>
              <c:f>Лист1!$B$41:$B$55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7-4BDC-997B-D2BAC2A25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8201112"/>
        <c:axId val="318202424"/>
      </c:barChart>
      <c:catAx>
        <c:axId val="31820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C00000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18202424"/>
        <c:crosses val="autoZero"/>
        <c:auto val="1"/>
        <c:lblAlgn val="ctr"/>
        <c:lblOffset val="100"/>
        <c:noMultiLvlLbl val="0"/>
      </c:catAx>
      <c:valAx>
        <c:axId val="3182024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820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Наличие социальных партнеров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Наличие социальных партнеров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МАОУ «Городская гимназия №1»</c:v>
                </c:pt>
                <c:pt idx="1">
                  <c:v>МАОУ «Экспериментальный лицей имени Батербиева М.М.»</c:v>
                </c:pt>
                <c:pt idx="2">
                  <c:v>МБОУ «СОШ № 1»</c:v>
                </c:pt>
                <c:pt idx="3">
                  <c:v>МБОУ «СОШ № 2»</c:v>
                </c:pt>
                <c:pt idx="4">
                  <c:v>МАОУ «СОШ №5»</c:v>
                </c:pt>
                <c:pt idx="5">
                  <c:v>МАОУ «СОШ № 7 имени Пичуева Л.П.»</c:v>
                </c:pt>
                <c:pt idx="6">
                  <c:v>МБОУ «СОШ № 8 имени Бусыгина М.И.»</c:v>
                </c:pt>
                <c:pt idx="7">
                  <c:v>МАОУ СОШ № 9</c:v>
                </c:pt>
                <c:pt idx="8">
                  <c:v>МАОУ «СОШ № 11»</c:v>
                </c:pt>
                <c:pt idx="9">
                  <c:v>МАОУ «СОШ №12» им. Семенова В.Н.</c:v>
                </c:pt>
                <c:pt idx="10">
                  <c:v>МАОУ «СОШ №13 им. М.К. Янгеля»</c:v>
                </c:pt>
                <c:pt idx="11">
                  <c:v>МАОУ «СОШ № 14»</c:v>
                </c:pt>
                <c:pt idx="12">
                  <c:v>МБОУ «СОШ № 15»</c:v>
                </c:pt>
                <c:pt idx="13">
                  <c:v>МБОУ «СОШ №17»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7-4EF0-A136-FF98A0C072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5449328"/>
        <c:axId val="445447032"/>
      </c:barChart>
      <c:catAx>
        <c:axId val="44544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447032"/>
        <c:crosses val="autoZero"/>
        <c:auto val="1"/>
        <c:lblAlgn val="ctr"/>
        <c:lblOffset val="100"/>
        <c:noMultiLvlLbl val="0"/>
      </c:catAx>
      <c:valAx>
        <c:axId val="4454470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544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Организация профилактической работы противодействия идеологии терроризма на основе традиционных российских духовно-нравственных ценностей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Организация профилактической работы противодействия идеологии терроризма на основе традиционных российских духовно-нравственных ценностей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Лист1!$A$19:$A$32</c:f>
              <c:strCache>
                <c:ptCount val="14"/>
                <c:pt idx="0">
                  <c:v>МАОУ «Городская гимназия №1»</c:v>
                </c:pt>
                <c:pt idx="1">
                  <c:v>МАОУ «Экспериментальный лицей имени Батербиева М.М.»</c:v>
                </c:pt>
                <c:pt idx="2">
                  <c:v>МБОУ «СОШ № 1»</c:v>
                </c:pt>
                <c:pt idx="3">
                  <c:v>МБОУ «СОШ № 2»</c:v>
                </c:pt>
                <c:pt idx="4">
                  <c:v>МАОУ «СОШ №5»</c:v>
                </c:pt>
                <c:pt idx="5">
                  <c:v>МАОУ «СОШ № 7 имени Пичуева Л.П.»</c:v>
                </c:pt>
                <c:pt idx="6">
                  <c:v>МБОУ «СОШ № 8 имени Бусыгина М.И.»</c:v>
                </c:pt>
                <c:pt idx="7">
                  <c:v>МАОУ СОШ № 9</c:v>
                </c:pt>
                <c:pt idx="8">
                  <c:v>МАОУ «СОШ № 11»</c:v>
                </c:pt>
                <c:pt idx="9">
                  <c:v>МАОУ «СОШ №12» им. Семенова В.Н.</c:v>
                </c:pt>
                <c:pt idx="10">
                  <c:v>МАОУ «СОШ №13 им. М.К. Янгеля»</c:v>
                </c:pt>
                <c:pt idx="11">
                  <c:v>МАОУ «СОШ № 14»</c:v>
                </c:pt>
                <c:pt idx="12">
                  <c:v>МБОУ «СОШ № 15»</c:v>
                </c:pt>
                <c:pt idx="13">
                  <c:v>МБОУ «СОШ №17»</c:v>
                </c:pt>
              </c:strCache>
            </c:strRef>
          </c:cat>
          <c:val>
            <c:numRef>
              <c:f>Лист1!$B$19:$B$32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F4-460B-8EC7-A3E9C2170F8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0804848"/>
        <c:axId val="360805176"/>
      </c:barChart>
      <c:catAx>
        <c:axId val="36080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805176"/>
        <c:crosses val="autoZero"/>
        <c:auto val="1"/>
        <c:lblAlgn val="ctr"/>
        <c:lblOffset val="100"/>
        <c:noMultiLvlLbl val="0"/>
      </c:catAx>
      <c:valAx>
        <c:axId val="3608051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080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2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98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5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2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1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13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9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D1B6E-4B9E-4BB9-8A3C-B1C21FC72AE6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6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video" Target="../media/media1.mp4"/><Relationship Id="rId7" Type="http://schemas.openxmlformats.org/officeDocument/2006/relationships/image" Target="../media/image3.e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4700" y="2581564"/>
            <a:ext cx="5890846" cy="23876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реализации рабочих программ воспитания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Иркутской области: итоги и планы на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учебный год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Плистова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Дмитриевна, главный</a:t>
            </a: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Комитета образования</a:t>
            </a: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Усть-Илимска</a:t>
            </a: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27.08.2024г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3505" y="161746"/>
            <a:ext cx="614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Коллегии Комитета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236" y="2371412"/>
            <a:ext cx="9190182" cy="13255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924188"/>
              </p:ext>
            </p:extLst>
          </p:nvPr>
        </p:nvGraphicFramePr>
        <p:xfrm>
          <a:off x="1690255" y="1320800"/>
          <a:ext cx="9347199" cy="5338618"/>
        </p:xfrm>
        <a:graphic>
          <a:graphicData uri="http://schemas.openxmlformats.org/drawingml/2006/table">
            <a:tbl>
              <a:tblPr firstRow="1" firstCol="1" bandRow="1"/>
              <a:tblGrid>
                <a:gridCol w="2336800">
                  <a:extLst>
                    <a:ext uri="{9D8B030D-6E8A-4147-A177-3AD203B41FA5}">
                      <a16:colId xmlns:a16="http://schemas.microsoft.com/office/drawing/2014/main" val="1404882113"/>
                    </a:ext>
                  </a:extLst>
                </a:gridCol>
                <a:gridCol w="1124448">
                  <a:extLst>
                    <a:ext uri="{9D8B030D-6E8A-4147-A177-3AD203B41FA5}">
                      <a16:colId xmlns:a16="http://schemas.microsoft.com/office/drawing/2014/main" val="266311906"/>
                    </a:ext>
                  </a:extLst>
                </a:gridCol>
                <a:gridCol w="1471183">
                  <a:extLst>
                    <a:ext uri="{9D8B030D-6E8A-4147-A177-3AD203B41FA5}">
                      <a16:colId xmlns:a16="http://schemas.microsoft.com/office/drawing/2014/main" val="2681461580"/>
                    </a:ext>
                  </a:extLst>
                </a:gridCol>
                <a:gridCol w="1471183">
                  <a:extLst>
                    <a:ext uri="{9D8B030D-6E8A-4147-A177-3AD203B41FA5}">
                      <a16:colId xmlns:a16="http://schemas.microsoft.com/office/drawing/2014/main" val="4230920442"/>
                    </a:ext>
                  </a:extLst>
                </a:gridCol>
                <a:gridCol w="1040205">
                  <a:extLst>
                    <a:ext uri="{9D8B030D-6E8A-4147-A177-3AD203B41FA5}">
                      <a16:colId xmlns:a16="http://schemas.microsoft.com/office/drawing/2014/main" val="1254579347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1303111799"/>
                    </a:ext>
                  </a:extLst>
                </a:gridCol>
                <a:gridCol w="951690">
                  <a:extLst>
                    <a:ext uri="{9D8B030D-6E8A-4147-A177-3AD203B41FA5}">
                      <a16:colId xmlns:a16="http://schemas.microsoft.com/office/drawing/2014/main" val="2312903548"/>
                    </a:ext>
                  </a:extLst>
                </a:gridCol>
              </a:tblGrid>
              <a:tr h="470043">
                <a:tc gridSpan="7">
                  <a:txBody>
                    <a:bodyPr/>
                    <a:lstStyle/>
                    <a:p>
                      <a:pPr marR="127635" indent="449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социальной активности обучающихся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70752"/>
                  </a:ext>
                </a:extLst>
              </a:tr>
              <a:tr h="151094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вовлеченных в деятельность общественных объединений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молодежи, вовлеченных в деятельность общественных объединений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уч.гг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участвующих в социальных проектах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участвующих в социальных проектах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в качестве наставляемых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молодежи в качестве наставляемых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18491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945077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10,68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45,75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21682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63963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33,92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16,67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58145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841802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15,06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43,82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648870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77,3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83,10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09254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14,58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7308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24,74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480193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43259"/>
                  </a:ext>
                </a:extLst>
              </a:tr>
              <a:tr h="33576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54,97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90,47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60,98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059664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18219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82212"/>
                  </a:ext>
                </a:extLst>
              </a:tr>
              <a:tr h="1678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66,72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53,92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48" marR="57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45705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179"/>
            <a:ext cx="1316850" cy="7086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72" y="253528"/>
            <a:ext cx="1220755" cy="519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22593" y="-89556"/>
            <a:ext cx="1132688" cy="69475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16850" y="253528"/>
            <a:ext cx="100438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По критерию № 4 «Формирование социальной активности обучающихся» </a:t>
            </a:r>
            <a:r>
              <a:rPr lang="ru-RU" sz="2400" b="1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ru-RU" sz="24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81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179"/>
            <a:ext cx="1459973" cy="7086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22593" y="-89556"/>
            <a:ext cx="1132688" cy="69475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9273" y="240145"/>
            <a:ext cx="10307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Направление 3. Эффективность реализации рабочей программы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воспитания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Критерий 1. Участие образовательной организации в проектах, позволяющих эффективно реализовать рабочую программу воспитания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55" y="1163475"/>
            <a:ext cx="9851300" cy="56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49" y="509701"/>
            <a:ext cx="1225402" cy="5182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281496"/>
            <a:ext cx="9718964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2. Участие учащихся в программах и проектах гражданско-патриотической направленности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70" y="0"/>
            <a:ext cx="1316850" cy="7084166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88657"/>
              </p:ext>
            </p:extLst>
          </p:nvPr>
        </p:nvGraphicFramePr>
        <p:xfrm>
          <a:off x="1634836" y="1385452"/>
          <a:ext cx="9975273" cy="5190837"/>
        </p:xfrm>
        <a:graphic>
          <a:graphicData uri="http://schemas.openxmlformats.org/drawingml/2006/table">
            <a:tbl>
              <a:tblPr firstRow="1" firstCol="1" bandRow="1"/>
              <a:tblGrid>
                <a:gridCol w="2517493">
                  <a:extLst>
                    <a:ext uri="{9D8B030D-6E8A-4147-A177-3AD203B41FA5}">
                      <a16:colId xmlns:a16="http://schemas.microsoft.com/office/drawing/2014/main" val="2727524864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3207573511"/>
                    </a:ext>
                  </a:extLst>
                </a:gridCol>
                <a:gridCol w="1025280">
                  <a:extLst>
                    <a:ext uri="{9D8B030D-6E8A-4147-A177-3AD203B41FA5}">
                      <a16:colId xmlns:a16="http://schemas.microsoft.com/office/drawing/2014/main" val="1750694294"/>
                    </a:ext>
                  </a:extLst>
                </a:gridCol>
                <a:gridCol w="1305441">
                  <a:extLst>
                    <a:ext uri="{9D8B030D-6E8A-4147-A177-3AD203B41FA5}">
                      <a16:colId xmlns:a16="http://schemas.microsoft.com/office/drawing/2014/main" val="464561931"/>
                    </a:ext>
                  </a:extLst>
                </a:gridCol>
                <a:gridCol w="1211396">
                  <a:extLst>
                    <a:ext uri="{9D8B030D-6E8A-4147-A177-3AD203B41FA5}">
                      <a16:colId xmlns:a16="http://schemas.microsoft.com/office/drawing/2014/main" val="2015758069"/>
                    </a:ext>
                  </a:extLst>
                </a:gridCol>
                <a:gridCol w="1491556">
                  <a:extLst>
                    <a:ext uri="{9D8B030D-6E8A-4147-A177-3AD203B41FA5}">
                      <a16:colId xmlns:a16="http://schemas.microsoft.com/office/drawing/2014/main" val="2674094901"/>
                    </a:ext>
                  </a:extLst>
                </a:gridCol>
                <a:gridCol w="1398827">
                  <a:extLst>
                    <a:ext uri="{9D8B030D-6E8A-4147-A177-3AD203B41FA5}">
                      <a16:colId xmlns:a16="http://schemas.microsoft.com/office/drawing/2014/main" val="390909726"/>
                    </a:ext>
                  </a:extLst>
                </a:gridCol>
              </a:tblGrid>
              <a:tr h="496976">
                <a:tc gridSpan="7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 гражданско-патриотической направленности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49706"/>
                  </a:ext>
                </a:extLst>
              </a:tr>
              <a:tr h="117346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2023- 2024уч.гг.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608835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763067"/>
                  </a:ext>
                </a:extLst>
              </a:tr>
              <a:tr h="50291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594525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679082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</a:p>
                  </a:txBody>
                  <a:tcPr marL="50828" marR="50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686207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388788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434560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81103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15272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511639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им.Семенова В.Н.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950501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256137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438070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88275"/>
                  </a:ext>
                </a:extLst>
              </a:tr>
              <a:tr h="16763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828" marR="50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1049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0" y="-89555"/>
            <a:ext cx="1132688" cy="69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3. Участие учащихся в программах и проектах духовно-нравственной направленности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333850"/>
              </p:ext>
            </p:extLst>
          </p:nvPr>
        </p:nvGraphicFramePr>
        <p:xfrm>
          <a:off x="1339273" y="1431632"/>
          <a:ext cx="10169235" cy="5264731"/>
        </p:xfrm>
        <a:graphic>
          <a:graphicData uri="http://schemas.openxmlformats.org/drawingml/2006/table">
            <a:tbl>
              <a:tblPr firstRow="1" firstCol="1" bandRow="1"/>
              <a:tblGrid>
                <a:gridCol w="2447523">
                  <a:extLst>
                    <a:ext uri="{9D8B030D-6E8A-4147-A177-3AD203B41FA5}">
                      <a16:colId xmlns:a16="http://schemas.microsoft.com/office/drawing/2014/main" val="204984561"/>
                    </a:ext>
                  </a:extLst>
                </a:gridCol>
                <a:gridCol w="1131463">
                  <a:extLst>
                    <a:ext uri="{9D8B030D-6E8A-4147-A177-3AD203B41FA5}">
                      <a16:colId xmlns:a16="http://schemas.microsoft.com/office/drawing/2014/main" val="1722085098"/>
                    </a:ext>
                  </a:extLst>
                </a:gridCol>
                <a:gridCol w="1131463">
                  <a:extLst>
                    <a:ext uri="{9D8B030D-6E8A-4147-A177-3AD203B41FA5}">
                      <a16:colId xmlns:a16="http://schemas.microsoft.com/office/drawing/2014/main" val="1898153921"/>
                    </a:ext>
                  </a:extLst>
                </a:gridCol>
                <a:gridCol w="1223761">
                  <a:extLst>
                    <a:ext uri="{9D8B030D-6E8A-4147-A177-3AD203B41FA5}">
                      <a16:colId xmlns:a16="http://schemas.microsoft.com/office/drawing/2014/main" val="1354895437"/>
                    </a:ext>
                  </a:extLst>
                </a:gridCol>
                <a:gridCol w="1223097">
                  <a:extLst>
                    <a:ext uri="{9D8B030D-6E8A-4147-A177-3AD203B41FA5}">
                      <a16:colId xmlns:a16="http://schemas.microsoft.com/office/drawing/2014/main" val="2221195474"/>
                    </a:ext>
                  </a:extLst>
                </a:gridCol>
                <a:gridCol w="1505964">
                  <a:extLst>
                    <a:ext uri="{9D8B030D-6E8A-4147-A177-3AD203B41FA5}">
                      <a16:colId xmlns:a16="http://schemas.microsoft.com/office/drawing/2014/main" val="1893949726"/>
                    </a:ext>
                  </a:extLst>
                </a:gridCol>
                <a:gridCol w="1505964">
                  <a:extLst>
                    <a:ext uri="{9D8B030D-6E8A-4147-A177-3AD203B41FA5}">
                      <a16:colId xmlns:a16="http://schemas.microsoft.com/office/drawing/2014/main" val="1444255389"/>
                    </a:ext>
                  </a:extLst>
                </a:gridCol>
              </a:tblGrid>
              <a:tr h="513873">
                <a:tc gridSpan="7">
                  <a:txBody>
                    <a:bodyPr/>
                    <a:lstStyle/>
                    <a:p>
                      <a:pPr marL="90170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0170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духовно-нравственной направленности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406500"/>
                  </a:ext>
                </a:extLst>
              </a:tr>
              <a:tr h="131867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уч.гг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уч.гг.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55615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607618"/>
                  </a:ext>
                </a:extLst>
              </a:tr>
              <a:tr h="49450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19820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69308"/>
                  </a:ext>
                </a:extLst>
              </a:tr>
              <a:tr h="13550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</a:p>
                  </a:txBody>
                  <a:tcPr marL="47651" marR="476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013962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151782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64469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358386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05178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140098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121088"/>
                  </a:ext>
                </a:extLst>
              </a:tr>
              <a:tr h="3296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09562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2198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190050"/>
                  </a:ext>
                </a:extLst>
              </a:tr>
              <a:tr h="1648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51" marR="4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25736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042"/>
            <a:ext cx="1133954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4. Участие учащихся в программах и проектах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профориентационной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направленности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33644"/>
              </p:ext>
            </p:extLst>
          </p:nvPr>
        </p:nvGraphicFramePr>
        <p:xfrm>
          <a:off x="1459346" y="1330035"/>
          <a:ext cx="9651998" cy="5344141"/>
        </p:xfrm>
        <a:graphic>
          <a:graphicData uri="http://schemas.openxmlformats.org/drawingml/2006/table">
            <a:tbl>
              <a:tblPr firstRow="1" firstCol="1" bandRow="1"/>
              <a:tblGrid>
                <a:gridCol w="2884727">
                  <a:extLst>
                    <a:ext uri="{9D8B030D-6E8A-4147-A177-3AD203B41FA5}">
                      <a16:colId xmlns:a16="http://schemas.microsoft.com/office/drawing/2014/main" val="333849391"/>
                    </a:ext>
                  </a:extLst>
                </a:gridCol>
                <a:gridCol w="1083679">
                  <a:extLst>
                    <a:ext uri="{9D8B030D-6E8A-4147-A177-3AD203B41FA5}">
                      <a16:colId xmlns:a16="http://schemas.microsoft.com/office/drawing/2014/main" val="2302081177"/>
                    </a:ext>
                  </a:extLst>
                </a:gridCol>
                <a:gridCol w="1083679">
                  <a:extLst>
                    <a:ext uri="{9D8B030D-6E8A-4147-A177-3AD203B41FA5}">
                      <a16:colId xmlns:a16="http://schemas.microsoft.com/office/drawing/2014/main" val="2464491366"/>
                    </a:ext>
                  </a:extLst>
                </a:gridCol>
                <a:gridCol w="1172078">
                  <a:extLst>
                    <a:ext uri="{9D8B030D-6E8A-4147-A177-3AD203B41FA5}">
                      <a16:colId xmlns:a16="http://schemas.microsoft.com/office/drawing/2014/main" val="2528052173"/>
                    </a:ext>
                  </a:extLst>
                </a:gridCol>
                <a:gridCol w="1172078">
                  <a:extLst>
                    <a:ext uri="{9D8B030D-6E8A-4147-A177-3AD203B41FA5}">
                      <a16:colId xmlns:a16="http://schemas.microsoft.com/office/drawing/2014/main" val="2100545228"/>
                    </a:ext>
                  </a:extLst>
                </a:gridCol>
                <a:gridCol w="1172078">
                  <a:extLst>
                    <a:ext uri="{9D8B030D-6E8A-4147-A177-3AD203B41FA5}">
                      <a16:colId xmlns:a16="http://schemas.microsoft.com/office/drawing/2014/main" val="817871598"/>
                    </a:ext>
                  </a:extLst>
                </a:gridCol>
                <a:gridCol w="1083679">
                  <a:extLst>
                    <a:ext uri="{9D8B030D-6E8A-4147-A177-3AD203B41FA5}">
                      <a16:colId xmlns:a16="http://schemas.microsoft.com/office/drawing/2014/main" val="2789949841"/>
                    </a:ext>
                  </a:extLst>
                </a:gridCol>
              </a:tblGrid>
              <a:tr h="245773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 профориентационной направленности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516143"/>
                  </a:ext>
                </a:extLst>
              </a:tr>
              <a:tr h="132180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921824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020400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193217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416589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</a:p>
                  </a:txBody>
                  <a:tcPr marL="55786" marR="557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624249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086795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036388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23483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71848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206755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249496"/>
                  </a:ext>
                </a:extLst>
              </a:tr>
              <a:tr h="37765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35841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403454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129874"/>
                  </a:ext>
                </a:extLst>
              </a:tr>
              <a:tr h="18882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86" marR="55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47337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9265" y="-36032"/>
            <a:ext cx="15019824" cy="51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5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5. Участие учащихся в программах и проектах, направленных на формирование ценности научного познания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705483"/>
              </p:ext>
            </p:extLst>
          </p:nvPr>
        </p:nvGraphicFramePr>
        <p:xfrm>
          <a:off x="1388831" y="1514765"/>
          <a:ext cx="10147386" cy="5061524"/>
        </p:xfrm>
        <a:graphic>
          <a:graphicData uri="http://schemas.openxmlformats.org/drawingml/2006/table">
            <a:tbl>
              <a:tblPr firstRow="1" firstCol="1" bandRow="1"/>
              <a:tblGrid>
                <a:gridCol w="2939090">
                  <a:extLst>
                    <a:ext uri="{9D8B030D-6E8A-4147-A177-3AD203B41FA5}">
                      <a16:colId xmlns:a16="http://schemas.microsoft.com/office/drawing/2014/main" val="1762362006"/>
                    </a:ext>
                  </a:extLst>
                </a:gridCol>
                <a:gridCol w="1139525">
                  <a:extLst>
                    <a:ext uri="{9D8B030D-6E8A-4147-A177-3AD203B41FA5}">
                      <a16:colId xmlns:a16="http://schemas.microsoft.com/office/drawing/2014/main" val="2663658063"/>
                    </a:ext>
                  </a:extLst>
                </a:gridCol>
                <a:gridCol w="1231809">
                  <a:extLst>
                    <a:ext uri="{9D8B030D-6E8A-4147-A177-3AD203B41FA5}">
                      <a16:colId xmlns:a16="http://schemas.microsoft.com/office/drawing/2014/main" val="1287186191"/>
                    </a:ext>
                  </a:extLst>
                </a:gridCol>
                <a:gridCol w="1232479">
                  <a:extLst>
                    <a:ext uri="{9D8B030D-6E8A-4147-A177-3AD203B41FA5}">
                      <a16:colId xmlns:a16="http://schemas.microsoft.com/office/drawing/2014/main" val="388375275"/>
                    </a:ext>
                  </a:extLst>
                </a:gridCol>
                <a:gridCol w="1232479">
                  <a:extLst>
                    <a:ext uri="{9D8B030D-6E8A-4147-A177-3AD203B41FA5}">
                      <a16:colId xmlns:a16="http://schemas.microsoft.com/office/drawing/2014/main" val="527541529"/>
                    </a:ext>
                  </a:extLst>
                </a:gridCol>
                <a:gridCol w="1232479">
                  <a:extLst>
                    <a:ext uri="{9D8B030D-6E8A-4147-A177-3AD203B41FA5}">
                      <a16:colId xmlns:a16="http://schemas.microsoft.com/office/drawing/2014/main" val="4110039611"/>
                    </a:ext>
                  </a:extLst>
                </a:gridCol>
                <a:gridCol w="1139525">
                  <a:extLst>
                    <a:ext uri="{9D8B030D-6E8A-4147-A177-3AD203B41FA5}">
                      <a16:colId xmlns:a16="http://schemas.microsoft.com/office/drawing/2014/main" val="1069109275"/>
                    </a:ext>
                  </a:extLst>
                </a:gridCol>
              </a:tblGrid>
              <a:tr h="781302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проектах, направленных на формирование ценности научного познания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351527"/>
                  </a:ext>
                </a:extLst>
              </a:tr>
              <a:tr h="111610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78622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219091"/>
                  </a:ext>
                </a:extLst>
              </a:tr>
              <a:tr h="3720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86068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983260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04190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781661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64617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924974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772213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876606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711779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929967"/>
                  </a:ext>
                </a:extLst>
              </a:tr>
              <a:tr h="20463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44583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329898"/>
                  </a:ext>
                </a:extLst>
              </a:tr>
              <a:tr h="1860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2" marR="670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51022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1" y="0"/>
            <a:ext cx="131413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0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6. Участие учащихся в программах и проектах, направленных на формирование культуры здоровья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76389"/>
              </p:ext>
            </p:extLst>
          </p:nvPr>
        </p:nvGraphicFramePr>
        <p:xfrm>
          <a:off x="1274618" y="1394688"/>
          <a:ext cx="10353963" cy="5181605"/>
        </p:xfrm>
        <a:graphic>
          <a:graphicData uri="http://schemas.openxmlformats.org/drawingml/2006/table">
            <a:tbl>
              <a:tblPr firstRow="1" firstCol="1" bandRow="1"/>
              <a:tblGrid>
                <a:gridCol w="2538897">
                  <a:extLst>
                    <a:ext uri="{9D8B030D-6E8A-4147-A177-3AD203B41FA5}">
                      <a16:colId xmlns:a16="http://schemas.microsoft.com/office/drawing/2014/main" val="1776940823"/>
                    </a:ext>
                  </a:extLst>
                </a:gridCol>
                <a:gridCol w="1269449">
                  <a:extLst>
                    <a:ext uri="{9D8B030D-6E8A-4147-A177-3AD203B41FA5}">
                      <a16:colId xmlns:a16="http://schemas.microsoft.com/office/drawing/2014/main" val="313262674"/>
                    </a:ext>
                  </a:extLst>
                </a:gridCol>
                <a:gridCol w="1173705">
                  <a:extLst>
                    <a:ext uri="{9D8B030D-6E8A-4147-A177-3AD203B41FA5}">
                      <a16:colId xmlns:a16="http://schemas.microsoft.com/office/drawing/2014/main" val="249217926"/>
                    </a:ext>
                  </a:extLst>
                </a:gridCol>
                <a:gridCol w="1268761">
                  <a:extLst>
                    <a:ext uri="{9D8B030D-6E8A-4147-A177-3AD203B41FA5}">
                      <a16:colId xmlns:a16="http://schemas.microsoft.com/office/drawing/2014/main" val="3368929421"/>
                    </a:ext>
                  </a:extLst>
                </a:gridCol>
                <a:gridCol w="1173705">
                  <a:extLst>
                    <a:ext uri="{9D8B030D-6E8A-4147-A177-3AD203B41FA5}">
                      <a16:colId xmlns:a16="http://schemas.microsoft.com/office/drawing/2014/main" val="330341063"/>
                    </a:ext>
                  </a:extLst>
                </a:gridCol>
                <a:gridCol w="1465067">
                  <a:extLst>
                    <a:ext uri="{9D8B030D-6E8A-4147-A177-3AD203B41FA5}">
                      <a16:colId xmlns:a16="http://schemas.microsoft.com/office/drawing/2014/main" val="1099131328"/>
                    </a:ext>
                  </a:extLst>
                </a:gridCol>
                <a:gridCol w="1464379">
                  <a:extLst>
                    <a:ext uri="{9D8B030D-6E8A-4147-A177-3AD203B41FA5}">
                      <a16:colId xmlns:a16="http://schemas.microsoft.com/office/drawing/2014/main" val="2377367996"/>
                    </a:ext>
                  </a:extLst>
                </a:gridCol>
              </a:tblGrid>
              <a:tr h="426740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проектах, направленных на формирование культуры здоровья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537144"/>
                  </a:ext>
                </a:extLst>
              </a:tr>
              <a:tr h="105544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752194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810370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624604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082632"/>
                  </a:ext>
                </a:extLst>
              </a:tr>
              <a:tr h="33907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78134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881090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74326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687588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46719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107869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193410"/>
                  </a:ext>
                </a:extLst>
              </a:tr>
              <a:tr h="3518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3621"/>
                  </a:ext>
                </a:extLst>
              </a:tr>
              <a:tr h="19399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438467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18446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187" marR="62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4622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7. Участие учащихся в программах и проектах экологической направленности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43461"/>
              </p:ext>
            </p:extLst>
          </p:nvPr>
        </p:nvGraphicFramePr>
        <p:xfrm>
          <a:off x="1376218" y="1450109"/>
          <a:ext cx="10353963" cy="5255487"/>
        </p:xfrm>
        <a:graphic>
          <a:graphicData uri="http://schemas.openxmlformats.org/drawingml/2006/table">
            <a:tbl>
              <a:tblPr firstRow="1" firstCol="1" bandRow="1"/>
              <a:tblGrid>
                <a:gridCol w="3709797">
                  <a:extLst>
                    <a:ext uri="{9D8B030D-6E8A-4147-A177-3AD203B41FA5}">
                      <a16:colId xmlns:a16="http://schemas.microsoft.com/office/drawing/2014/main" val="4021411042"/>
                    </a:ext>
                  </a:extLst>
                </a:gridCol>
                <a:gridCol w="975828">
                  <a:extLst>
                    <a:ext uri="{9D8B030D-6E8A-4147-A177-3AD203B41FA5}">
                      <a16:colId xmlns:a16="http://schemas.microsoft.com/office/drawing/2014/main" val="3866469709"/>
                    </a:ext>
                  </a:extLst>
                </a:gridCol>
                <a:gridCol w="1074305">
                  <a:extLst>
                    <a:ext uri="{9D8B030D-6E8A-4147-A177-3AD203B41FA5}">
                      <a16:colId xmlns:a16="http://schemas.microsoft.com/office/drawing/2014/main" val="239849818"/>
                    </a:ext>
                  </a:extLst>
                </a:gridCol>
                <a:gridCol w="1073617">
                  <a:extLst>
                    <a:ext uri="{9D8B030D-6E8A-4147-A177-3AD203B41FA5}">
                      <a16:colId xmlns:a16="http://schemas.microsoft.com/office/drawing/2014/main" val="3223560320"/>
                    </a:ext>
                  </a:extLst>
                </a:gridCol>
                <a:gridCol w="1173472">
                  <a:extLst>
                    <a:ext uri="{9D8B030D-6E8A-4147-A177-3AD203B41FA5}">
                      <a16:colId xmlns:a16="http://schemas.microsoft.com/office/drawing/2014/main" val="124805981"/>
                    </a:ext>
                  </a:extLst>
                </a:gridCol>
                <a:gridCol w="1173472">
                  <a:extLst>
                    <a:ext uri="{9D8B030D-6E8A-4147-A177-3AD203B41FA5}">
                      <a16:colId xmlns:a16="http://schemas.microsoft.com/office/drawing/2014/main" val="3514819199"/>
                    </a:ext>
                  </a:extLst>
                </a:gridCol>
                <a:gridCol w="1173472">
                  <a:extLst>
                    <a:ext uri="{9D8B030D-6E8A-4147-A177-3AD203B41FA5}">
                      <a16:colId xmlns:a16="http://schemas.microsoft.com/office/drawing/2014/main" val="2317755388"/>
                    </a:ext>
                  </a:extLst>
                </a:gridCol>
              </a:tblGrid>
              <a:tr h="593332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программах и проектах экологической направленности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6062"/>
                  </a:ext>
                </a:extLst>
              </a:tr>
              <a:tr h="148341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71183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60367"/>
                  </a:ext>
                </a:extLst>
              </a:tr>
              <a:tr h="42383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9498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8642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192640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19748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68093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947611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36882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12226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434654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22027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73927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115825"/>
                  </a:ext>
                </a:extLst>
              </a:tr>
              <a:tr h="21191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57959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8. Организация профилактической работы противодействия идеологии терроризма на основе традиционных российских духовно-нравственных ценностей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87802"/>
              </p:ext>
            </p:extLst>
          </p:nvPr>
        </p:nvGraphicFramePr>
        <p:xfrm>
          <a:off x="1431636" y="1825624"/>
          <a:ext cx="9809019" cy="458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68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5125"/>
            <a:ext cx="10330872" cy="1325563"/>
          </a:xfrm>
        </p:spPr>
        <p:txBody>
          <a:bodyPr/>
          <a:lstStyle/>
          <a:p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Критерий 9. Наличие успешной практики реализации мероприятий рабочей программы воспитания на мероприятиях, конкурсах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38373"/>
              </p:ext>
            </p:extLst>
          </p:nvPr>
        </p:nvGraphicFramePr>
        <p:xfrm>
          <a:off x="1459344" y="1514767"/>
          <a:ext cx="10243128" cy="5061530"/>
        </p:xfrm>
        <a:graphic>
          <a:graphicData uri="http://schemas.openxmlformats.org/drawingml/2006/table">
            <a:tbl>
              <a:tblPr firstRow="1" firstCol="1" bandRow="1"/>
              <a:tblGrid>
                <a:gridCol w="3413459">
                  <a:extLst>
                    <a:ext uri="{9D8B030D-6E8A-4147-A177-3AD203B41FA5}">
                      <a16:colId xmlns:a16="http://schemas.microsoft.com/office/drawing/2014/main" val="4057259170"/>
                    </a:ext>
                  </a:extLst>
                </a:gridCol>
                <a:gridCol w="1072467">
                  <a:extLst>
                    <a:ext uri="{9D8B030D-6E8A-4147-A177-3AD203B41FA5}">
                      <a16:colId xmlns:a16="http://schemas.microsoft.com/office/drawing/2014/main" val="336923263"/>
                    </a:ext>
                  </a:extLst>
                </a:gridCol>
                <a:gridCol w="1172216">
                  <a:extLst>
                    <a:ext uri="{9D8B030D-6E8A-4147-A177-3AD203B41FA5}">
                      <a16:colId xmlns:a16="http://schemas.microsoft.com/office/drawing/2014/main" val="3272968175"/>
                    </a:ext>
                  </a:extLst>
                </a:gridCol>
                <a:gridCol w="1072467">
                  <a:extLst>
                    <a:ext uri="{9D8B030D-6E8A-4147-A177-3AD203B41FA5}">
                      <a16:colId xmlns:a16="http://schemas.microsoft.com/office/drawing/2014/main" val="3340458150"/>
                    </a:ext>
                  </a:extLst>
                </a:gridCol>
                <a:gridCol w="1072467">
                  <a:extLst>
                    <a:ext uri="{9D8B030D-6E8A-4147-A177-3AD203B41FA5}">
                      <a16:colId xmlns:a16="http://schemas.microsoft.com/office/drawing/2014/main" val="3828491231"/>
                    </a:ext>
                  </a:extLst>
                </a:gridCol>
                <a:gridCol w="1267836">
                  <a:extLst>
                    <a:ext uri="{9D8B030D-6E8A-4147-A177-3AD203B41FA5}">
                      <a16:colId xmlns:a16="http://schemas.microsoft.com/office/drawing/2014/main" val="3469164878"/>
                    </a:ext>
                  </a:extLst>
                </a:gridCol>
                <a:gridCol w="1172216">
                  <a:extLst>
                    <a:ext uri="{9D8B030D-6E8A-4147-A177-3AD203B41FA5}">
                      <a16:colId xmlns:a16="http://schemas.microsoft.com/office/drawing/2014/main" val="66254828"/>
                    </a:ext>
                  </a:extLst>
                </a:gridCol>
              </a:tblGrid>
              <a:tr h="480003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успешной практики реализации мероприятий рабочей программы воспитания на мероприятиях, конкурсах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79258"/>
                  </a:ext>
                </a:extLst>
              </a:tr>
              <a:tr h="13090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федеральном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31172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729703"/>
                  </a:ext>
                </a:extLst>
              </a:tr>
              <a:tr h="436336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90921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78257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202741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80441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240611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012110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28502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92535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443280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166354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69968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191387"/>
                  </a:ext>
                </a:extLst>
              </a:tr>
              <a:tr h="2181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54738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090" y="365125"/>
            <a:ext cx="100607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A2"/>
                </a:solidFill>
              </a:rPr>
              <a:t>Нормативно-правовые акты, регламентирующие проведение мониторинга</a:t>
            </a:r>
            <a:endParaRPr lang="ru-RU" dirty="0">
              <a:solidFill>
                <a:srgbClr val="0000A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843"/>
            <a:ext cx="1127858" cy="6858594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561026"/>
              </p:ext>
            </p:extLst>
          </p:nvPr>
        </p:nvGraphicFramePr>
        <p:xfrm>
          <a:off x="7068415" y="1518612"/>
          <a:ext cx="307816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6" imgW="4533739" imgH="6408415" progId="Acrobat.Document.DC">
                  <p:embed/>
                </p:oleObj>
              </mc:Choice>
              <mc:Fallback>
                <p:oleObj name="Acrobat Document" r:id="rId6" imgW="4533739" imgH="640841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8415" y="1518612"/>
                        <a:ext cx="307816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аспоряжение мониторинг эф. РВП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83733" y="1518612"/>
            <a:ext cx="3658887" cy="51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690" y="365125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Критерий 10. Публикация опыта реализации рабочей программы воспитания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3954" cy="6950042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36218"/>
              </p:ext>
            </p:extLst>
          </p:nvPr>
        </p:nvGraphicFramePr>
        <p:xfrm>
          <a:off x="1280160" y="1810326"/>
          <a:ext cx="10073639" cy="4636655"/>
        </p:xfrm>
        <a:graphic>
          <a:graphicData uri="http://schemas.openxmlformats.org/drawingml/2006/table">
            <a:tbl>
              <a:tblPr firstRow="1" firstCol="1" bandRow="1"/>
              <a:tblGrid>
                <a:gridCol w="2917154">
                  <a:extLst>
                    <a:ext uri="{9D8B030D-6E8A-4147-A177-3AD203B41FA5}">
                      <a16:colId xmlns:a16="http://schemas.microsoft.com/office/drawing/2014/main" val="1771766359"/>
                    </a:ext>
                  </a:extLst>
                </a:gridCol>
                <a:gridCol w="1131019">
                  <a:extLst>
                    <a:ext uri="{9D8B030D-6E8A-4147-A177-3AD203B41FA5}">
                      <a16:colId xmlns:a16="http://schemas.microsoft.com/office/drawing/2014/main" val="1118954511"/>
                    </a:ext>
                  </a:extLst>
                </a:gridCol>
                <a:gridCol w="1131019">
                  <a:extLst>
                    <a:ext uri="{9D8B030D-6E8A-4147-A177-3AD203B41FA5}">
                      <a16:colId xmlns:a16="http://schemas.microsoft.com/office/drawing/2014/main" val="3048999084"/>
                    </a:ext>
                  </a:extLst>
                </a:gridCol>
                <a:gridCol w="1316868">
                  <a:extLst>
                    <a:ext uri="{9D8B030D-6E8A-4147-A177-3AD203B41FA5}">
                      <a16:colId xmlns:a16="http://schemas.microsoft.com/office/drawing/2014/main" val="779067643"/>
                    </a:ext>
                  </a:extLst>
                </a:gridCol>
                <a:gridCol w="1223280">
                  <a:extLst>
                    <a:ext uri="{9D8B030D-6E8A-4147-A177-3AD203B41FA5}">
                      <a16:colId xmlns:a16="http://schemas.microsoft.com/office/drawing/2014/main" val="3459797109"/>
                    </a:ext>
                  </a:extLst>
                </a:gridCol>
                <a:gridCol w="1223280">
                  <a:extLst>
                    <a:ext uri="{9D8B030D-6E8A-4147-A177-3AD203B41FA5}">
                      <a16:colId xmlns:a16="http://schemas.microsoft.com/office/drawing/2014/main" val="2053829673"/>
                    </a:ext>
                  </a:extLst>
                </a:gridCol>
                <a:gridCol w="1131019">
                  <a:extLst>
                    <a:ext uri="{9D8B030D-6E8A-4147-A177-3AD203B41FA5}">
                      <a16:colId xmlns:a16="http://schemas.microsoft.com/office/drawing/2014/main" val="1619511401"/>
                    </a:ext>
                  </a:extLst>
                </a:gridCol>
              </a:tblGrid>
              <a:tr h="644683">
                <a:tc gridSpan="7">
                  <a:txBody>
                    <a:bodyPr/>
                    <a:lstStyle/>
                    <a:p>
                      <a:pPr marL="42545" marR="63500" indent="445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опыта реализации рабочей программы воспитания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026975"/>
                  </a:ext>
                </a:extLst>
              </a:tr>
              <a:tr h="148768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печатных изданиях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печатных изданиях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открытом информационном пространстве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открытом информационном пространстве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«Упакованная практика»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«Упакованная практика»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980978"/>
                  </a:ext>
                </a:extLst>
              </a:tr>
              <a:tr h="24794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438177"/>
                  </a:ext>
                </a:extLst>
              </a:tr>
              <a:tr h="49589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120067"/>
                  </a:ext>
                </a:extLst>
              </a:tr>
              <a:tr h="49589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346287"/>
                  </a:ext>
                </a:extLst>
              </a:tr>
              <a:tr h="49589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109103"/>
                  </a:ext>
                </a:extLst>
              </a:tr>
              <a:tr h="24794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915833"/>
                  </a:ext>
                </a:extLst>
              </a:tr>
              <a:tr h="27276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13684"/>
                  </a:ext>
                </a:extLst>
              </a:tr>
              <a:tr h="24794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91604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6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9622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849" y="868218"/>
            <a:ext cx="10487223" cy="530874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Руководителям </a:t>
            </a:r>
            <a:r>
              <a:rPr lang="ru-RU" b="1" dirty="0">
                <a:solidFill>
                  <a:schemeClr val="bg1"/>
                </a:solidFill>
              </a:rPr>
              <a:t>муниципальных общеобразовательных учреждений в течение 2024-2025 учебного года: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1</a:t>
            </a:r>
            <a:r>
              <a:rPr lang="ru-RU" dirty="0">
                <a:solidFill>
                  <a:schemeClr val="bg1"/>
                </a:solidFill>
              </a:rPr>
              <a:t>)	  обеспечить размещение информации об участии педагогов, учащихся и их родителей (законных представителей) в различных мероприятиях на </a:t>
            </a:r>
            <a:r>
              <a:rPr lang="ru-RU" dirty="0" err="1">
                <a:solidFill>
                  <a:schemeClr val="bg1"/>
                </a:solidFill>
              </a:rPr>
              <a:t>интернет-ресурсах</a:t>
            </a:r>
            <a:r>
              <a:rPr lang="ru-RU" dirty="0">
                <a:solidFill>
                  <a:schemeClr val="bg1"/>
                </a:solidFill>
              </a:rPr>
              <a:t> для подтверждения тех или иных показателей и критериев;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2</a:t>
            </a:r>
            <a:r>
              <a:rPr lang="ru-RU" dirty="0">
                <a:solidFill>
                  <a:schemeClr val="bg1"/>
                </a:solidFill>
              </a:rPr>
              <a:t>)	подготовить и опубликовать методические разработки в области воспитательной работы;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3</a:t>
            </a:r>
            <a:r>
              <a:rPr lang="ru-RU" dirty="0">
                <a:solidFill>
                  <a:schemeClr val="bg1"/>
                </a:solidFill>
              </a:rPr>
              <a:t>)	предусмотреть повышение квалификации педагогических работников и управленческих кадров по направлению «Воспитательная работа».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316850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1754909" y="892477"/>
            <a:ext cx="4405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1. Условия реализации рабочей программы воспитания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>
            <a:off x="3919086" y="255665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аилучших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63109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1" y="249383"/>
            <a:ext cx="119241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solidFill>
                  <a:srgbClr val="0000A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Направление 1. Условия реализации </a:t>
            </a:r>
            <a:r>
              <a:rPr lang="ru-RU" sz="2800" dirty="0" smtClean="0">
                <a:ln w="0"/>
                <a:solidFill>
                  <a:srgbClr val="0000A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рабочей</a:t>
            </a:r>
          </a:p>
          <a:p>
            <a:pPr algn="ctr"/>
            <a:r>
              <a:rPr lang="ru-RU" sz="2800" dirty="0" smtClean="0">
                <a:ln w="0"/>
                <a:solidFill>
                  <a:srgbClr val="0000A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/>
                <a:solidFill>
                  <a:srgbClr val="0000A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воспитания </a:t>
            </a:r>
            <a:endParaRPr lang="ru-RU" sz="2800" b="0" cap="none" spc="0" dirty="0">
              <a:ln w="0"/>
              <a:solidFill>
                <a:srgbClr val="0000A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036" y="1388156"/>
            <a:ext cx="100669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Критерий 1. Нормативно-правовое обеспечение </a:t>
            </a:r>
            <a:endParaRPr lang="ru-RU" sz="2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реализации 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рабочей программы воспитания</a:t>
            </a:r>
            <a:endParaRPr lang="ru-RU" sz="2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90291653"/>
              </p:ext>
            </p:extLst>
          </p:nvPr>
        </p:nvGraphicFramePr>
        <p:xfrm>
          <a:off x="1068906" y="2202653"/>
          <a:ext cx="4701753" cy="3934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188562"/>
              </p:ext>
            </p:extLst>
          </p:nvPr>
        </p:nvGraphicFramePr>
        <p:xfrm>
          <a:off x="5486400" y="2202655"/>
          <a:ext cx="6070862" cy="408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69" y="1182254"/>
            <a:ext cx="9422913" cy="53011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469" y="374641"/>
            <a:ext cx="970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Направление 1. Условия реализации </a:t>
            </a:r>
            <a:r>
              <a:rPr lang="ru-RU" b="1" dirty="0" smtClean="0">
                <a:solidFill>
                  <a:srgbClr val="002060"/>
                </a:solidFill>
              </a:rPr>
              <a:t>рабочей программы </a:t>
            </a:r>
            <a:r>
              <a:rPr lang="ru-RU" b="1" dirty="0">
                <a:solidFill>
                  <a:srgbClr val="002060"/>
                </a:solidFill>
              </a:rPr>
              <a:t>воспитания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Критерий </a:t>
            </a:r>
            <a:r>
              <a:rPr lang="ru-RU" b="1" dirty="0">
                <a:solidFill>
                  <a:srgbClr val="002060"/>
                </a:solidFill>
              </a:rPr>
              <a:t>3. Информационное обеспечение реализации рабочей программы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5074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8" y="-554181"/>
            <a:ext cx="10657742" cy="22448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Критерий 4 «Кадровое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обеспечение реализации РПВ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68586"/>
              </p:ext>
            </p:extLst>
          </p:nvPr>
        </p:nvGraphicFramePr>
        <p:xfrm>
          <a:off x="1735138" y="1036637"/>
          <a:ext cx="9618662" cy="58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3" imgW="9618928" imgH="5821680" progId="Word.Document.12">
                  <p:embed/>
                </p:oleObj>
              </mc:Choice>
              <mc:Fallback>
                <p:oleObj name="Документ" r:id="rId3" imgW="9618928" imgH="58216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5138" y="1036637"/>
                        <a:ext cx="9618662" cy="582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843"/>
            <a:ext cx="112785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17580" y="-57557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7919" y="253529"/>
            <a:ext cx="10130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Направление  </a:t>
            </a:r>
            <a:r>
              <a:rPr lang="ru-RU" sz="2400" b="1" dirty="0">
                <a:solidFill>
                  <a:srgbClr val="002060"/>
                </a:solidFill>
              </a:rPr>
              <a:t>2 «Процессы реализации рабочих программ воспитания» </a:t>
            </a:r>
            <a:r>
              <a:rPr lang="ru-RU" sz="2400" b="1" dirty="0" smtClean="0">
                <a:solidFill>
                  <a:srgbClr val="002060"/>
                </a:solidFill>
              </a:rPr>
              <a:t> критерий  </a:t>
            </a:r>
            <a:r>
              <a:rPr lang="ru-RU" sz="2400" b="1" dirty="0">
                <a:solidFill>
                  <a:srgbClr val="002060"/>
                </a:solidFill>
              </a:rPr>
              <a:t>1 «Участие учащихся в воспитательных мероприятиях</a:t>
            </a:r>
            <a:r>
              <a:rPr lang="ru-RU" sz="2400" dirty="0">
                <a:solidFill>
                  <a:srgbClr val="002060"/>
                </a:solidFill>
              </a:rPr>
              <a:t>» </a:t>
            </a:r>
            <a:endParaRPr lang="ru-RU" sz="24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47" y="1148000"/>
            <a:ext cx="10193395" cy="5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888" y="365125"/>
            <a:ext cx="9382912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Направление  2 «Процессы реализации рабочих программ воспитания»  критерий  1 «Участие учащихся в воспитательных мероприятиях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» 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Calibri" panose="020F0502020204030204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140846"/>
              </p:ext>
            </p:extLst>
          </p:nvPr>
        </p:nvGraphicFramePr>
        <p:xfrm>
          <a:off x="1970888" y="1339109"/>
          <a:ext cx="9279003" cy="5246417"/>
        </p:xfrm>
        <a:graphic>
          <a:graphicData uri="http://schemas.openxmlformats.org/drawingml/2006/table">
            <a:tbl>
              <a:tblPr firstRow="1" firstCol="1" bandRow="1"/>
              <a:tblGrid>
                <a:gridCol w="2084427">
                  <a:extLst>
                    <a:ext uri="{9D8B030D-6E8A-4147-A177-3AD203B41FA5}">
                      <a16:colId xmlns:a16="http://schemas.microsoft.com/office/drawing/2014/main" val="2042189302"/>
                    </a:ext>
                  </a:extLst>
                </a:gridCol>
                <a:gridCol w="1994518">
                  <a:extLst>
                    <a:ext uri="{9D8B030D-6E8A-4147-A177-3AD203B41FA5}">
                      <a16:colId xmlns:a16="http://schemas.microsoft.com/office/drawing/2014/main" val="743632147"/>
                    </a:ext>
                  </a:extLst>
                </a:gridCol>
                <a:gridCol w="1560262">
                  <a:extLst>
                    <a:ext uri="{9D8B030D-6E8A-4147-A177-3AD203B41FA5}">
                      <a16:colId xmlns:a16="http://schemas.microsoft.com/office/drawing/2014/main" val="2489538107"/>
                    </a:ext>
                  </a:extLst>
                </a:gridCol>
                <a:gridCol w="1907667">
                  <a:extLst>
                    <a:ext uri="{9D8B030D-6E8A-4147-A177-3AD203B41FA5}">
                      <a16:colId xmlns:a16="http://schemas.microsoft.com/office/drawing/2014/main" val="2666496914"/>
                    </a:ext>
                  </a:extLst>
                </a:gridCol>
                <a:gridCol w="1732129">
                  <a:extLst>
                    <a:ext uri="{9D8B030D-6E8A-4147-A177-3AD203B41FA5}">
                      <a16:colId xmlns:a16="http://schemas.microsoft.com/office/drawing/2014/main" val="1573146480"/>
                    </a:ext>
                  </a:extLst>
                </a:gridCol>
              </a:tblGrid>
              <a:tr h="503038">
                <a:tc gridSpan="5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воспитательных мероприятиях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096"/>
                  </a:ext>
                </a:extLst>
              </a:tr>
              <a:tr h="758940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– организаторов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–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2023- 2024уч.гг.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28579"/>
                  </a:ext>
                </a:extLst>
              </a:tr>
              <a:tr h="3794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4675"/>
                  </a:ext>
                </a:extLst>
              </a:tr>
              <a:tr h="56920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35464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134310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+11,83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03932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20479"/>
                  </a:ext>
                </a:extLst>
              </a:tr>
              <a:tr h="3794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-1,98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62594"/>
                  </a:ext>
                </a:extLst>
              </a:tr>
              <a:tr h="3794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25368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59835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+4,66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43757"/>
                  </a:ext>
                </a:extLst>
              </a:tr>
              <a:tr h="3794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 «СОШ №12» им. Семенова В.Н.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19205"/>
                  </a:ext>
                </a:extLst>
              </a:tr>
              <a:tr h="37947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11265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728705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337262"/>
                  </a:ext>
                </a:extLst>
              </a:tr>
              <a:tr h="18973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+32,52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59536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2" marR="54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19859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179"/>
            <a:ext cx="1316850" cy="7086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972" y="253528"/>
            <a:ext cx="1220755" cy="519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22593" y="-89556"/>
            <a:ext cx="1132688" cy="6947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0" y="-89555"/>
            <a:ext cx="1132688" cy="6947555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-422979" y="0"/>
            <a:ext cx="138317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972" y="-89556"/>
            <a:ext cx="9893828" cy="178024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Критерий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2. Вовлечение родителей (законных представителей) в воспитательные мероприятия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61402"/>
              </p:ext>
            </p:extLst>
          </p:nvPr>
        </p:nvGraphicFramePr>
        <p:xfrm>
          <a:off x="1634836" y="1597890"/>
          <a:ext cx="9190181" cy="4733580"/>
        </p:xfrm>
        <a:graphic>
          <a:graphicData uri="http://schemas.openxmlformats.org/drawingml/2006/table">
            <a:tbl>
              <a:tblPr firstRow="1" firstCol="1" bandRow="1"/>
              <a:tblGrid>
                <a:gridCol w="2405655">
                  <a:extLst>
                    <a:ext uri="{9D8B030D-6E8A-4147-A177-3AD203B41FA5}">
                      <a16:colId xmlns:a16="http://schemas.microsoft.com/office/drawing/2014/main" val="2120810413"/>
                    </a:ext>
                  </a:extLst>
                </a:gridCol>
                <a:gridCol w="1202221">
                  <a:extLst>
                    <a:ext uri="{9D8B030D-6E8A-4147-A177-3AD203B41FA5}">
                      <a16:colId xmlns:a16="http://schemas.microsoft.com/office/drawing/2014/main" val="2440111442"/>
                    </a:ext>
                  </a:extLst>
                </a:gridCol>
                <a:gridCol w="1287619">
                  <a:extLst>
                    <a:ext uri="{9D8B030D-6E8A-4147-A177-3AD203B41FA5}">
                      <a16:colId xmlns:a16="http://schemas.microsoft.com/office/drawing/2014/main" val="4037480033"/>
                    </a:ext>
                  </a:extLst>
                </a:gridCol>
                <a:gridCol w="1116219">
                  <a:extLst>
                    <a:ext uri="{9D8B030D-6E8A-4147-A177-3AD203B41FA5}">
                      <a16:colId xmlns:a16="http://schemas.microsoft.com/office/drawing/2014/main" val="1515730952"/>
                    </a:ext>
                  </a:extLst>
                </a:gridCol>
                <a:gridCol w="1201617">
                  <a:extLst>
                    <a:ext uri="{9D8B030D-6E8A-4147-A177-3AD203B41FA5}">
                      <a16:colId xmlns:a16="http://schemas.microsoft.com/office/drawing/2014/main" val="757314668"/>
                    </a:ext>
                  </a:extLst>
                </a:gridCol>
                <a:gridCol w="944818">
                  <a:extLst>
                    <a:ext uri="{9D8B030D-6E8A-4147-A177-3AD203B41FA5}">
                      <a16:colId xmlns:a16="http://schemas.microsoft.com/office/drawing/2014/main" val="3106108434"/>
                    </a:ext>
                  </a:extLst>
                </a:gridCol>
                <a:gridCol w="1032032">
                  <a:extLst>
                    <a:ext uri="{9D8B030D-6E8A-4147-A177-3AD203B41FA5}">
                      <a16:colId xmlns:a16="http://schemas.microsoft.com/office/drawing/2014/main" val="1543479751"/>
                    </a:ext>
                  </a:extLst>
                </a:gridCol>
              </a:tblGrid>
              <a:tr h="249493">
                <a:tc gridSpan="7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родителей (законных представителей) в воспитательные мероприятия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31451"/>
                  </a:ext>
                </a:extLst>
              </a:tr>
              <a:tr h="116430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общеобразовательное учреждение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процессы планирования мероприятий РПВ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организаторов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качестве участников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уч.гг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32573"/>
                  </a:ext>
                </a:extLst>
              </a:tr>
              <a:tr h="329263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233383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+ 0,11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+0,79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200705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+ 5,70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-22,70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90787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+11,90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-30,95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323405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-5,24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92179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+8,70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-8,17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979705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-3,60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-17,20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+11,4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940602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+0,48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+0,74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272290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-1,89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+15,09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25556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351682"/>
                  </a:ext>
                </a:extLst>
              </a:tr>
              <a:tr h="329263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№13 им. М.К. Янгеля»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+17,22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+28,92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009550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445034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 15»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233450"/>
                  </a:ext>
                </a:extLst>
              </a:tr>
              <a:tr h="166329"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№17»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+3,88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+19,88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48" marR="554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7456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72" y="253528"/>
            <a:ext cx="1220755" cy="5194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22593" y="-89556"/>
            <a:ext cx="1132688" cy="6947555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-727336" y="-89556"/>
            <a:ext cx="14315952" cy="5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872" y="365125"/>
            <a:ext cx="9912927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По критерию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3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«Осуществление социального партнерства при реализации РПВ»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22593" y="-89556"/>
            <a:ext cx="1132688" cy="6947555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92119"/>
              </p:ext>
            </p:extLst>
          </p:nvPr>
        </p:nvGraphicFramePr>
        <p:xfrm>
          <a:off x="1616364" y="1690688"/>
          <a:ext cx="9737435" cy="48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6228</TotalTime>
  <Words>2779</Words>
  <Application>Microsoft Office PowerPoint</Application>
  <PresentationFormat>Широкоэкранный</PresentationFormat>
  <Paragraphs>1232</Paragraphs>
  <Slides>21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Bahnschrift SemiBold</vt:lpstr>
      <vt:lpstr>Calibri</vt:lpstr>
      <vt:lpstr>Calibri Light</vt:lpstr>
      <vt:lpstr>Times New Roman</vt:lpstr>
      <vt:lpstr>Тема Office</vt:lpstr>
      <vt:lpstr>Acrobat Document</vt:lpstr>
      <vt:lpstr>Документ</vt:lpstr>
      <vt:lpstr>Мониторинг эффективности реализации рабочих программ воспитания общеобразовательных организаций Иркутской области: итоги и планы на 2024-2025 учебный год </vt:lpstr>
      <vt:lpstr>Нормативно-правовые акты, регламентирующие проведение мониторинга</vt:lpstr>
      <vt:lpstr>Презентация PowerPoint</vt:lpstr>
      <vt:lpstr>Презентация PowerPoint</vt:lpstr>
      <vt:lpstr> Критерий 4 «Кадровое обеспечение реализации РПВ»</vt:lpstr>
      <vt:lpstr>Презентация PowerPoint</vt:lpstr>
      <vt:lpstr>Направление  2 «Процессы реализации рабочих программ воспитания»  критерий  1 «Участие учащихся в воспитательных мероприятиях»  </vt:lpstr>
      <vt:lpstr>  Критерий 2. Вовлечение родителей (законных представителей) в воспитательные мероприятия</vt:lpstr>
      <vt:lpstr>По критерию 3 «Осуществление социального партнерства при реализации РПВ» </vt:lpstr>
      <vt:lpstr>Презентация PowerPoint</vt:lpstr>
      <vt:lpstr>Презентация PowerPoint</vt:lpstr>
      <vt:lpstr>Критерий 2. Участие учащихся в программах и проектах гражданско-патриотической направленности</vt:lpstr>
      <vt:lpstr>Критерий 3. Участие учащихся в программах и проектах духовно-нравственной направленности</vt:lpstr>
      <vt:lpstr>Критерий 4. Участие учащихся в программах и проектах профориентационной направленности</vt:lpstr>
      <vt:lpstr>Критерий 5. Участие учащихся в программах и проектах, направленных на формирование ценности научного познания</vt:lpstr>
      <vt:lpstr>Критерий 6. Участие учащихся в программах и проектах, направленных на формирование культуры здоровья</vt:lpstr>
      <vt:lpstr>Критерий 7. Участие учащихся в программах и проектах экологической направленности</vt:lpstr>
      <vt:lpstr>Критерий 8. Организация профилактической работы противодействия идеологии терроризма на основе традиционных российских духовно-нравственных ценностей</vt:lpstr>
      <vt:lpstr>Критерий 9. Наличие успешной практики реализации мероприятий рабочей программы воспитания на мероприятиях, конкурсах</vt:lpstr>
      <vt:lpstr>Критерий 10. Публикация опыта реализации рабочей программы воспитания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User</cp:lastModifiedBy>
  <cp:revision>183</cp:revision>
  <dcterms:created xsi:type="dcterms:W3CDTF">2024-06-17T08:07:41Z</dcterms:created>
  <dcterms:modified xsi:type="dcterms:W3CDTF">2024-08-22T07:48:32Z</dcterms:modified>
</cp:coreProperties>
</file>