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739" y="1606677"/>
            <a:ext cx="2327910" cy="1305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1426" y="2056892"/>
            <a:ext cx="11109147" cy="2800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Relationship Id="rId4" Type="http://schemas.openxmlformats.org/officeDocument/2006/relationships/image" Target="../media/image19.jp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Relationship Id="rId3" Type="http://schemas.openxmlformats.org/officeDocument/2006/relationships/hyperlink" Target="mailto:t.zhdanko@coko38.ru" TargetMode="External"/><Relationship Id="rId4" Type="http://schemas.openxmlformats.org/officeDocument/2006/relationships/hyperlink" Target="mailto:n.yablonceva@coko38.ru" TargetMode="Externa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85931" y="5817108"/>
            <a:ext cx="1103376" cy="90525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44139" y="559308"/>
            <a:ext cx="8990838" cy="516712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043554" y="1187272"/>
            <a:ext cx="8194040" cy="2952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99085" marR="276860" indent="-11430">
              <a:lnSpc>
                <a:spcPct val="100000"/>
              </a:lnSpc>
              <a:spcBef>
                <a:spcPts val="100"/>
              </a:spcBef>
            </a:pPr>
            <a:r>
              <a:rPr dirty="0" sz="2400" spc="-30">
                <a:solidFill>
                  <a:srgbClr val="FFFFFF"/>
                </a:solidFill>
                <a:latin typeface="Times New Roman"/>
                <a:cs typeface="Times New Roman"/>
              </a:rPr>
              <a:t>Результаты</a:t>
            </a:r>
            <a:r>
              <a:rPr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мониторинга</a:t>
            </a:r>
            <a:r>
              <a:rPr dirty="0" sz="24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профессиональных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компетенций </a:t>
            </a:r>
            <a:r>
              <a:rPr dirty="0" sz="2400" spc="-5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педагогических</a:t>
            </a:r>
            <a:r>
              <a:rPr dirty="0" sz="24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работников</a:t>
            </a:r>
            <a:r>
              <a:rPr dirty="0" sz="24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Times New Roman"/>
                <a:cs typeface="Times New Roman"/>
              </a:rPr>
              <a:t>дошкольных</a:t>
            </a:r>
            <a:r>
              <a:rPr dirty="0" sz="24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образовательных </a:t>
            </a:r>
            <a:r>
              <a:rPr dirty="0" sz="2400" spc="-5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организаций</a:t>
            </a:r>
            <a:r>
              <a:rPr dirty="0" sz="24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dirty="0" sz="24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области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 реализации</a:t>
            </a:r>
            <a:r>
              <a:rPr dirty="0" sz="24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здоровьесберегающих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технологий</a:t>
            </a:r>
            <a:r>
              <a:rPr dirty="0" sz="24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в </a:t>
            </a:r>
            <a:r>
              <a:rPr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образовательном</a:t>
            </a:r>
            <a:r>
              <a:rPr dirty="0" sz="24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5">
                <a:solidFill>
                  <a:srgbClr val="FFFFFF"/>
                </a:solidFill>
                <a:latin typeface="Times New Roman"/>
                <a:cs typeface="Times New Roman"/>
              </a:rPr>
              <a:t>процессе</a:t>
            </a:r>
            <a:endParaRPr sz="2400">
              <a:latin typeface="Times New Roman"/>
              <a:cs typeface="Times New Roman"/>
            </a:endParaRPr>
          </a:p>
          <a:p>
            <a:pPr algn="ctr" marL="12700" marR="5080">
              <a:lnSpc>
                <a:spcPct val="100000"/>
              </a:lnSpc>
              <a:spcBef>
                <a:spcPts val="5"/>
              </a:spcBef>
            </a:pPr>
            <a:r>
              <a:rPr dirty="0" sz="2400">
                <a:solidFill>
                  <a:srgbClr val="11045B"/>
                </a:solidFill>
                <a:latin typeface="Times New Roman"/>
                <a:cs typeface="Times New Roman"/>
              </a:rPr>
              <a:t>(в</a:t>
            </a:r>
            <a:r>
              <a:rPr dirty="0" sz="2400" spc="-5">
                <a:solidFill>
                  <a:srgbClr val="11045B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11045B"/>
                </a:solidFill>
                <a:latin typeface="Times New Roman"/>
                <a:cs typeface="Times New Roman"/>
              </a:rPr>
              <a:t>рамках</a:t>
            </a:r>
            <a:r>
              <a:rPr dirty="0" sz="2400" spc="-15">
                <a:solidFill>
                  <a:srgbClr val="11045B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11045B"/>
                </a:solidFill>
                <a:latin typeface="Times New Roman"/>
                <a:cs typeface="Times New Roman"/>
              </a:rPr>
              <a:t>национальной</a:t>
            </a:r>
            <a:r>
              <a:rPr dirty="0" sz="2400" spc="15">
                <a:solidFill>
                  <a:srgbClr val="11045B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11045B"/>
                </a:solidFill>
                <a:latin typeface="Times New Roman"/>
                <a:cs typeface="Times New Roman"/>
              </a:rPr>
              <a:t>социальной</a:t>
            </a:r>
            <a:r>
              <a:rPr dirty="0" sz="2400" spc="-10">
                <a:solidFill>
                  <a:srgbClr val="11045B"/>
                </a:solidFill>
                <a:latin typeface="Times New Roman"/>
                <a:cs typeface="Times New Roman"/>
              </a:rPr>
              <a:t> инициативы</a:t>
            </a:r>
            <a:r>
              <a:rPr dirty="0" sz="2400" spc="20">
                <a:solidFill>
                  <a:srgbClr val="11045B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11045B"/>
                </a:solidFill>
                <a:latin typeface="Times New Roman"/>
                <a:cs typeface="Times New Roman"/>
              </a:rPr>
              <a:t>Жизненная </a:t>
            </a:r>
            <a:r>
              <a:rPr dirty="0" sz="2400" spc="5">
                <a:solidFill>
                  <a:srgbClr val="11045B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11045B"/>
                </a:solidFill>
                <a:latin typeface="Times New Roman"/>
                <a:cs typeface="Times New Roman"/>
              </a:rPr>
              <a:t>ситуация</a:t>
            </a:r>
            <a:r>
              <a:rPr dirty="0" sz="2400" spc="-15">
                <a:solidFill>
                  <a:srgbClr val="11045B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11045B"/>
                </a:solidFill>
                <a:latin typeface="Times New Roman"/>
                <a:cs typeface="Times New Roman"/>
              </a:rPr>
              <a:t>«Снижение</a:t>
            </a:r>
            <a:r>
              <a:rPr dirty="0" sz="2400" spc="15">
                <a:solidFill>
                  <a:srgbClr val="11045B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11045B"/>
                </a:solidFill>
                <a:latin typeface="Times New Roman"/>
                <a:cs typeface="Times New Roman"/>
              </a:rPr>
              <a:t>заболеваемости</a:t>
            </a:r>
            <a:r>
              <a:rPr dirty="0" sz="2400" spc="5">
                <a:solidFill>
                  <a:srgbClr val="11045B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11045B"/>
                </a:solidFill>
                <a:latin typeface="Times New Roman"/>
                <a:cs typeface="Times New Roman"/>
              </a:rPr>
              <a:t>детей в</a:t>
            </a:r>
            <a:r>
              <a:rPr dirty="0" sz="2400" spc="5">
                <a:solidFill>
                  <a:srgbClr val="11045B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11045B"/>
                </a:solidFill>
                <a:latin typeface="Times New Roman"/>
                <a:cs typeface="Times New Roman"/>
              </a:rPr>
              <a:t>образовательных </a:t>
            </a:r>
            <a:r>
              <a:rPr dirty="0" sz="2400" spc="-585">
                <a:solidFill>
                  <a:srgbClr val="11045B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11045B"/>
                </a:solidFill>
                <a:latin typeface="Times New Roman"/>
                <a:cs typeface="Times New Roman"/>
              </a:rPr>
              <a:t>организациях, </a:t>
            </a:r>
            <a:r>
              <a:rPr dirty="0" sz="2400" spc="-5">
                <a:solidFill>
                  <a:srgbClr val="11045B"/>
                </a:solidFill>
                <a:latin typeface="Times New Roman"/>
                <a:cs typeface="Times New Roman"/>
              </a:rPr>
              <a:t>реализующих программы </a:t>
            </a:r>
            <a:r>
              <a:rPr dirty="0" sz="2400" spc="-25">
                <a:solidFill>
                  <a:srgbClr val="11045B"/>
                </a:solidFill>
                <a:latin typeface="Times New Roman"/>
                <a:cs typeface="Times New Roman"/>
              </a:rPr>
              <a:t>дошкольного </a:t>
            </a:r>
            <a:r>
              <a:rPr dirty="0" sz="2400" spc="-20">
                <a:solidFill>
                  <a:srgbClr val="11045B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11045B"/>
                </a:solidFill>
                <a:latin typeface="Times New Roman"/>
                <a:cs typeface="Times New Roman"/>
              </a:rPr>
              <a:t>образования»)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74191" y="233172"/>
            <a:ext cx="1463039" cy="146303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7494" y="311658"/>
            <a:ext cx="8613775" cy="620395"/>
          </a:xfrm>
          <a:prstGeom prst="rect"/>
          <a:solidFill>
            <a:srgbClr val="2D75B6"/>
          </a:solidFill>
          <a:ln w="38100">
            <a:solidFill>
              <a:srgbClr val="FFFFFF"/>
            </a:solidFill>
          </a:ln>
        </p:spPr>
        <p:txBody>
          <a:bodyPr wrap="square" lIns="0" tIns="61594" rIns="0" bIns="0" rtlCol="0" vert="horz">
            <a:spAutoFit/>
          </a:bodyPr>
          <a:lstStyle/>
          <a:p>
            <a:pPr marL="687070">
              <a:lnSpc>
                <a:spcPct val="100000"/>
              </a:lnSpc>
              <a:spcBef>
                <a:spcPts val="484"/>
              </a:spcBef>
            </a:pPr>
            <a:r>
              <a:rPr dirty="0" spc="-5" b="1">
                <a:solidFill>
                  <a:srgbClr val="FFFFFF"/>
                </a:solidFill>
                <a:latin typeface="Times New Roman"/>
                <a:cs typeface="Times New Roman"/>
              </a:rPr>
              <a:t>Общие</a:t>
            </a:r>
            <a:r>
              <a:rPr dirty="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pc="-10" b="1">
                <a:solidFill>
                  <a:srgbClr val="FFFFFF"/>
                </a:solidFill>
                <a:latin typeface="Times New Roman"/>
                <a:cs typeface="Times New Roman"/>
              </a:rPr>
              <a:t>сведения</a:t>
            </a:r>
            <a:r>
              <a:rPr dirty="0" spc="-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b="1">
                <a:solidFill>
                  <a:srgbClr val="FFFFFF"/>
                </a:solidFill>
                <a:latin typeface="Times New Roman"/>
                <a:cs typeface="Times New Roman"/>
              </a:rPr>
              <a:t>об</a:t>
            </a:r>
            <a:r>
              <a:rPr dirty="0" spc="-10" b="1">
                <a:solidFill>
                  <a:srgbClr val="FFFFFF"/>
                </a:solidFill>
                <a:latin typeface="Times New Roman"/>
                <a:cs typeface="Times New Roman"/>
              </a:rPr>
              <a:t> участниках</a:t>
            </a:r>
            <a:r>
              <a:rPr dirty="0" spc="2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pc="-15" b="1">
                <a:solidFill>
                  <a:srgbClr val="FFFFFF"/>
                </a:solidFill>
                <a:latin typeface="Times New Roman"/>
                <a:cs typeface="Times New Roman"/>
              </a:rPr>
              <a:t>мониторинга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76784" y="1589532"/>
            <a:ext cx="5801995" cy="5125720"/>
            <a:chOff x="176784" y="1589532"/>
            <a:chExt cx="5801995" cy="5125720"/>
          </a:xfrm>
        </p:grpSpPr>
        <p:sp>
          <p:nvSpPr>
            <p:cNvPr id="4" name="object 4"/>
            <p:cNvSpPr/>
            <p:nvPr/>
          </p:nvSpPr>
          <p:spPr>
            <a:xfrm>
              <a:off x="176784" y="1589532"/>
              <a:ext cx="5801995" cy="5125720"/>
            </a:xfrm>
            <a:custGeom>
              <a:avLst/>
              <a:gdLst/>
              <a:ahLst/>
              <a:cxnLst/>
              <a:rect l="l" t="t" r="r" b="b"/>
              <a:pathLst>
                <a:path w="5801995" h="5125720">
                  <a:moveTo>
                    <a:pt x="5801868" y="0"/>
                  </a:moveTo>
                  <a:lnTo>
                    <a:pt x="0" y="0"/>
                  </a:lnTo>
                  <a:lnTo>
                    <a:pt x="0" y="5125212"/>
                  </a:lnTo>
                  <a:lnTo>
                    <a:pt x="5801868" y="5125212"/>
                  </a:lnTo>
                  <a:lnTo>
                    <a:pt x="58018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077717" y="2342769"/>
              <a:ext cx="1830705" cy="1964689"/>
            </a:xfrm>
            <a:custGeom>
              <a:avLst/>
              <a:gdLst/>
              <a:ahLst/>
              <a:cxnLst/>
              <a:rect l="l" t="t" r="r" b="b"/>
              <a:pathLst>
                <a:path w="1830704" h="1964689">
                  <a:moveTo>
                    <a:pt x="0" y="0"/>
                  </a:moveTo>
                  <a:lnTo>
                    <a:pt x="0" y="1830323"/>
                  </a:lnTo>
                  <a:lnTo>
                    <a:pt x="1825497" y="1964689"/>
                  </a:lnTo>
                  <a:lnTo>
                    <a:pt x="1827664" y="1931140"/>
                  </a:lnTo>
                  <a:lnTo>
                    <a:pt x="1829212" y="1897554"/>
                  </a:lnTo>
                  <a:lnTo>
                    <a:pt x="1830141" y="1863945"/>
                  </a:lnTo>
                  <a:lnTo>
                    <a:pt x="1830451" y="1830323"/>
                  </a:lnTo>
                  <a:lnTo>
                    <a:pt x="1829834" y="1782332"/>
                  </a:lnTo>
                  <a:lnTo>
                    <a:pt x="1827993" y="1734645"/>
                  </a:lnTo>
                  <a:lnTo>
                    <a:pt x="1824943" y="1687277"/>
                  </a:lnTo>
                  <a:lnTo>
                    <a:pt x="1820700" y="1640244"/>
                  </a:lnTo>
                  <a:lnTo>
                    <a:pt x="1815278" y="1593561"/>
                  </a:lnTo>
                  <a:lnTo>
                    <a:pt x="1808693" y="1547243"/>
                  </a:lnTo>
                  <a:lnTo>
                    <a:pt x="1800959" y="1501305"/>
                  </a:lnTo>
                  <a:lnTo>
                    <a:pt x="1792092" y="1455761"/>
                  </a:lnTo>
                  <a:lnTo>
                    <a:pt x="1782106" y="1410628"/>
                  </a:lnTo>
                  <a:lnTo>
                    <a:pt x="1771018" y="1365920"/>
                  </a:lnTo>
                  <a:lnTo>
                    <a:pt x="1758841" y="1321652"/>
                  </a:lnTo>
                  <a:lnTo>
                    <a:pt x="1745591" y="1277839"/>
                  </a:lnTo>
                  <a:lnTo>
                    <a:pt x="1731283" y="1234497"/>
                  </a:lnTo>
                  <a:lnTo>
                    <a:pt x="1715932" y="1191640"/>
                  </a:lnTo>
                  <a:lnTo>
                    <a:pt x="1699553" y="1149283"/>
                  </a:lnTo>
                  <a:lnTo>
                    <a:pt x="1682161" y="1107442"/>
                  </a:lnTo>
                  <a:lnTo>
                    <a:pt x="1663772" y="1066132"/>
                  </a:lnTo>
                  <a:lnTo>
                    <a:pt x="1644400" y="1025367"/>
                  </a:lnTo>
                  <a:lnTo>
                    <a:pt x="1624060" y="985163"/>
                  </a:lnTo>
                  <a:lnTo>
                    <a:pt x="1602768" y="945535"/>
                  </a:lnTo>
                  <a:lnTo>
                    <a:pt x="1580538" y="906497"/>
                  </a:lnTo>
                  <a:lnTo>
                    <a:pt x="1557386" y="868066"/>
                  </a:lnTo>
                  <a:lnTo>
                    <a:pt x="1533327" y="830255"/>
                  </a:lnTo>
                  <a:lnTo>
                    <a:pt x="1508375" y="793081"/>
                  </a:lnTo>
                  <a:lnTo>
                    <a:pt x="1482546" y="756557"/>
                  </a:lnTo>
                  <a:lnTo>
                    <a:pt x="1455856" y="720700"/>
                  </a:lnTo>
                  <a:lnTo>
                    <a:pt x="1428318" y="685524"/>
                  </a:lnTo>
                  <a:lnTo>
                    <a:pt x="1399948" y="651044"/>
                  </a:lnTo>
                  <a:lnTo>
                    <a:pt x="1370761" y="617276"/>
                  </a:lnTo>
                  <a:lnTo>
                    <a:pt x="1340773" y="584234"/>
                  </a:lnTo>
                  <a:lnTo>
                    <a:pt x="1309998" y="551934"/>
                  </a:lnTo>
                  <a:lnTo>
                    <a:pt x="1278451" y="520390"/>
                  </a:lnTo>
                  <a:lnTo>
                    <a:pt x="1246148" y="489618"/>
                  </a:lnTo>
                  <a:lnTo>
                    <a:pt x="1213103" y="459633"/>
                  </a:lnTo>
                  <a:lnTo>
                    <a:pt x="1179332" y="430449"/>
                  </a:lnTo>
                  <a:lnTo>
                    <a:pt x="1144849" y="402082"/>
                  </a:lnTo>
                  <a:lnTo>
                    <a:pt x="1109670" y="374547"/>
                  </a:lnTo>
                  <a:lnTo>
                    <a:pt x="1073810" y="347859"/>
                  </a:lnTo>
                  <a:lnTo>
                    <a:pt x="1037284" y="322034"/>
                  </a:lnTo>
                  <a:lnTo>
                    <a:pt x="1000106" y="297085"/>
                  </a:lnTo>
                  <a:lnTo>
                    <a:pt x="962293" y="273028"/>
                  </a:lnTo>
                  <a:lnTo>
                    <a:pt x="923859" y="249879"/>
                  </a:lnTo>
                  <a:lnTo>
                    <a:pt x="884819" y="227652"/>
                  </a:lnTo>
                  <a:lnTo>
                    <a:pt x="845188" y="206362"/>
                  </a:lnTo>
                  <a:lnTo>
                    <a:pt x="804981" y="186025"/>
                  </a:lnTo>
                  <a:lnTo>
                    <a:pt x="764214" y="166656"/>
                  </a:lnTo>
                  <a:lnTo>
                    <a:pt x="722901" y="148268"/>
                  </a:lnTo>
                  <a:lnTo>
                    <a:pt x="681058" y="130879"/>
                  </a:lnTo>
                  <a:lnTo>
                    <a:pt x="638699" y="114502"/>
                  </a:lnTo>
                  <a:lnTo>
                    <a:pt x="595840" y="99153"/>
                  </a:lnTo>
                  <a:lnTo>
                    <a:pt x="552496" y="84847"/>
                  </a:lnTo>
                  <a:lnTo>
                    <a:pt x="508681" y="71599"/>
                  </a:lnTo>
                  <a:lnTo>
                    <a:pt x="464412" y="59424"/>
                  </a:lnTo>
                  <a:lnTo>
                    <a:pt x="419702" y="48337"/>
                  </a:lnTo>
                  <a:lnTo>
                    <a:pt x="374567" y="38352"/>
                  </a:lnTo>
                  <a:lnTo>
                    <a:pt x="329023" y="29486"/>
                  </a:lnTo>
                  <a:lnTo>
                    <a:pt x="283083" y="21754"/>
                  </a:lnTo>
                  <a:lnTo>
                    <a:pt x="236764" y="15169"/>
                  </a:lnTo>
                  <a:lnTo>
                    <a:pt x="190080" y="9748"/>
                  </a:lnTo>
                  <a:lnTo>
                    <a:pt x="143047" y="5506"/>
                  </a:lnTo>
                  <a:lnTo>
                    <a:pt x="95679" y="2457"/>
                  </a:lnTo>
                  <a:lnTo>
                    <a:pt x="47991" y="6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077717" y="2342769"/>
              <a:ext cx="1830705" cy="1964689"/>
            </a:xfrm>
            <a:custGeom>
              <a:avLst/>
              <a:gdLst/>
              <a:ahLst/>
              <a:cxnLst/>
              <a:rect l="l" t="t" r="r" b="b"/>
              <a:pathLst>
                <a:path w="1830704" h="1964689">
                  <a:moveTo>
                    <a:pt x="0" y="0"/>
                  </a:moveTo>
                  <a:lnTo>
                    <a:pt x="47991" y="616"/>
                  </a:lnTo>
                  <a:lnTo>
                    <a:pt x="95679" y="2457"/>
                  </a:lnTo>
                  <a:lnTo>
                    <a:pt x="143047" y="5506"/>
                  </a:lnTo>
                  <a:lnTo>
                    <a:pt x="190080" y="9748"/>
                  </a:lnTo>
                  <a:lnTo>
                    <a:pt x="236764" y="15169"/>
                  </a:lnTo>
                  <a:lnTo>
                    <a:pt x="283083" y="21754"/>
                  </a:lnTo>
                  <a:lnTo>
                    <a:pt x="329023" y="29486"/>
                  </a:lnTo>
                  <a:lnTo>
                    <a:pt x="374567" y="38352"/>
                  </a:lnTo>
                  <a:lnTo>
                    <a:pt x="419702" y="48337"/>
                  </a:lnTo>
                  <a:lnTo>
                    <a:pt x="464412" y="59424"/>
                  </a:lnTo>
                  <a:lnTo>
                    <a:pt x="508681" y="71599"/>
                  </a:lnTo>
                  <a:lnTo>
                    <a:pt x="552496" y="84847"/>
                  </a:lnTo>
                  <a:lnTo>
                    <a:pt x="595840" y="99153"/>
                  </a:lnTo>
                  <a:lnTo>
                    <a:pt x="638699" y="114502"/>
                  </a:lnTo>
                  <a:lnTo>
                    <a:pt x="681058" y="130879"/>
                  </a:lnTo>
                  <a:lnTo>
                    <a:pt x="722901" y="148268"/>
                  </a:lnTo>
                  <a:lnTo>
                    <a:pt x="764214" y="166656"/>
                  </a:lnTo>
                  <a:lnTo>
                    <a:pt x="804981" y="186025"/>
                  </a:lnTo>
                  <a:lnTo>
                    <a:pt x="845188" y="206362"/>
                  </a:lnTo>
                  <a:lnTo>
                    <a:pt x="884819" y="227652"/>
                  </a:lnTo>
                  <a:lnTo>
                    <a:pt x="923859" y="249879"/>
                  </a:lnTo>
                  <a:lnTo>
                    <a:pt x="962293" y="273028"/>
                  </a:lnTo>
                  <a:lnTo>
                    <a:pt x="1000106" y="297085"/>
                  </a:lnTo>
                  <a:lnTo>
                    <a:pt x="1037284" y="322034"/>
                  </a:lnTo>
                  <a:lnTo>
                    <a:pt x="1073810" y="347859"/>
                  </a:lnTo>
                  <a:lnTo>
                    <a:pt x="1109670" y="374547"/>
                  </a:lnTo>
                  <a:lnTo>
                    <a:pt x="1144849" y="402082"/>
                  </a:lnTo>
                  <a:lnTo>
                    <a:pt x="1179332" y="430449"/>
                  </a:lnTo>
                  <a:lnTo>
                    <a:pt x="1213103" y="459633"/>
                  </a:lnTo>
                  <a:lnTo>
                    <a:pt x="1246148" y="489618"/>
                  </a:lnTo>
                  <a:lnTo>
                    <a:pt x="1278451" y="520390"/>
                  </a:lnTo>
                  <a:lnTo>
                    <a:pt x="1309998" y="551934"/>
                  </a:lnTo>
                  <a:lnTo>
                    <a:pt x="1340773" y="584234"/>
                  </a:lnTo>
                  <a:lnTo>
                    <a:pt x="1370761" y="617276"/>
                  </a:lnTo>
                  <a:lnTo>
                    <a:pt x="1399948" y="651044"/>
                  </a:lnTo>
                  <a:lnTo>
                    <a:pt x="1428318" y="685524"/>
                  </a:lnTo>
                  <a:lnTo>
                    <a:pt x="1455856" y="720700"/>
                  </a:lnTo>
                  <a:lnTo>
                    <a:pt x="1482546" y="756557"/>
                  </a:lnTo>
                  <a:lnTo>
                    <a:pt x="1508375" y="793081"/>
                  </a:lnTo>
                  <a:lnTo>
                    <a:pt x="1533327" y="830255"/>
                  </a:lnTo>
                  <a:lnTo>
                    <a:pt x="1557386" y="868066"/>
                  </a:lnTo>
                  <a:lnTo>
                    <a:pt x="1580538" y="906497"/>
                  </a:lnTo>
                  <a:lnTo>
                    <a:pt x="1602768" y="945535"/>
                  </a:lnTo>
                  <a:lnTo>
                    <a:pt x="1624060" y="985163"/>
                  </a:lnTo>
                  <a:lnTo>
                    <a:pt x="1644400" y="1025367"/>
                  </a:lnTo>
                  <a:lnTo>
                    <a:pt x="1663772" y="1066132"/>
                  </a:lnTo>
                  <a:lnTo>
                    <a:pt x="1682161" y="1107442"/>
                  </a:lnTo>
                  <a:lnTo>
                    <a:pt x="1699553" y="1149283"/>
                  </a:lnTo>
                  <a:lnTo>
                    <a:pt x="1715932" y="1191640"/>
                  </a:lnTo>
                  <a:lnTo>
                    <a:pt x="1731283" y="1234497"/>
                  </a:lnTo>
                  <a:lnTo>
                    <a:pt x="1745591" y="1277839"/>
                  </a:lnTo>
                  <a:lnTo>
                    <a:pt x="1758841" y="1321652"/>
                  </a:lnTo>
                  <a:lnTo>
                    <a:pt x="1771018" y="1365920"/>
                  </a:lnTo>
                  <a:lnTo>
                    <a:pt x="1782106" y="1410628"/>
                  </a:lnTo>
                  <a:lnTo>
                    <a:pt x="1792092" y="1455761"/>
                  </a:lnTo>
                  <a:lnTo>
                    <a:pt x="1800959" y="1501305"/>
                  </a:lnTo>
                  <a:lnTo>
                    <a:pt x="1808693" y="1547243"/>
                  </a:lnTo>
                  <a:lnTo>
                    <a:pt x="1815278" y="1593561"/>
                  </a:lnTo>
                  <a:lnTo>
                    <a:pt x="1820700" y="1640244"/>
                  </a:lnTo>
                  <a:lnTo>
                    <a:pt x="1824943" y="1687277"/>
                  </a:lnTo>
                  <a:lnTo>
                    <a:pt x="1827993" y="1734645"/>
                  </a:lnTo>
                  <a:lnTo>
                    <a:pt x="1829834" y="1782332"/>
                  </a:lnTo>
                  <a:lnTo>
                    <a:pt x="1830451" y="1830323"/>
                  </a:lnTo>
                  <a:lnTo>
                    <a:pt x="1830141" y="1863945"/>
                  </a:lnTo>
                  <a:lnTo>
                    <a:pt x="1829212" y="1897554"/>
                  </a:lnTo>
                  <a:lnTo>
                    <a:pt x="1827664" y="1931140"/>
                  </a:lnTo>
                  <a:lnTo>
                    <a:pt x="1825497" y="1964689"/>
                  </a:lnTo>
                  <a:lnTo>
                    <a:pt x="0" y="1830323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731135" y="4173092"/>
              <a:ext cx="2172335" cy="1830705"/>
            </a:xfrm>
            <a:custGeom>
              <a:avLst/>
              <a:gdLst/>
              <a:ahLst/>
              <a:cxnLst/>
              <a:rect l="l" t="t" r="r" b="b"/>
              <a:pathLst>
                <a:path w="2172335" h="1830704">
                  <a:moveTo>
                    <a:pt x="346582" y="0"/>
                  </a:moveTo>
                  <a:lnTo>
                    <a:pt x="0" y="1797240"/>
                  </a:lnTo>
                  <a:lnTo>
                    <a:pt x="52714" y="1806619"/>
                  </a:lnTo>
                  <a:lnTo>
                    <a:pt x="105679" y="1814447"/>
                  </a:lnTo>
                  <a:lnTo>
                    <a:pt x="158859" y="1820720"/>
                  </a:lnTo>
                  <a:lnTo>
                    <a:pt x="212216" y="1825434"/>
                  </a:lnTo>
                  <a:lnTo>
                    <a:pt x="260121" y="1828343"/>
                  </a:lnTo>
                  <a:lnTo>
                    <a:pt x="307812" y="1830009"/>
                  </a:lnTo>
                  <a:lnTo>
                    <a:pt x="355273" y="1830446"/>
                  </a:lnTo>
                  <a:lnTo>
                    <a:pt x="402488" y="1829669"/>
                  </a:lnTo>
                  <a:lnTo>
                    <a:pt x="449441" y="1827690"/>
                  </a:lnTo>
                  <a:lnTo>
                    <a:pt x="496116" y="1824524"/>
                  </a:lnTo>
                  <a:lnTo>
                    <a:pt x="542496" y="1820185"/>
                  </a:lnTo>
                  <a:lnTo>
                    <a:pt x="588566" y="1814687"/>
                  </a:lnTo>
                  <a:lnTo>
                    <a:pt x="634309" y="1808044"/>
                  </a:lnTo>
                  <a:lnTo>
                    <a:pt x="679709" y="1800269"/>
                  </a:lnTo>
                  <a:lnTo>
                    <a:pt x="724751" y="1791377"/>
                  </a:lnTo>
                  <a:lnTo>
                    <a:pt x="769417" y="1781381"/>
                  </a:lnTo>
                  <a:lnTo>
                    <a:pt x="813693" y="1770296"/>
                  </a:lnTo>
                  <a:lnTo>
                    <a:pt x="857560" y="1758135"/>
                  </a:lnTo>
                  <a:lnTo>
                    <a:pt x="901005" y="1744912"/>
                  </a:lnTo>
                  <a:lnTo>
                    <a:pt x="944010" y="1730641"/>
                  </a:lnTo>
                  <a:lnTo>
                    <a:pt x="986559" y="1715337"/>
                  </a:lnTo>
                  <a:lnTo>
                    <a:pt x="1028636" y="1699012"/>
                  </a:lnTo>
                  <a:lnTo>
                    <a:pt x="1070225" y="1681681"/>
                  </a:lnTo>
                  <a:lnTo>
                    <a:pt x="1111311" y="1663358"/>
                  </a:lnTo>
                  <a:lnTo>
                    <a:pt x="1151875" y="1644057"/>
                  </a:lnTo>
                  <a:lnTo>
                    <a:pt x="1191904" y="1623791"/>
                  </a:lnTo>
                  <a:lnTo>
                    <a:pt x="1231380" y="1602575"/>
                  </a:lnTo>
                  <a:lnTo>
                    <a:pt x="1270287" y="1580422"/>
                  </a:lnTo>
                  <a:lnTo>
                    <a:pt x="1308609" y="1557347"/>
                  </a:lnTo>
                  <a:lnTo>
                    <a:pt x="1346331" y="1533363"/>
                  </a:lnTo>
                  <a:lnTo>
                    <a:pt x="1383435" y="1508485"/>
                  </a:lnTo>
                  <a:lnTo>
                    <a:pt x="1419906" y="1482725"/>
                  </a:lnTo>
                  <a:lnTo>
                    <a:pt x="1455728" y="1456099"/>
                  </a:lnTo>
                  <a:lnTo>
                    <a:pt x="1490884" y="1428619"/>
                  </a:lnTo>
                  <a:lnTo>
                    <a:pt x="1525358" y="1400301"/>
                  </a:lnTo>
                  <a:lnTo>
                    <a:pt x="1559135" y="1371157"/>
                  </a:lnTo>
                  <a:lnTo>
                    <a:pt x="1592198" y="1341202"/>
                  </a:lnTo>
                  <a:lnTo>
                    <a:pt x="1624531" y="1310450"/>
                  </a:lnTo>
                  <a:lnTo>
                    <a:pt x="1656118" y="1278915"/>
                  </a:lnTo>
                  <a:lnTo>
                    <a:pt x="1686942" y="1246609"/>
                  </a:lnTo>
                  <a:lnTo>
                    <a:pt x="1716988" y="1213549"/>
                  </a:lnTo>
                  <a:lnTo>
                    <a:pt x="1746239" y="1179746"/>
                  </a:lnTo>
                  <a:lnTo>
                    <a:pt x="1774680" y="1145216"/>
                  </a:lnTo>
                  <a:lnTo>
                    <a:pt x="1802293" y="1109973"/>
                  </a:lnTo>
                  <a:lnTo>
                    <a:pt x="1829064" y="1074029"/>
                  </a:lnTo>
                  <a:lnTo>
                    <a:pt x="1854976" y="1037399"/>
                  </a:lnTo>
                  <a:lnTo>
                    <a:pt x="1880012" y="1000097"/>
                  </a:lnTo>
                  <a:lnTo>
                    <a:pt x="1904157" y="962137"/>
                  </a:lnTo>
                  <a:lnTo>
                    <a:pt x="1927394" y="923533"/>
                  </a:lnTo>
                  <a:lnTo>
                    <a:pt x="1949708" y="884299"/>
                  </a:lnTo>
                  <a:lnTo>
                    <a:pt x="1971082" y="844448"/>
                  </a:lnTo>
                  <a:lnTo>
                    <a:pt x="1991499" y="803995"/>
                  </a:lnTo>
                  <a:lnTo>
                    <a:pt x="2010945" y="762953"/>
                  </a:lnTo>
                  <a:lnTo>
                    <a:pt x="2029403" y="721336"/>
                  </a:lnTo>
                  <a:lnTo>
                    <a:pt x="2046856" y="679159"/>
                  </a:lnTo>
                  <a:lnTo>
                    <a:pt x="2063289" y="636435"/>
                  </a:lnTo>
                  <a:lnTo>
                    <a:pt x="2078685" y="593179"/>
                  </a:lnTo>
                  <a:lnTo>
                    <a:pt x="2093028" y="549403"/>
                  </a:lnTo>
                  <a:lnTo>
                    <a:pt x="2106302" y="505122"/>
                  </a:lnTo>
                  <a:lnTo>
                    <a:pt x="2118492" y="460350"/>
                  </a:lnTo>
                  <a:lnTo>
                    <a:pt x="2129580" y="415101"/>
                  </a:lnTo>
                  <a:lnTo>
                    <a:pt x="2139551" y="369389"/>
                  </a:lnTo>
                  <a:lnTo>
                    <a:pt x="2148388" y="323227"/>
                  </a:lnTo>
                  <a:lnTo>
                    <a:pt x="2156076" y="276630"/>
                  </a:lnTo>
                  <a:lnTo>
                    <a:pt x="2162598" y="229612"/>
                  </a:lnTo>
                  <a:lnTo>
                    <a:pt x="2167938" y="182185"/>
                  </a:lnTo>
                  <a:lnTo>
                    <a:pt x="2172080" y="134365"/>
                  </a:lnTo>
                  <a:lnTo>
                    <a:pt x="346582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731135" y="4173092"/>
              <a:ext cx="2172335" cy="1830705"/>
            </a:xfrm>
            <a:custGeom>
              <a:avLst/>
              <a:gdLst/>
              <a:ahLst/>
              <a:cxnLst/>
              <a:rect l="l" t="t" r="r" b="b"/>
              <a:pathLst>
                <a:path w="2172335" h="1830704">
                  <a:moveTo>
                    <a:pt x="2172080" y="134365"/>
                  </a:moveTo>
                  <a:lnTo>
                    <a:pt x="2167938" y="182185"/>
                  </a:lnTo>
                  <a:lnTo>
                    <a:pt x="2162598" y="229612"/>
                  </a:lnTo>
                  <a:lnTo>
                    <a:pt x="2156076" y="276630"/>
                  </a:lnTo>
                  <a:lnTo>
                    <a:pt x="2148388" y="323227"/>
                  </a:lnTo>
                  <a:lnTo>
                    <a:pt x="2139551" y="369389"/>
                  </a:lnTo>
                  <a:lnTo>
                    <a:pt x="2129580" y="415101"/>
                  </a:lnTo>
                  <a:lnTo>
                    <a:pt x="2118492" y="460350"/>
                  </a:lnTo>
                  <a:lnTo>
                    <a:pt x="2106302" y="505122"/>
                  </a:lnTo>
                  <a:lnTo>
                    <a:pt x="2093028" y="549403"/>
                  </a:lnTo>
                  <a:lnTo>
                    <a:pt x="2078685" y="593179"/>
                  </a:lnTo>
                  <a:lnTo>
                    <a:pt x="2063289" y="636435"/>
                  </a:lnTo>
                  <a:lnTo>
                    <a:pt x="2046856" y="679159"/>
                  </a:lnTo>
                  <a:lnTo>
                    <a:pt x="2029403" y="721336"/>
                  </a:lnTo>
                  <a:lnTo>
                    <a:pt x="2010945" y="762953"/>
                  </a:lnTo>
                  <a:lnTo>
                    <a:pt x="1991499" y="803995"/>
                  </a:lnTo>
                  <a:lnTo>
                    <a:pt x="1971082" y="844448"/>
                  </a:lnTo>
                  <a:lnTo>
                    <a:pt x="1949708" y="884299"/>
                  </a:lnTo>
                  <a:lnTo>
                    <a:pt x="1927394" y="923533"/>
                  </a:lnTo>
                  <a:lnTo>
                    <a:pt x="1904157" y="962137"/>
                  </a:lnTo>
                  <a:lnTo>
                    <a:pt x="1880012" y="1000097"/>
                  </a:lnTo>
                  <a:lnTo>
                    <a:pt x="1854976" y="1037399"/>
                  </a:lnTo>
                  <a:lnTo>
                    <a:pt x="1829064" y="1074029"/>
                  </a:lnTo>
                  <a:lnTo>
                    <a:pt x="1802293" y="1109973"/>
                  </a:lnTo>
                  <a:lnTo>
                    <a:pt x="1774680" y="1145216"/>
                  </a:lnTo>
                  <a:lnTo>
                    <a:pt x="1746239" y="1179746"/>
                  </a:lnTo>
                  <a:lnTo>
                    <a:pt x="1716988" y="1213549"/>
                  </a:lnTo>
                  <a:lnTo>
                    <a:pt x="1686942" y="1246609"/>
                  </a:lnTo>
                  <a:lnTo>
                    <a:pt x="1656118" y="1278915"/>
                  </a:lnTo>
                  <a:lnTo>
                    <a:pt x="1624531" y="1310450"/>
                  </a:lnTo>
                  <a:lnTo>
                    <a:pt x="1592198" y="1341202"/>
                  </a:lnTo>
                  <a:lnTo>
                    <a:pt x="1559135" y="1371157"/>
                  </a:lnTo>
                  <a:lnTo>
                    <a:pt x="1525358" y="1400301"/>
                  </a:lnTo>
                  <a:lnTo>
                    <a:pt x="1490884" y="1428619"/>
                  </a:lnTo>
                  <a:lnTo>
                    <a:pt x="1455728" y="1456099"/>
                  </a:lnTo>
                  <a:lnTo>
                    <a:pt x="1419906" y="1482725"/>
                  </a:lnTo>
                  <a:lnTo>
                    <a:pt x="1383435" y="1508485"/>
                  </a:lnTo>
                  <a:lnTo>
                    <a:pt x="1346331" y="1533363"/>
                  </a:lnTo>
                  <a:lnTo>
                    <a:pt x="1308609" y="1557347"/>
                  </a:lnTo>
                  <a:lnTo>
                    <a:pt x="1270287" y="1580422"/>
                  </a:lnTo>
                  <a:lnTo>
                    <a:pt x="1231380" y="1602575"/>
                  </a:lnTo>
                  <a:lnTo>
                    <a:pt x="1191904" y="1623791"/>
                  </a:lnTo>
                  <a:lnTo>
                    <a:pt x="1151875" y="1644057"/>
                  </a:lnTo>
                  <a:lnTo>
                    <a:pt x="1111311" y="1663358"/>
                  </a:lnTo>
                  <a:lnTo>
                    <a:pt x="1070225" y="1681681"/>
                  </a:lnTo>
                  <a:lnTo>
                    <a:pt x="1028636" y="1699012"/>
                  </a:lnTo>
                  <a:lnTo>
                    <a:pt x="986559" y="1715337"/>
                  </a:lnTo>
                  <a:lnTo>
                    <a:pt x="944010" y="1730641"/>
                  </a:lnTo>
                  <a:lnTo>
                    <a:pt x="901005" y="1744912"/>
                  </a:lnTo>
                  <a:lnTo>
                    <a:pt x="857560" y="1758135"/>
                  </a:lnTo>
                  <a:lnTo>
                    <a:pt x="813693" y="1770296"/>
                  </a:lnTo>
                  <a:lnTo>
                    <a:pt x="769417" y="1781381"/>
                  </a:lnTo>
                  <a:lnTo>
                    <a:pt x="724751" y="1791377"/>
                  </a:lnTo>
                  <a:lnTo>
                    <a:pt x="679709" y="1800269"/>
                  </a:lnTo>
                  <a:lnTo>
                    <a:pt x="634309" y="1808044"/>
                  </a:lnTo>
                  <a:lnTo>
                    <a:pt x="588566" y="1814687"/>
                  </a:lnTo>
                  <a:lnTo>
                    <a:pt x="542496" y="1820185"/>
                  </a:lnTo>
                  <a:lnTo>
                    <a:pt x="496116" y="1824524"/>
                  </a:lnTo>
                  <a:lnTo>
                    <a:pt x="449441" y="1827690"/>
                  </a:lnTo>
                  <a:lnTo>
                    <a:pt x="402488" y="1829669"/>
                  </a:lnTo>
                  <a:lnTo>
                    <a:pt x="355273" y="1830446"/>
                  </a:lnTo>
                  <a:lnTo>
                    <a:pt x="307812" y="1830009"/>
                  </a:lnTo>
                  <a:lnTo>
                    <a:pt x="260121" y="1828343"/>
                  </a:lnTo>
                  <a:lnTo>
                    <a:pt x="212216" y="1825434"/>
                  </a:lnTo>
                  <a:lnTo>
                    <a:pt x="158859" y="1820720"/>
                  </a:lnTo>
                  <a:lnTo>
                    <a:pt x="105679" y="1814447"/>
                  </a:lnTo>
                  <a:lnTo>
                    <a:pt x="52714" y="1806619"/>
                  </a:lnTo>
                  <a:lnTo>
                    <a:pt x="0" y="1797240"/>
                  </a:lnTo>
                  <a:lnTo>
                    <a:pt x="346582" y="0"/>
                  </a:lnTo>
                  <a:lnTo>
                    <a:pt x="2172080" y="134365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387726" y="4173092"/>
              <a:ext cx="690245" cy="1797685"/>
            </a:xfrm>
            <a:custGeom>
              <a:avLst/>
              <a:gdLst/>
              <a:ahLst/>
              <a:cxnLst/>
              <a:rect l="l" t="t" r="r" b="b"/>
              <a:pathLst>
                <a:path w="690244" h="1797685">
                  <a:moveTo>
                    <a:pt x="689991" y="0"/>
                  </a:moveTo>
                  <a:lnTo>
                    <a:pt x="0" y="1695310"/>
                  </a:lnTo>
                  <a:lnTo>
                    <a:pt x="47760" y="1713974"/>
                  </a:lnTo>
                  <a:lnTo>
                    <a:pt x="95994" y="1731285"/>
                  </a:lnTo>
                  <a:lnTo>
                    <a:pt x="144677" y="1747234"/>
                  </a:lnTo>
                  <a:lnTo>
                    <a:pt x="193784" y="1761812"/>
                  </a:lnTo>
                  <a:lnTo>
                    <a:pt x="243292" y="1775012"/>
                  </a:lnTo>
                  <a:lnTo>
                    <a:pt x="293174" y="1786824"/>
                  </a:lnTo>
                  <a:lnTo>
                    <a:pt x="343408" y="1797240"/>
                  </a:lnTo>
                  <a:lnTo>
                    <a:pt x="689991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387726" y="4173092"/>
              <a:ext cx="690245" cy="1797685"/>
            </a:xfrm>
            <a:custGeom>
              <a:avLst/>
              <a:gdLst/>
              <a:ahLst/>
              <a:cxnLst/>
              <a:rect l="l" t="t" r="r" b="b"/>
              <a:pathLst>
                <a:path w="690244" h="1797685">
                  <a:moveTo>
                    <a:pt x="343408" y="1797240"/>
                  </a:moveTo>
                  <a:lnTo>
                    <a:pt x="293174" y="1786824"/>
                  </a:lnTo>
                  <a:lnTo>
                    <a:pt x="243292" y="1775012"/>
                  </a:lnTo>
                  <a:lnTo>
                    <a:pt x="193784" y="1761812"/>
                  </a:lnTo>
                  <a:lnTo>
                    <a:pt x="144677" y="1747234"/>
                  </a:lnTo>
                  <a:lnTo>
                    <a:pt x="95994" y="1731285"/>
                  </a:lnTo>
                  <a:lnTo>
                    <a:pt x="47760" y="1713974"/>
                  </a:lnTo>
                  <a:lnTo>
                    <a:pt x="0" y="1695310"/>
                  </a:lnTo>
                  <a:lnTo>
                    <a:pt x="689991" y="0"/>
                  </a:lnTo>
                  <a:lnTo>
                    <a:pt x="343408" y="179724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247303" y="3772789"/>
              <a:ext cx="1830705" cy="2096135"/>
            </a:xfrm>
            <a:custGeom>
              <a:avLst/>
              <a:gdLst/>
              <a:ahLst/>
              <a:cxnLst/>
              <a:rect l="l" t="t" r="r" b="b"/>
              <a:pathLst>
                <a:path w="1830705" h="2096135">
                  <a:moveTo>
                    <a:pt x="44413" y="0"/>
                  </a:moveTo>
                  <a:lnTo>
                    <a:pt x="34398" y="47600"/>
                  </a:lnTo>
                  <a:lnTo>
                    <a:pt x="25680" y="95207"/>
                  </a:lnTo>
                  <a:lnTo>
                    <a:pt x="18247" y="142801"/>
                  </a:lnTo>
                  <a:lnTo>
                    <a:pt x="12090" y="190360"/>
                  </a:lnTo>
                  <a:lnTo>
                    <a:pt x="7197" y="237866"/>
                  </a:lnTo>
                  <a:lnTo>
                    <a:pt x="3558" y="285296"/>
                  </a:lnTo>
                  <a:lnTo>
                    <a:pt x="1162" y="332632"/>
                  </a:lnTo>
                  <a:lnTo>
                    <a:pt x="0" y="379854"/>
                  </a:lnTo>
                  <a:lnTo>
                    <a:pt x="59" y="426939"/>
                  </a:lnTo>
                  <a:lnTo>
                    <a:pt x="1330" y="473869"/>
                  </a:lnTo>
                  <a:lnTo>
                    <a:pt x="3801" y="520623"/>
                  </a:lnTo>
                  <a:lnTo>
                    <a:pt x="7463" y="567181"/>
                  </a:lnTo>
                  <a:lnTo>
                    <a:pt x="12305" y="613522"/>
                  </a:lnTo>
                  <a:lnTo>
                    <a:pt x="18316" y="659627"/>
                  </a:lnTo>
                  <a:lnTo>
                    <a:pt x="25485" y="705474"/>
                  </a:lnTo>
                  <a:lnTo>
                    <a:pt x="33803" y="751044"/>
                  </a:lnTo>
                  <a:lnTo>
                    <a:pt x="43257" y="796316"/>
                  </a:lnTo>
                  <a:lnTo>
                    <a:pt x="53838" y="841271"/>
                  </a:lnTo>
                  <a:lnTo>
                    <a:pt x="65535" y="885887"/>
                  </a:lnTo>
                  <a:lnTo>
                    <a:pt x="78338" y="930144"/>
                  </a:lnTo>
                  <a:lnTo>
                    <a:pt x="92235" y="974023"/>
                  </a:lnTo>
                  <a:lnTo>
                    <a:pt x="107217" y="1017502"/>
                  </a:lnTo>
                  <a:lnTo>
                    <a:pt x="123272" y="1060562"/>
                  </a:lnTo>
                  <a:lnTo>
                    <a:pt x="140391" y="1103183"/>
                  </a:lnTo>
                  <a:lnTo>
                    <a:pt x="158561" y="1145343"/>
                  </a:lnTo>
                  <a:lnTo>
                    <a:pt x="177774" y="1187023"/>
                  </a:lnTo>
                  <a:lnTo>
                    <a:pt x="198018" y="1228203"/>
                  </a:lnTo>
                  <a:lnTo>
                    <a:pt x="219282" y="1268861"/>
                  </a:lnTo>
                  <a:lnTo>
                    <a:pt x="241556" y="1308979"/>
                  </a:lnTo>
                  <a:lnTo>
                    <a:pt x="264829" y="1348535"/>
                  </a:lnTo>
                  <a:lnTo>
                    <a:pt x="289092" y="1387509"/>
                  </a:lnTo>
                  <a:lnTo>
                    <a:pt x="314332" y="1425881"/>
                  </a:lnTo>
                  <a:lnTo>
                    <a:pt x="340540" y="1463631"/>
                  </a:lnTo>
                  <a:lnTo>
                    <a:pt x="367705" y="1500738"/>
                  </a:lnTo>
                  <a:lnTo>
                    <a:pt x="395816" y="1537183"/>
                  </a:lnTo>
                  <a:lnTo>
                    <a:pt x="424863" y="1572944"/>
                  </a:lnTo>
                  <a:lnTo>
                    <a:pt x="454835" y="1608002"/>
                  </a:lnTo>
                  <a:lnTo>
                    <a:pt x="485721" y="1642336"/>
                  </a:lnTo>
                  <a:lnTo>
                    <a:pt x="517511" y="1675925"/>
                  </a:lnTo>
                  <a:lnTo>
                    <a:pt x="550195" y="1708751"/>
                  </a:lnTo>
                  <a:lnTo>
                    <a:pt x="583761" y="1740792"/>
                  </a:lnTo>
                  <a:lnTo>
                    <a:pt x="618199" y="1772028"/>
                  </a:lnTo>
                  <a:lnTo>
                    <a:pt x="653499" y="1802438"/>
                  </a:lnTo>
                  <a:lnTo>
                    <a:pt x="689649" y="1832004"/>
                  </a:lnTo>
                  <a:lnTo>
                    <a:pt x="726640" y="1860703"/>
                  </a:lnTo>
                  <a:lnTo>
                    <a:pt x="764460" y="1888516"/>
                  </a:lnTo>
                  <a:lnTo>
                    <a:pt x="803099" y="1915423"/>
                  </a:lnTo>
                  <a:lnTo>
                    <a:pt x="842547" y="1941403"/>
                  </a:lnTo>
                  <a:lnTo>
                    <a:pt x="882792" y="1966437"/>
                  </a:lnTo>
                  <a:lnTo>
                    <a:pt x="923824" y="1990503"/>
                  </a:lnTo>
                  <a:lnTo>
                    <a:pt x="965634" y="2013581"/>
                  </a:lnTo>
                  <a:lnTo>
                    <a:pt x="1008209" y="2035652"/>
                  </a:lnTo>
                  <a:lnTo>
                    <a:pt x="1051539" y="2056694"/>
                  </a:lnTo>
                  <a:lnTo>
                    <a:pt x="1095614" y="2076688"/>
                  </a:lnTo>
                  <a:lnTo>
                    <a:pt x="1140423" y="2095614"/>
                  </a:lnTo>
                  <a:lnTo>
                    <a:pt x="1830414" y="400304"/>
                  </a:lnTo>
                  <a:lnTo>
                    <a:pt x="44413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247303" y="3772789"/>
              <a:ext cx="1830705" cy="2096135"/>
            </a:xfrm>
            <a:custGeom>
              <a:avLst/>
              <a:gdLst/>
              <a:ahLst/>
              <a:cxnLst/>
              <a:rect l="l" t="t" r="r" b="b"/>
              <a:pathLst>
                <a:path w="1830705" h="2096135">
                  <a:moveTo>
                    <a:pt x="1140423" y="2095614"/>
                  </a:moveTo>
                  <a:lnTo>
                    <a:pt x="1095614" y="2076688"/>
                  </a:lnTo>
                  <a:lnTo>
                    <a:pt x="1051539" y="2056694"/>
                  </a:lnTo>
                  <a:lnTo>
                    <a:pt x="1008209" y="2035652"/>
                  </a:lnTo>
                  <a:lnTo>
                    <a:pt x="965634" y="2013581"/>
                  </a:lnTo>
                  <a:lnTo>
                    <a:pt x="923824" y="1990503"/>
                  </a:lnTo>
                  <a:lnTo>
                    <a:pt x="882792" y="1966437"/>
                  </a:lnTo>
                  <a:lnTo>
                    <a:pt x="842547" y="1941403"/>
                  </a:lnTo>
                  <a:lnTo>
                    <a:pt x="803099" y="1915423"/>
                  </a:lnTo>
                  <a:lnTo>
                    <a:pt x="764460" y="1888516"/>
                  </a:lnTo>
                  <a:lnTo>
                    <a:pt x="726640" y="1860703"/>
                  </a:lnTo>
                  <a:lnTo>
                    <a:pt x="689649" y="1832004"/>
                  </a:lnTo>
                  <a:lnTo>
                    <a:pt x="653499" y="1802438"/>
                  </a:lnTo>
                  <a:lnTo>
                    <a:pt x="618199" y="1772028"/>
                  </a:lnTo>
                  <a:lnTo>
                    <a:pt x="583761" y="1740792"/>
                  </a:lnTo>
                  <a:lnTo>
                    <a:pt x="550195" y="1708751"/>
                  </a:lnTo>
                  <a:lnTo>
                    <a:pt x="517511" y="1675925"/>
                  </a:lnTo>
                  <a:lnTo>
                    <a:pt x="485721" y="1642336"/>
                  </a:lnTo>
                  <a:lnTo>
                    <a:pt x="454835" y="1608002"/>
                  </a:lnTo>
                  <a:lnTo>
                    <a:pt x="424863" y="1572944"/>
                  </a:lnTo>
                  <a:lnTo>
                    <a:pt x="395816" y="1537183"/>
                  </a:lnTo>
                  <a:lnTo>
                    <a:pt x="367705" y="1500738"/>
                  </a:lnTo>
                  <a:lnTo>
                    <a:pt x="340540" y="1463631"/>
                  </a:lnTo>
                  <a:lnTo>
                    <a:pt x="314332" y="1425881"/>
                  </a:lnTo>
                  <a:lnTo>
                    <a:pt x="289092" y="1387509"/>
                  </a:lnTo>
                  <a:lnTo>
                    <a:pt x="264829" y="1348535"/>
                  </a:lnTo>
                  <a:lnTo>
                    <a:pt x="241556" y="1308979"/>
                  </a:lnTo>
                  <a:lnTo>
                    <a:pt x="219282" y="1268861"/>
                  </a:lnTo>
                  <a:lnTo>
                    <a:pt x="198018" y="1228203"/>
                  </a:lnTo>
                  <a:lnTo>
                    <a:pt x="177774" y="1187023"/>
                  </a:lnTo>
                  <a:lnTo>
                    <a:pt x="158561" y="1145343"/>
                  </a:lnTo>
                  <a:lnTo>
                    <a:pt x="140391" y="1103183"/>
                  </a:lnTo>
                  <a:lnTo>
                    <a:pt x="123272" y="1060562"/>
                  </a:lnTo>
                  <a:lnTo>
                    <a:pt x="107217" y="1017502"/>
                  </a:lnTo>
                  <a:lnTo>
                    <a:pt x="92235" y="974023"/>
                  </a:lnTo>
                  <a:lnTo>
                    <a:pt x="78338" y="930144"/>
                  </a:lnTo>
                  <a:lnTo>
                    <a:pt x="65535" y="885887"/>
                  </a:lnTo>
                  <a:lnTo>
                    <a:pt x="53838" y="841271"/>
                  </a:lnTo>
                  <a:lnTo>
                    <a:pt x="43257" y="796316"/>
                  </a:lnTo>
                  <a:lnTo>
                    <a:pt x="33803" y="751044"/>
                  </a:lnTo>
                  <a:lnTo>
                    <a:pt x="25485" y="705474"/>
                  </a:lnTo>
                  <a:lnTo>
                    <a:pt x="18316" y="659627"/>
                  </a:lnTo>
                  <a:lnTo>
                    <a:pt x="12305" y="613522"/>
                  </a:lnTo>
                  <a:lnTo>
                    <a:pt x="7463" y="567181"/>
                  </a:lnTo>
                  <a:lnTo>
                    <a:pt x="3801" y="520623"/>
                  </a:lnTo>
                  <a:lnTo>
                    <a:pt x="1330" y="473869"/>
                  </a:lnTo>
                  <a:lnTo>
                    <a:pt x="59" y="426939"/>
                  </a:lnTo>
                  <a:lnTo>
                    <a:pt x="0" y="379854"/>
                  </a:lnTo>
                  <a:lnTo>
                    <a:pt x="1162" y="332632"/>
                  </a:lnTo>
                  <a:lnTo>
                    <a:pt x="3558" y="285296"/>
                  </a:lnTo>
                  <a:lnTo>
                    <a:pt x="7197" y="237866"/>
                  </a:lnTo>
                  <a:lnTo>
                    <a:pt x="12090" y="190360"/>
                  </a:lnTo>
                  <a:lnTo>
                    <a:pt x="18247" y="142801"/>
                  </a:lnTo>
                  <a:lnTo>
                    <a:pt x="25680" y="95207"/>
                  </a:lnTo>
                  <a:lnTo>
                    <a:pt x="34398" y="47600"/>
                  </a:lnTo>
                  <a:lnTo>
                    <a:pt x="44413" y="0"/>
                  </a:lnTo>
                  <a:lnTo>
                    <a:pt x="1830414" y="400304"/>
                  </a:lnTo>
                  <a:lnTo>
                    <a:pt x="1140423" y="209561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291717" y="2342769"/>
              <a:ext cx="1786255" cy="1830705"/>
            </a:xfrm>
            <a:custGeom>
              <a:avLst/>
              <a:gdLst/>
              <a:ahLst/>
              <a:cxnLst/>
              <a:rect l="l" t="t" r="r" b="b"/>
              <a:pathLst>
                <a:path w="1786255" h="1830704">
                  <a:moveTo>
                    <a:pt x="1786001" y="0"/>
                  </a:moveTo>
                  <a:lnTo>
                    <a:pt x="1736711" y="656"/>
                  </a:lnTo>
                  <a:lnTo>
                    <a:pt x="1687694" y="2616"/>
                  </a:lnTo>
                  <a:lnTo>
                    <a:pt x="1638969" y="5864"/>
                  </a:lnTo>
                  <a:lnTo>
                    <a:pt x="1590554" y="10385"/>
                  </a:lnTo>
                  <a:lnTo>
                    <a:pt x="1542469" y="16165"/>
                  </a:lnTo>
                  <a:lnTo>
                    <a:pt x="1494732" y="23187"/>
                  </a:lnTo>
                  <a:lnTo>
                    <a:pt x="1447361" y="31438"/>
                  </a:lnTo>
                  <a:lnTo>
                    <a:pt x="1400377" y="40902"/>
                  </a:lnTo>
                  <a:lnTo>
                    <a:pt x="1353796" y="51563"/>
                  </a:lnTo>
                  <a:lnTo>
                    <a:pt x="1307639" y="63408"/>
                  </a:lnTo>
                  <a:lnTo>
                    <a:pt x="1261925" y="76421"/>
                  </a:lnTo>
                  <a:lnTo>
                    <a:pt x="1216670" y="90586"/>
                  </a:lnTo>
                  <a:lnTo>
                    <a:pt x="1171896" y="105890"/>
                  </a:lnTo>
                  <a:lnTo>
                    <a:pt x="1127620" y="122316"/>
                  </a:lnTo>
                  <a:lnTo>
                    <a:pt x="1083861" y="139850"/>
                  </a:lnTo>
                  <a:lnTo>
                    <a:pt x="1040638" y="158477"/>
                  </a:lnTo>
                  <a:lnTo>
                    <a:pt x="997969" y="178182"/>
                  </a:lnTo>
                  <a:lnTo>
                    <a:pt x="955875" y="198949"/>
                  </a:lnTo>
                  <a:lnTo>
                    <a:pt x="914372" y="220764"/>
                  </a:lnTo>
                  <a:lnTo>
                    <a:pt x="873481" y="243612"/>
                  </a:lnTo>
                  <a:lnTo>
                    <a:pt x="833219" y="267477"/>
                  </a:lnTo>
                  <a:lnTo>
                    <a:pt x="793606" y="292345"/>
                  </a:lnTo>
                  <a:lnTo>
                    <a:pt x="754661" y="318200"/>
                  </a:lnTo>
                  <a:lnTo>
                    <a:pt x="716401" y="345028"/>
                  </a:lnTo>
                  <a:lnTo>
                    <a:pt x="678847" y="372814"/>
                  </a:lnTo>
                  <a:lnTo>
                    <a:pt x="642016" y="401542"/>
                  </a:lnTo>
                  <a:lnTo>
                    <a:pt x="605928" y="431197"/>
                  </a:lnTo>
                  <a:lnTo>
                    <a:pt x="570602" y="461765"/>
                  </a:lnTo>
                  <a:lnTo>
                    <a:pt x="536055" y="493230"/>
                  </a:lnTo>
                  <a:lnTo>
                    <a:pt x="502307" y="525577"/>
                  </a:lnTo>
                  <a:lnTo>
                    <a:pt x="469377" y="558792"/>
                  </a:lnTo>
                  <a:lnTo>
                    <a:pt x="437284" y="592859"/>
                  </a:lnTo>
                  <a:lnTo>
                    <a:pt x="406046" y="627763"/>
                  </a:lnTo>
                  <a:lnTo>
                    <a:pt x="375681" y="663489"/>
                  </a:lnTo>
                  <a:lnTo>
                    <a:pt x="346210" y="700023"/>
                  </a:lnTo>
                  <a:lnTo>
                    <a:pt x="317650" y="737348"/>
                  </a:lnTo>
                  <a:lnTo>
                    <a:pt x="290021" y="775451"/>
                  </a:lnTo>
                  <a:lnTo>
                    <a:pt x="263341" y="814316"/>
                  </a:lnTo>
                  <a:lnTo>
                    <a:pt x="237628" y="853928"/>
                  </a:lnTo>
                  <a:lnTo>
                    <a:pt x="212903" y="894271"/>
                  </a:lnTo>
                  <a:lnTo>
                    <a:pt x="189183" y="935332"/>
                  </a:lnTo>
                  <a:lnTo>
                    <a:pt x="166487" y="977095"/>
                  </a:lnTo>
                  <a:lnTo>
                    <a:pt x="144835" y="1019544"/>
                  </a:lnTo>
                  <a:lnTo>
                    <a:pt x="124244" y="1062666"/>
                  </a:lnTo>
                  <a:lnTo>
                    <a:pt x="104734" y="1106444"/>
                  </a:lnTo>
                  <a:lnTo>
                    <a:pt x="86323" y="1150864"/>
                  </a:lnTo>
                  <a:lnTo>
                    <a:pt x="69031" y="1195911"/>
                  </a:lnTo>
                  <a:lnTo>
                    <a:pt x="52875" y="1241569"/>
                  </a:lnTo>
                  <a:lnTo>
                    <a:pt x="37876" y="1287824"/>
                  </a:lnTo>
                  <a:lnTo>
                    <a:pt x="24051" y="1334661"/>
                  </a:lnTo>
                  <a:lnTo>
                    <a:pt x="11419" y="1382064"/>
                  </a:lnTo>
                  <a:lnTo>
                    <a:pt x="0" y="1430019"/>
                  </a:lnTo>
                  <a:lnTo>
                    <a:pt x="1786001" y="1830323"/>
                  </a:lnTo>
                  <a:lnTo>
                    <a:pt x="178600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291717" y="2342769"/>
              <a:ext cx="1786255" cy="1830705"/>
            </a:xfrm>
            <a:custGeom>
              <a:avLst/>
              <a:gdLst/>
              <a:ahLst/>
              <a:cxnLst/>
              <a:rect l="l" t="t" r="r" b="b"/>
              <a:pathLst>
                <a:path w="1786255" h="1830704">
                  <a:moveTo>
                    <a:pt x="0" y="1430019"/>
                  </a:moveTo>
                  <a:lnTo>
                    <a:pt x="11419" y="1382064"/>
                  </a:lnTo>
                  <a:lnTo>
                    <a:pt x="24051" y="1334661"/>
                  </a:lnTo>
                  <a:lnTo>
                    <a:pt x="37876" y="1287824"/>
                  </a:lnTo>
                  <a:lnTo>
                    <a:pt x="52875" y="1241569"/>
                  </a:lnTo>
                  <a:lnTo>
                    <a:pt x="69031" y="1195911"/>
                  </a:lnTo>
                  <a:lnTo>
                    <a:pt x="86323" y="1150864"/>
                  </a:lnTo>
                  <a:lnTo>
                    <a:pt x="104734" y="1106444"/>
                  </a:lnTo>
                  <a:lnTo>
                    <a:pt x="124244" y="1062666"/>
                  </a:lnTo>
                  <a:lnTo>
                    <a:pt x="144835" y="1019544"/>
                  </a:lnTo>
                  <a:lnTo>
                    <a:pt x="166487" y="977095"/>
                  </a:lnTo>
                  <a:lnTo>
                    <a:pt x="189183" y="935332"/>
                  </a:lnTo>
                  <a:lnTo>
                    <a:pt x="212903" y="894271"/>
                  </a:lnTo>
                  <a:lnTo>
                    <a:pt x="237628" y="853928"/>
                  </a:lnTo>
                  <a:lnTo>
                    <a:pt x="263341" y="814316"/>
                  </a:lnTo>
                  <a:lnTo>
                    <a:pt x="290021" y="775451"/>
                  </a:lnTo>
                  <a:lnTo>
                    <a:pt x="317650" y="737348"/>
                  </a:lnTo>
                  <a:lnTo>
                    <a:pt x="346210" y="700023"/>
                  </a:lnTo>
                  <a:lnTo>
                    <a:pt x="375681" y="663489"/>
                  </a:lnTo>
                  <a:lnTo>
                    <a:pt x="406046" y="627763"/>
                  </a:lnTo>
                  <a:lnTo>
                    <a:pt x="437284" y="592859"/>
                  </a:lnTo>
                  <a:lnTo>
                    <a:pt x="469377" y="558792"/>
                  </a:lnTo>
                  <a:lnTo>
                    <a:pt x="502307" y="525577"/>
                  </a:lnTo>
                  <a:lnTo>
                    <a:pt x="536055" y="493230"/>
                  </a:lnTo>
                  <a:lnTo>
                    <a:pt x="570602" y="461765"/>
                  </a:lnTo>
                  <a:lnTo>
                    <a:pt x="605928" y="431197"/>
                  </a:lnTo>
                  <a:lnTo>
                    <a:pt x="642016" y="401542"/>
                  </a:lnTo>
                  <a:lnTo>
                    <a:pt x="678847" y="372814"/>
                  </a:lnTo>
                  <a:lnTo>
                    <a:pt x="716401" y="345028"/>
                  </a:lnTo>
                  <a:lnTo>
                    <a:pt x="754661" y="318200"/>
                  </a:lnTo>
                  <a:lnTo>
                    <a:pt x="793606" y="292345"/>
                  </a:lnTo>
                  <a:lnTo>
                    <a:pt x="833219" y="267477"/>
                  </a:lnTo>
                  <a:lnTo>
                    <a:pt x="873481" y="243612"/>
                  </a:lnTo>
                  <a:lnTo>
                    <a:pt x="914372" y="220764"/>
                  </a:lnTo>
                  <a:lnTo>
                    <a:pt x="955875" y="198949"/>
                  </a:lnTo>
                  <a:lnTo>
                    <a:pt x="997969" y="178182"/>
                  </a:lnTo>
                  <a:lnTo>
                    <a:pt x="1040638" y="158477"/>
                  </a:lnTo>
                  <a:lnTo>
                    <a:pt x="1083861" y="139850"/>
                  </a:lnTo>
                  <a:lnTo>
                    <a:pt x="1127620" y="122316"/>
                  </a:lnTo>
                  <a:lnTo>
                    <a:pt x="1171896" y="105890"/>
                  </a:lnTo>
                  <a:lnTo>
                    <a:pt x="1216670" y="90586"/>
                  </a:lnTo>
                  <a:lnTo>
                    <a:pt x="1261925" y="76421"/>
                  </a:lnTo>
                  <a:lnTo>
                    <a:pt x="1307639" y="63408"/>
                  </a:lnTo>
                  <a:lnTo>
                    <a:pt x="1353796" y="51563"/>
                  </a:lnTo>
                  <a:lnTo>
                    <a:pt x="1400377" y="40902"/>
                  </a:lnTo>
                  <a:lnTo>
                    <a:pt x="1447361" y="31438"/>
                  </a:lnTo>
                  <a:lnTo>
                    <a:pt x="1494732" y="23187"/>
                  </a:lnTo>
                  <a:lnTo>
                    <a:pt x="1542469" y="16165"/>
                  </a:lnTo>
                  <a:lnTo>
                    <a:pt x="1590554" y="10385"/>
                  </a:lnTo>
                  <a:lnTo>
                    <a:pt x="1638969" y="5864"/>
                  </a:lnTo>
                  <a:lnTo>
                    <a:pt x="1687694" y="2616"/>
                  </a:lnTo>
                  <a:lnTo>
                    <a:pt x="1736711" y="656"/>
                  </a:lnTo>
                  <a:lnTo>
                    <a:pt x="1786001" y="0"/>
                  </a:lnTo>
                  <a:lnTo>
                    <a:pt x="1786001" y="1830323"/>
                  </a:lnTo>
                  <a:lnTo>
                    <a:pt x="0" y="1430019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162050" y="6500622"/>
              <a:ext cx="64135" cy="62865"/>
            </a:xfrm>
            <a:custGeom>
              <a:avLst/>
              <a:gdLst/>
              <a:ahLst/>
              <a:cxnLst/>
              <a:rect l="l" t="t" r="r" b="b"/>
              <a:pathLst>
                <a:path w="64134" h="62865">
                  <a:moveTo>
                    <a:pt x="64008" y="0"/>
                  </a:moveTo>
                  <a:lnTo>
                    <a:pt x="0" y="0"/>
                  </a:lnTo>
                  <a:lnTo>
                    <a:pt x="0" y="62483"/>
                  </a:lnTo>
                  <a:lnTo>
                    <a:pt x="64008" y="62483"/>
                  </a:lnTo>
                  <a:lnTo>
                    <a:pt x="64008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162050" y="6500622"/>
              <a:ext cx="64135" cy="62865"/>
            </a:xfrm>
            <a:custGeom>
              <a:avLst/>
              <a:gdLst/>
              <a:ahLst/>
              <a:cxnLst/>
              <a:rect l="l" t="t" r="r" b="b"/>
              <a:pathLst>
                <a:path w="64134" h="62865">
                  <a:moveTo>
                    <a:pt x="0" y="62483"/>
                  </a:moveTo>
                  <a:lnTo>
                    <a:pt x="64008" y="62483"/>
                  </a:lnTo>
                  <a:lnTo>
                    <a:pt x="64008" y="0"/>
                  </a:lnTo>
                  <a:lnTo>
                    <a:pt x="0" y="0"/>
                  </a:lnTo>
                  <a:lnTo>
                    <a:pt x="0" y="62483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2023110" y="6500622"/>
              <a:ext cx="64135" cy="62865"/>
            </a:xfrm>
            <a:custGeom>
              <a:avLst/>
              <a:gdLst/>
              <a:ahLst/>
              <a:cxnLst/>
              <a:rect l="l" t="t" r="r" b="b"/>
              <a:pathLst>
                <a:path w="64135" h="62865">
                  <a:moveTo>
                    <a:pt x="64007" y="0"/>
                  </a:moveTo>
                  <a:lnTo>
                    <a:pt x="0" y="0"/>
                  </a:lnTo>
                  <a:lnTo>
                    <a:pt x="0" y="62483"/>
                  </a:lnTo>
                  <a:lnTo>
                    <a:pt x="64007" y="62483"/>
                  </a:lnTo>
                  <a:lnTo>
                    <a:pt x="64007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2023110" y="6500622"/>
              <a:ext cx="64135" cy="62865"/>
            </a:xfrm>
            <a:custGeom>
              <a:avLst/>
              <a:gdLst/>
              <a:ahLst/>
              <a:cxnLst/>
              <a:rect l="l" t="t" r="r" b="b"/>
              <a:pathLst>
                <a:path w="64135" h="62865">
                  <a:moveTo>
                    <a:pt x="0" y="62483"/>
                  </a:moveTo>
                  <a:lnTo>
                    <a:pt x="64007" y="62483"/>
                  </a:lnTo>
                  <a:lnTo>
                    <a:pt x="64007" y="0"/>
                  </a:lnTo>
                  <a:lnTo>
                    <a:pt x="0" y="0"/>
                  </a:lnTo>
                  <a:lnTo>
                    <a:pt x="0" y="62483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657094" y="6500622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62483" y="0"/>
                  </a:moveTo>
                  <a:lnTo>
                    <a:pt x="0" y="0"/>
                  </a:lnTo>
                  <a:lnTo>
                    <a:pt x="0" y="62483"/>
                  </a:lnTo>
                  <a:lnTo>
                    <a:pt x="62483" y="62483"/>
                  </a:lnTo>
                  <a:lnTo>
                    <a:pt x="62483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2657094" y="6500622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62483"/>
                  </a:moveTo>
                  <a:lnTo>
                    <a:pt x="62483" y="62483"/>
                  </a:lnTo>
                  <a:lnTo>
                    <a:pt x="62483" y="0"/>
                  </a:lnTo>
                  <a:lnTo>
                    <a:pt x="0" y="0"/>
                  </a:lnTo>
                  <a:lnTo>
                    <a:pt x="0" y="62483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3320034" y="6500622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62484" y="0"/>
                  </a:moveTo>
                  <a:lnTo>
                    <a:pt x="0" y="0"/>
                  </a:lnTo>
                  <a:lnTo>
                    <a:pt x="0" y="62483"/>
                  </a:lnTo>
                  <a:lnTo>
                    <a:pt x="62484" y="62483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3320034" y="6500622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5">
                  <a:moveTo>
                    <a:pt x="0" y="62483"/>
                  </a:moveTo>
                  <a:lnTo>
                    <a:pt x="62484" y="62483"/>
                  </a:lnTo>
                  <a:lnTo>
                    <a:pt x="62484" y="0"/>
                  </a:lnTo>
                  <a:lnTo>
                    <a:pt x="0" y="0"/>
                  </a:lnTo>
                  <a:lnTo>
                    <a:pt x="0" y="62483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4283201" y="6500622"/>
              <a:ext cx="64135" cy="62865"/>
            </a:xfrm>
            <a:custGeom>
              <a:avLst/>
              <a:gdLst/>
              <a:ahLst/>
              <a:cxnLst/>
              <a:rect l="l" t="t" r="r" b="b"/>
              <a:pathLst>
                <a:path w="64135" h="62865">
                  <a:moveTo>
                    <a:pt x="64008" y="0"/>
                  </a:moveTo>
                  <a:lnTo>
                    <a:pt x="0" y="0"/>
                  </a:lnTo>
                  <a:lnTo>
                    <a:pt x="0" y="62483"/>
                  </a:lnTo>
                  <a:lnTo>
                    <a:pt x="64008" y="62483"/>
                  </a:lnTo>
                  <a:lnTo>
                    <a:pt x="6400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4283201" y="6500622"/>
              <a:ext cx="64135" cy="62865"/>
            </a:xfrm>
            <a:custGeom>
              <a:avLst/>
              <a:gdLst/>
              <a:ahLst/>
              <a:cxnLst/>
              <a:rect l="l" t="t" r="r" b="b"/>
              <a:pathLst>
                <a:path w="64135" h="62865">
                  <a:moveTo>
                    <a:pt x="0" y="62483"/>
                  </a:moveTo>
                  <a:lnTo>
                    <a:pt x="64008" y="62483"/>
                  </a:lnTo>
                  <a:lnTo>
                    <a:pt x="64008" y="0"/>
                  </a:lnTo>
                  <a:lnTo>
                    <a:pt x="0" y="0"/>
                  </a:lnTo>
                  <a:lnTo>
                    <a:pt x="0" y="62483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/>
          <p:cNvSpPr txBox="1"/>
          <p:nvPr/>
        </p:nvSpPr>
        <p:spPr>
          <a:xfrm>
            <a:off x="176784" y="1589532"/>
            <a:ext cx="5801995" cy="5125720"/>
          </a:xfrm>
          <a:prstGeom prst="rect">
            <a:avLst/>
          </a:prstGeom>
        </p:spPr>
        <p:txBody>
          <a:bodyPr wrap="square" lIns="0" tIns="8763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690"/>
              </a:spcBef>
            </a:pPr>
            <a:r>
              <a:rPr dirty="0" sz="1400" b="1">
                <a:solidFill>
                  <a:srgbClr val="585858"/>
                </a:solidFill>
                <a:latin typeface="Calibri"/>
                <a:cs typeface="Calibri"/>
              </a:rPr>
              <a:t>Стаж</a:t>
            </a:r>
            <a:r>
              <a:rPr dirty="0" sz="1400" spc="-4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5" b="1">
                <a:solidFill>
                  <a:srgbClr val="585858"/>
                </a:solidFill>
                <a:latin typeface="Calibri"/>
                <a:cs typeface="Calibri"/>
              </a:rPr>
              <a:t>работы</a:t>
            </a:r>
            <a:r>
              <a:rPr dirty="0" sz="1400" spc="-4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5" b="1">
                <a:solidFill>
                  <a:srgbClr val="585858"/>
                </a:solidFill>
                <a:latin typeface="Calibri"/>
                <a:cs typeface="Calibri"/>
              </a:rPr>
              <a:t>участников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50">
              <a:latin typeface="Calibri"/>
              <a:cs typeface="Calibri"/>
            </a:endParaRPr>
          </a:p>
          <a:p>
            <a:pPr marL="1751330">
              <a:lnSpc>
                <a:spcPct val="100000"/>
              </a:lnSpc>
            </a:pPr>
            <a:r>
              <a:rPr dirty="0" sz="900" spc="-5">
                <a:solidFill>
                  <a:srgbClr val="404040"/>
                </a:solidFill>
                <a:latin typeface="Calibri"/>
                <a:cs typeface="Calibri"/>
              </a:rPr>
              <a:t>21%</a:t>
            </a:r>
            <a:endParaRPr sz="900">
              <a:latin typeface="Calibri"/>
              <a:cs typeface="Calibri"/>
            </a:endParaRPr>
          </a:p>
          <a:p>
            <a:pPr marL="4028440">
              <a:lnSpc>
                <a:spcPct val="100000"/>
              </a:lnSpc>
              <a:spcBef>
                <a:spcPts val="345"/>
              </a:spcBef>
            </a:pPr>
            <a:r>
              <a:rPr dirty="0" sz="900" spc="-5">
                <a:solidFill>
                  <a:srgbClr val="404040"/>
                </a:solidFill>
                <a:latin typeface="Calibri"/>
                <a:cs typeface="Calibri"/>
              </a:rPr>
              <a:t>26%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50">
              <a:latin typeface="Calibri"/>
              <a:cs typeface="Calibri"/>
            </a:endParaRPr>
          </a:p>
          <a:p>
            <a:pPr marL="1313180">
              <a:lnSpc>
                <a:spcPct val="100000"/>
              </a:lnSpc>
            </a:pPr>
            <a:r>
              <a:rPr dirty="0" sz="900" spc="-5">
                <a:solidFill>
                  <a:srgbClr val="404040"/>
                </a:solidFill>
                <a:latin typeface="Calibri"/>
                <a:cs typeface="Calibri"/>
              </a:rPr>
              <a:t>22%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850">
              <a:latin typeface="Calibri"/>
              <a:cs typeface="Calibri"/>
            </a:endParaRPr>
          </a:p>
          <a:p>
            <a:pPr marL="3828415">
              <a:lnSpc>
                <a:spcPct val="100000"/>
              </a:lnSpc>
              <a:spcBef>
                <a:spcPts val="5"/>
              </a:spcBef>
            </a:pPr>
            <a:r>
              <a:rPr dirty="0" sz="900" spc="-5">
                <a:solidFill>
                  <a:srgbClr val="404040"/>
                </a:solidFill>
                <a:latin typeface="Calibri"/>
                <a:cs typeface="Calibri"/>
              </a:rPr>
              <a:t>27%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Calibri"/>
              <a:cs typeface="Calibri"/>
            </a:endParaRPr>
          </a:p>
          <a:p>
            <a:pPr algn="ctr" marR="960755">
              <a:lnSpc>
                <a:spcPct val="100000"/>
              </a:lnSpc>
            </a:pPr>
            <a:r>
              <a:rPr dirty="0" sz="900">
                <a:solidFill>
                  <a:srgbClr val="404040"/>
                </a:solidFill>
                <a:latin typeface="Calibri"/>
                <a:cs typeface="Calibri"/>
              </a:rPr>
              <a:t>3.1%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Calibri"/>
              <a:cs typeface="Calibri"/>
            </a:endParaRPr>
          </a:p>
          <a:p>
            <a:pPr algn="ctr" marL="134620">
              <a:lnSpc>
                <a:spcPct val="100000"/>
              </a:lnSpc>
              <a:spcBef>
                <a:spcPts val="5"/>
              </a:spcBef>
              <a:tabLst>
                <a:tab pos="995680" algn="l"/>
                <a:tab pos="1629410" algn="l"/>
                <a:tab pos="2292350" algn="l"/>
                <a:tab pos="3256279" algn="l"/>
              </a:tabLst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более </a:t>
            </a:r>
            <a:r>
              <a:rPr dirty="0" sz="900">
                <a:solidFill>
                  <a:srgbClr val="585858"/>
                </a:solidFill>
                <a:latin typeface="Calibri"/>
                <a:cs typeface="Calibri"/>
              </a:rPr>
              <a:t>20</a:t>
            </a:r>
            <a:r>
              <a:rPr dirty="0" sz="900" spc="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лет	до </a:t>
            </a:r>
            <a:r>
              <a:rPr dirty="0" sz="900">
                <a:solidFill>
                  <a:srgbClr val="585858"/>
                </a:solidFill>
                <a:latin typeface="Calibri"/>
                <a:cs typeface="Calibri"/>
              </a:rPr>
              <a:t>5 </a:t>
            </a: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лет	</a:t>
            </a:r>
            <a:r>
              <a:rPr dirty="0" sz="900">
                <a:solidFill>
                  <a:srgbClr val="585858"/>
                </a:solidFill>
                <a:latin typeface="Calibri"/>
                <a:cs typeface="Calibri"/>
              </a:rPr>
              <a:t>не</a:t>
            </a: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 имею	</a:t>
            </a:r>
            <a:r>
              <a:rPr dirty="0" sz="900">
                <a:solidFill>
                  <a:srgbClr val="585858"/>
                </a:solidFill>
                <a:latin typeface="Calibri"/>
                <a:cs typeface="Calibri"/>
              </a:rPr>
              <a:t>от</a:t>
            </a: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85858"/>
                </a:solidFill>
                <a:latin typeface="Calibri"/>
                <a:cs typeface="Calibri"/>
              </a:rPr>
              <a:t>10</a:t>
            </a:r>
            <a:r>
              <a:rPr dirty="0" sz="900" spc="-1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до</a:t>
            </a:r>
            <a:r>
              <a:rPr dirty="0" sz="900" spc="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85858"/>
                </a:solidFill>
                <a:latin typeface="Calibri"/>
                <a:cs typeface="Calibri"/>
              </a:rPr>
              <a:t>20 </a:t>
            </a: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лет	</a:t>
            </a:r>
            <a:r>
              <a:rPr dirty="0" sz="900">
                <a:solidFill>
                  <a:srgbClr val="585858"/>
                </a:solidFill>
                <a:latin typeface="Calibri"/>
                <a:cs typeface="Calibri"/>
              </a:rPr>
              <a:t>от</a:t>
            </a:r>
            <a:r>
              <a:rPr dirty="0" sz="900" spc="-2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85858"/>
                </a:solidFill>
                <a:latin typeface="Calibri"/>
                <a:cs typeface="Calibri"/>
              </a:rPr>
              <a:t>5</a:t>
            </a:r>
            <a:r>
              <a:rPr dirty="0" sz="900" spc="-3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до</a:t>
            </a:r>
            <a:r>
              <a:rPr dirty="0" sz="900" spc="-1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85858"/>
                </a:solidFill>
                <a:latin typeface="Calibri"/>
                <a:cs typeface="Calibri"/>
              </a:rPr>
              <a:t>10</a:t>
            </a:r>
            <a:r>
              <a:rPr dirty="0" sz="900" spc="-1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лет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5978652" y="1589532"/>
            <a:ext cx="6036945" cy="5125720"/>
            <a:chOff x="5978652" y="1589532"/>
            <a:chExt cx="6036945" cy="5125720"/>
          </a:xfrm>
        </p:grpSpPr>
        <p:sp>
          <p:nvSpPr>
            <p:cNvPr id="27" name="object 27"/>
            <p:cNvSpPr/>
            <p:nvPr/>
          </p:nvSpPr>
          <p:spPr>
            <a:xfrm>
              <a:off x="5978652" y="1589532"/>
              <a:ext cx="6036945" cy="5125720"/>
            </a:xfrm>
            <a:custGeom>
              <a:avLst/>
              <a:gdLst/>
              <a:ahLst/>
              <a:cxnLst/>
              <a:rect l="l" t="t" r="r" b="b"/>
              <a:pathLst>
                <a:path w="6036945" h="5125720">
                  <a:moveTo>
                    <a:pt x="6036563" y="0"/>
                  </a:moveTo>
                  <a:lnTo>
                    <a:pt x="0" y="0"/>
                  </a:lnTo>
                  <a:lnTo>
                    <a:pt x="0" y="5125212"/>
                  </a:lnTo>
                  <a:lnTo>
                    <a:pt x="6036563" y="5125212"/>
                  </a:lnTo>
                  <a:lnTo>
                    <a:pt x="6036563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8997569" y="2342769"/>
              <a:ext cx="120014" cy="1830705"/>
            </a:xfrm>
            <a:custGeom>
              <a:avLst/>
              <a:gdLst/>
              <a:ahLst/>
              <a:cxnLst/>
              <a:rect l="l" t="t" r="r" b="b"/>
              <a:pathLst>
                <a:path w="120015" h="1830704">
                  <a:moveTo>
                    <a:pt x="0" y="0"/>
                  </a:moveTo>
                  <a:lnTo>
                    <a:pt x="0" y="1830323"/>
                  </a:lnTo>
                  <a:lnTo>
                    <a:pt x="119506" y="3936"/>
                  </a:lnTo>
                  <a:lnTo>
                    <a:pt x="89671" y="2196"/>
                  </a:lnTo>
                  <a:lnTo>
                    <a:pt x="59801" y="968"/>
                  </a:lnTo>
                  <a:lnTo>
                    <a:pt x="29906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8997569" y="2342769"/>
              <a:ext cx="120014" cy="1830705"/>
            </a:xfrm>
            <a:custGeom>
              <a:avLst/>
              <a:gdLst/>
              <a:ahLst/>
              <a:cxnLst/>
              <a:rect l="l" t="t" r="r" b="b"/>
              <a:pathLst>
                <a:path w="120015" h="1830704">
                  <a:moveTo>
                    <a:pt x="0" y="0"/>
                  </a:moveTo>
                  <a:lnTo>
                    <a:pt x="29906" y="240"/>
                  </a:lnTo>
                  <a:lnTo>
                    <a:pt x="59801" y="968"/>
                  </a:lnTo>
                  <a:lnTo>
                    <a:pt x="89671" y="2196"/>
                  </a:lnTo>
                  <a:lnTo>
                    <a:pt x="119506" y="3936"/>
                  </a:lnTo>
                  <a:lnTo>
                    <a:pt x="0" y="1830323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8997569" y="2346706"/>
              <a:ext cx="1725930" cy="1826895"/>
            </a:xfrm>
            <a:custGeom>
              <a:avLst/>
              <a:gdLst/>
              <a:ahLst/>
              <a:cxnLst/>
              <a:rect l="l" t="t" r="r" b="b"/>
              <a:pathLst>
                <a:path w="1725929" h="1826895">
                  <a:moveTo>
                    <a:pt x="119506" y="0"/>
                  </a:moveTo>
                  <a:lnTo>
                    <a:pt x="0" y="1826387"/>
                  </a:lnTo>
                  <a:lnTo>
                    <a:pt x="1725422" y="1215517"/>
                  </a:lnTo>
                  <a:lnTo>
                    <a:pt x="1708173" y="1168820"/>
                  </a:lnTo>
                  <a:lnTo>
                    <a:pt x="1689745" y="1122794"/>
                  </a:lnTo>
                  <a:lnTo>
                    <a:pt x="1670157" y="1077456"/>
                  </a:lnTo>
                  <a:lnTo>
                    <a:pt x="1649429" y="1032820"/>
                  </a:lnTo>
                  <a:lnTo>
                    <a:pt x="1627582" y="988901"/>
                  </a:lnTo>
                  <a:lnTo>
                    <a:pt x="1604637" y="945716"/>
                  </a:lnTo>
                  <a:lnTo>
                    <a:pt x="1580613" y="903279"/>
                  </a:lnTo>
                  <a:lnTo>
                    <a:pt x="1555531" y="861606"/>
                  </a:lnTo>
                  <a:lnTo>
                    <a:pt x="1529411" y="820712"/>
                  </a:lnTo>
                  <a:lnTo>
                    <a:pt x="1502274" y="780613"/>
                  </a:lnTo>
                  <a:lnTo>
                    <a:pt x="1474140" y="741324"/>
                  </a:lnTo>
                  <a:lnTo>
                    <a:pt x="1445029" y="702861"/>
                  </a:lnTo>
                  <a:lnTo>
                    <a:pt x="1414962" y="665238"/>
                  </a:lnTo>
                  <a:lnTo>
                    <a:pt x="1383959" y="628472"/>
                  </a:lnTo>
                  <a:lnTo>
                    <a:pt x="1352040" y="592577"/>
                  </a:lnTo>
                  <a:lnTo>
                    <a:pt x="1319226" y="557569"/>
                  </a:lnTo>
                  <a:lnTo>
                    <a:pt x="1285536" y="523464"/>
                  </a:lnTo>
                  <a:lnTo>
                    <a:pt x="1250993" y="490277"/>
                  </a:lnTo>
                  <a:lnTo>
                    <a:pt x="1215614" y="458023"/>
                  </a:lnTo>
                  <a:lnTo>
                    <a:pt x="1179422" y="426717"/>
                  </a:lnTo>
                  <a:lnTo>
                    <a:pt x="1142436" y="396376"/>
                  </a:lnTo>
                  <a:lnTo>
                    <a:pt x="1104677" y="367014"/>
                  </a:lnTo>
                  <a:lnTo>
                    <a:pt x="1066165" y="338646"/>
                  </a:lnTo>
                  <a:lnTo>
                    <a:pt x="1026921" y="311289"/>
                  </a:lnTo>
                  <a:lnTo>
                    <a:pt x="986964" y="284958"/>
                  </a:lnTo>
                  <a:lnTo>
                    <a:pt x="946315" y="259667"/>
                  </a:lnTo>
                  <a:lnTo>
                    <a:pt x="904994" y="235433"/>
                  </a:lnTo>
                  <a:lnTo>
                    <a:pt x="863023" y="212271"/>
                  </a:lnTo>
                  <a:lnTo>
                    <a:pt x="820420" y="190196"/>
                  </a:lnTo>
                  <a:lnTo>
                    <a:pt x="777207" y="169223"/>
                  </a:lnTo>
                  <a:lnTo>
                    <a:pt x="733404" y="149369"/>
                  </a:lnTo>
                  <a:lnTo>
                    <a:pt x="689031" y="130648"/>
                  </a:lnTo>
                  <a:lnTo>
                    <a:pt x="644108" y="113075"/>
                  </a:lnTo>
                  <a:lnTo>
                    <a:pt x="598656" y="96667"/>
                  </a:lnTo>
                  <a:lnTo>
                    <a:pt x="552695" y="81438"/>
                  </a:lnTo>
                  <a:lnTo>
                    <a:pt x="506246" y="67404"/>
                  </a:lnTo>
                  <a:lnTo>
                    <a:pt x="459328" y="54581"/>
                  </a:lnTo>
                  <a:lnTo>
                    <a:pt x="411963" y="42983"/>
                  </a:lnTo>
                  <a:lnTo>
                    <a:pt x="364170" y="32627"/>
                  </a:lnTo>
                  <a:lnTo>
                    <a:pt x="315971" y="23527"/>
                  </a:lnTo>
                  <a:lnTo>
                    <a:pt x="267384" y="15698"/>
                  </a:lnTo>
                  <a:lnTo>
                    <a:pt x="218431" y="9158"/>
                  </a:lnTo>
                  <a:lnTo>
                    <a:pt x="169132" y="3920"/>
                  </a:lnTo>
                  <a:lnTo>
                    <a:pt x="119506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8997569" y="2346706"/>
              <a:ext cx="1725930" cy="1826895"/>
            </a:xfrm>
            <a:custGeom>
              <a:avLst/>
              <a:gdLst/>
              <a:ahLst/>
              <a:cxnLst/>
              <a:rect l="l" t="t" r="r" b="b"/>
              <a:pathLst>
                <a:path w="1725929" h="1826895">
                  <a:moveTo>
                    <a:pt x="119506" y="0"/>
                  </a:moveTo>
                  <a:lnTo>
                    <a:pt x="169132" y="3920"/>
                  </a:lnTo>
                  <a:lnTo>
                    <a:pt x="218431" y="9158"/>
                  </a:lnTo>
                  <a:lnTo>
                    <a:pt x="267384" y="15698"/>
                  </a:lnTo>
                  <a:lnTo>
                    <a:pt x="315971" y="23527"/>
                  </a:lnTo>
                  <a:lnTo>
                    <a:pt x="364170" y="32627"/>
                  </a:lnTo>
                  <a:lnTo>
                    <a:pt x="411963" y="42983"/>
                  </a:lnTo>
                  <a:lnTo>
                    <a:pt x="459328" y="54581"/>
                  </a:lnTo>
                  <a:lnTo>
                    <a:pt x="506246" y="67404"/>
                  </a:lnTo>
                  <a:lnTo>
                    <a:pt x="552695" y="81438"/>
                  </a:lnTo>
                  <a:lnTo>
                    <a:pt x="598656" y="96667"/>
                  </a:lnTo>
                  <a:lnTo>
                    <a:pt x="644108" y="113075"/>
                  </a:lnTo>
                  <a:lnTo>
                    <a:pt x="689031" y="130648"/>
                  </a:lnTo>
                  <a:lnTo>
                    <a:pt x="733404" y="149369"/>
                  </a:lnTo>
                  <a:lnTo>
                    <a:pt x="777207" y="169223"/>
                  </a:lnTo>
                  <a:lnTo>
                    <a:pt x="820420" y="190196"/>
                  </a:lnTo>
                  <a:lnTo>
                    <a:pt x="863023" y="212271"/>
                  </a:lnTo>
                  <a:lnTo>
                    <a:pt x="904994" y="235433"/>
                  </a:lnTo>
                  <a:lnTo>
                    <a:pt x="946315" y="259667"/>
                  </a:lnTo>
                  <a:lnTo>
                    <a:pt x="986964" y="284958"/>
                  </a:lnTo>
                  <a:lnTo>
                    <a:pt x="1026921" y="311289"/>
                  </a:lnTo>
                  <a:lnTo>
                    <a:pt x="1066165" y="338646"/>
                  </a:lnTo>
                  <a:lnTo>
                    <a:pt x="1104677" y="367014"/>
                  </a:lnTo>
                  <a:lnTo>
                    <a:pt x="1142436" y="396376"/>
                  </a:lnTo>
                  <a:lnTo>
                    <a:pt x="1179422" y="426717"/>
                  </a:lnTo>
                  <a:lnTo>
                    <a:pt x="1215614" y="458023"/>
                  </a:lnTo>
                  <a:lnTo>
                    <a:pt x="1250993" y="490277"/>
                  </a:lnTo>
                  <a:lnTo>
                    <a:pt x="1285536" y="523464"/>
                  </a:lnTo>
                  <a:lnTo>
                    <a:pt x="1319226" y="557569"/>
                  </a:lnTo>
                  <a:lnTo>
                    <a:pt x="1352040" y="592577"/>
                  </a:lnTo>
                  <a:lnTo>
                    <a:pt x="1383959" y="628472"/>
                  </a:lnTo>
                  <a:lnTo>
                    <a:pt x="1414962" y="665238"/>
                  </a:lnTo>
                  <a:lnTo>
                    <a:pt x="1445029" y="702861"/>
                  </a:lnTo>
                  <a:lnTo>
                    <a:pt x="1474140" y="741324"/>
                  </a:lnTo>
                  <a:lnTo>
                    <a:pt x="1502274" y="780613"/>
                  </a:lnTo>
                  <a:lnTo>
                    <a:pt x="1529411" y="820712"/>
                  </a:lnTo>
                  <a:lnTo>
                    <a:pt x="1555531" y="861606"/>
                  </a:lnTo>
                  <a:lnTo>
                    <a:pt x="1580613" y="903279"/>
                  </a:lnTo>
                  <a:lnTo>
                    <a:pt x="1604637" y="945716"/>
                  </a:lnTo>
                  <a:lnTo>
                    <a:pt x="1627582" y="988901"/>
                  </a:lnTo>
                  <a:lnTo>
                    <a:pt x="1649429" y="1032820"/>
                  </a:lnTo>
                  <a:lnTo>
                    <a:pt x="1670157" y="1077456"/>
                  </a:lnTo>
                  <a:lnTo>
                    <a:pt x="1689745" y="1122794"/>
                  </a:lnTo>
                  <a:lnTo>
                    <a:pt x="1708173" y="1168820"/>
                  </a:lnTo>
                  <a:lnTo>
                    <a:pt x="1725422" y="1215517"/>
                  </a:lnTo>
                  <a:lnTo>
                    <a:pt x="0" y="1826387"/>
                  </a:lnTo>
                  <a:lnTo>
                    <a:pt x="119506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7908925" y="3562223"/>
              <a:ext cx="2919730" cy="2441575"/>
            </a:xfrm>
            <a:custGeom>
              <a:avLst/>
              <a:gdLst/>
              <a:ahLst/>
              <a:cxnLst/>
              <a:rect l="l" t="t" r="r" b="b"/>
              <a:pathLst>
                <a:path w="2919729" h="2441575">
                  <a:moveTo>
                    <a:pt x="2814066" y="0"/>
                  </a:moveTo>
                  <a:lnTo>
                    <a:pt x="1088644" y="610869"/>
                  </a:lnTo>
                  <a:lnTo>
                    <a:pt x="0" y="2082253"/>
                  </a:lnTo>
                  <a:lnTo>
                    <a:pt x="39974" y="2111013"/>
                  </a:lnTo>
                  <a:lnTo>
                    <a:pt x="80572" y="2138599"/>
                  </a:lnTo>
                  <a:lnTo>
                    <a:pt x="121767" y="2165009"/>
                  </a:lnTo>
                  <a:lnTo>
                    <a:pt x="163536" y="2190239"/>
                  </a:lnTo>
                  <a:lnTo>
                    <a:pt x="205852" y="2214285"/>
                  </a:lnTo>
                  <a:lnTo>
                    <a:pt x="248691" y="2237143"/>
                  </a:lnTo>
                  <a:lnTo>
                    <a:pt x="292028" y="2258810"/>
                  </a:lnTo>
                  <a:lnTo>
                    <a:pt x="335838" y="2279282"/>
                  </a:lnTo>
                  <a:lnTo>
                    <a:pt x="380095" y="2298555"/>
                  </a:lnTo>
                  <a:lnTo>
                    <a:pt x="424776" y="2316626"/>
                  </a:lnTo>
                  <a:lnTo>
                    <a:pt x="469855" y="2333490"/>
                  </a:lnTo>
                  <a:lnTo>
                    <a:pt x="515306" y="2349144"/>
                  </a:lnTo>
                  <a:lnTo>
                    <a:pt x="561105" y="2363584"/>
                  </a:lnTo>
                  <a:lnTo>
                    <a:pt x="607227" y="2376807"/>
                  </a:lnTo>
                  <a:lnTo>
                    <a:pt x="653647" y="2388808"/>
                  </a:lnTo>
                  <a:lnTo>
                    <a:pt x="700340" y="2399585"/>
                  </a:lnTo>
                  <a:lnTo>
                    <a:pt x="747281" y="2409132"/>
                  </a:lnTo>
                  <a:lnTo>
                    <a:pt x="794444" y="2417448"/>
                  </a:lnTo>
                  <a:lnTo>
                    <a:pt x="841806" y="2424527"/>
                  </a:lnTo>
                  <a:lnTo>
                    <a:pt x="889340" y="2430366"/>
                  </a:lnTo>
                  <a:lnTo>
                    <a:pt x="937022" y="2434961"/>
                  </a:lnTo>
                  <a:lnTo>
                    <a:pt x="984827" y="2438309"/>
                  </a:lnTo>
                  <a:lnTo>
                    <a:pt x="1032730" y="2440405"/>
                  </a:lnTo>
                  <a:lnTo>
                    <a:pt x="1080705" y="2441247"/>
                  </a:lnTo>
                  <a:lnTo>
                    <a:pt x="1128729" y="2440830"/>
                  </a:lnTo>
                  <a:lnTo>
                    <a:pt x="1176775" y="2439151"/>
                  </a:lnTo>
                  <a:lnTo>
                    <a:pt x="1224819" y="2436206"/>
                  </a:lnTo>
                  <a:lnTo>
                    <a:pt x="1272836" y="2431990"/>
                  </a:lnTo>
                  <a:lnTo>
                    <a:pt x="1320801" y="2426501"/>
                  </a:lnTo>
                  <a:lnTo>
                    <a:pt x="1368688" y="2419735"/>
                  </a:lnTo>
                  <a:lnTo>
                    <a:pt x="1416474" y="2411688"/>
                  </a:lnTo>
                  <a:lnTo>
                    <a:pt x="1464132" y="2402356"/>
                  </a:lnTo>
                  <a:lnTo>
                    <a:pt x="1511638" y="2391735"/>
                  </a:lnTo>
                  <a:lnTo>
                    <a:pt x="1558967" y="2379822"/>
                  </a:lnTo>
                  <a:lnTo>
                    <a:pt x="1606094" y="2366613"/>
                  </a:lnTo>
                  <a:lnTo>
                    <a:pt x="1652993" y="2352104"/>
                  </a:lnTo>
                  <a:lnTo>
                    <a:pt x="1699641" y="2336291"/>
                  </a:lnTo>
                  <a:lnTo>
                    <a:pt x="1744671" y="2319691"/>
                  </a:lnTo>
                  <a:lnTo>
                    <a:pt x="1789007" y="2302038"/>
                  </a:lnTo>
                  <a:lnTo>
                    <a:pt x="1832637" y="2283353"/>
                  </a:lnTo>
                  <a:lnTo>
                    <a:pt x="1875554" y="2263654"/>
                  </a:lnTo>
                  <a:lnTo>
                    <a:pt x="1917749" y="2242961"/>
                  </a:lnTo>
                  <a:lnTo>
                    <a:pt x="1959211" y="2221293"/>
                  </a:lnTo>
                  <a:lnTo>
                    <a:pt x="1999932" y="2198669"/>
                  </a:lnTo>
                  <a:lnTo>
                    <a:pt x="2039902" y="2175110"/>
                  </a:lnTo>
                  <a:lnTo>
                    <a:pt x="2079113" y="2150632"/>
                  </a:lnTo>
                  <a:lnTo>
                    <a:pt x="2117555" y="2125257"/>
                  </a:lnTo>
                  <a:lnTo>
                    <a:pt x="2155219" y="2099003"/>
                  </a:lnTo>
                  <a:lnTo>
                    <a:pt x="2192097" y="2071890"/>
                  </a:lnTo>
                  <a:lnTo>
                    <a:pt x="2228177" y="2043936"/>
                  </a:lnTo>
                  <a:lnTo>
                    <a:pt x="2263453" y="2015161"/>
                  </a:lnTo>
                  <a:lnTo>
                    <a:pt x="2297913" y="1985585"/>
                  </a:lnTo>
                  <a:lnTo>
                    <a:pt x="2331550" y="1955226"/>
                  </a:lnTo>
                  <a:lnTo>
                    <a:pt x="2364354" y="1924103"/>
                  </a:lnTo>
                  <a:lnTo>
                    <a:pt x="2396315" y="1892237"/>
                  </a:lnTo>
                  <a:lnTo>
                    <a:pt x="2427425" y="1859645"/>
                  </a:lnTo>
                  <a:lnTo>
                    <a:pt x="2457675" y="1826348"/>
                  </a:lnTo>
                  <a:lnTo>
                    <a:pt x="2487055" y="1792365"/>
                  </a:lnTo>
                  <a:lnTo>
                    <a:pt x="2515556" y="1757714"/>
                  </a:lnTo>
                  <a:lnTo>
                    <a:pt x="2543168" y="1722415"/>
                  </a:lnTo>
                  <a:lnTo>
                    <a:pt x="2569884" y="1686488"/>
                  </a:lnTo>
                  <a:lnTo>
                    <a:pt x="2595693" y="1649952"/>
                  </a:lnTo>
                  <a:lnTo>
                    <a:pt x="2620586" y="1612825"/>
                  </a:lnTo>
                  <a:lnTo>
                    <a:pt x="2644555" y="1575127"/>
                  </a:lnTo>
                  <a:lnTo>
                    <a:pt x="2667590" y="1536877"/>
                  </a:lnTo>
                  <a:lnTo>
                    <a:pt x="2689681" y="1498095"/>
                  </a:lnTo>
                  <a:lnTo>
                    <a:pt x="2710820" y="1458800"/>
                  </a:lnTo>
                  <a:lnTo>
                    <a:pt x="2730998" y="1419010"/>
                  </a:lnTo>
                  <a:lnTo>
                    <a:pt x="2750205" y="1378746"/>
                  </a:lnTo>
                  <a:lnTo>
                    <a:pt x="2768431" y="1338026"/>
                  </a:lnTo>
                  <a:lnTo>
                    <a:pt x="2785669" y="1296870"/>
                  </a:lnTo>
                  <a:lnTo>
                    <a:pt x="2801909" y="1255297"/>
                  </a:lnTo>
                  <a:lnTo>
                    <a:pt x="2817141" y="1213326"/>
                  </a:lnTo>
                  <a:lnTo>
                    <a:pt x="2831357" y="1170976"/>
                  </a:lnTo>
                  <a:lnTo>
                    <a:pt x="2844547" y="1128267"/>
                  </a:lnTo>
                  <a:lnTo>
                    <a:pt x="2856702" y="1085218"/>
                  </a:lnTo>
                  <a:lnTo>
                    <a:pt x="2867812" y="1041847"/>
                  </a:lnTo>
                  <a:lnTo>
                    <a:pt x="2877870" y="998175"/>
                  </a:lnTo>
                  <a:lnTo>
                    <a:pt x="2886865" y="954221"/>
                  </a:lnTo>
                  <a:lnTo>
                    <a:pt x="2894788" y="910003"/>
                  </a:lnTo>
                  <a:lnTo>
                    <a:pt x="2901630" y="865542"/>
                  </a:lnTo>
                  <a:lnTo>
                    <a:pt x="2907383" y="820856"/>
                  </a:lnTo>
                  <a:lnTo>
                    <a:pt x="2912036" y="775964"/>
                  </a:lnTo>
                  <a:lnTo>
                    <a:pt x="2915581" y="730886"/>
                  </a:lnTo>
                  <a:lnTo>
                    <a:pt x="2918008" y="685641"/>
                  </a:lnTo>
                  <a:lnTo>
                    <a:pt x="2919308" y="640248"/>
                  </a:lnTo>
                  <a:lnTo>
                    <a:pt x="2919473" y="594726"/>
                  </a:lnTo>
                  <a:lnTo>
                    <a:pt x="2918492" y="549095"/>
                  </a:lnTo>
                  <a:lnTo>
                    <a:pt x="2916357" y="503375"/>
                  </a:lnTo>
                  <a:lnTo>
                    <a:pt x="2913059" y="457583"/>
                  </a:lnTo>
                  <a:lnTo>
                    <a:pt x="2908588" y="411739"/>
                  </a:lnTo>
                  <a:lnTo>
                    <a:pt x="2902935" y="365864"/>
                  </a:lnTo>
                  <a:lnTo>
                    <a:pt x="2896091" y="319975"/>
                  </a:lnTo>
                  <a:lnTo>
                    <a:pt x="2888047" y="274092"/>
                  </a:lnTo>
                  <a:lnTo>
                    <a:pt x="2878794" y="228234"/>
                  </a:lnTo>
                  <a:lnTo>
                    <a:pt x="2868322" y="182421"/>
                  </a:lnTo>
                  <a:lnTo>
                    <a:pt x="2856622" y="136672"/>
                  </a:lnTo>
                  <a:lnTo>
                    <a:pt x="2843686" y="91006"/>
                  </a:lnTo>
                  <a:lnTo>
                    <a:pt x="2829503" y="45442"/>
                  </a:lnTo>
                  <a:lnTo>
                    <a:pt x="2814066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7908925" y="3562223"/>
              <a:ext cx="2919730" cy="2441575"/>
            </a:xfrm>
            <a:custGeom>
              <a:avLst/>
              <a:gdLst/>
              <a:ahLst/>
              <a:cxnLst/>
              <a:rect l="l" t="t" r="r" b="b"/>
              <a:pathLst>
                <a:path w="2919729" h="2441575">
                  <a:moveTo>
                    <a:pt x="2814066" y="0"/>
                  </a:moveTo>
                  <a:lnTo>
                    <a:pt x="2829503" y="45442"/>
                  </a:lnTo>
                  <a:lnTo>
                    <a:pt x="2843686" y="91006"/>
                  </a:lnTo>
                  <a:lnTo>
                    <a:pt x="2856622" y="136672"/>
                  </a:lnTo>
                  <a:lnTo>
                    <a:pt x="2868322" y="182421"/>
                  </a:lnTo>
                  <a:lnTo>
                    <a:pt x="2878794" y="228234"/>
                  </a:lnTo>
                  <a:lnTo>
                    <a:pt x="2888047" y="274092"/>
                  </a:lnTo>
                  <a:lnTo>
                    <a:pt x="2896091" y="319975"/>
                  </a:lnTo>
                  <a:lnTo>
                    <a:pt x="2902935" y="365864"/>
                  </a:lnTo>
                  <a:lnTo>
                    <a:pt x="2908588" y="411739"/>
                  </a:lnTo>
                  <a:lnTo>
                    <a:pt x="2913059" y="457583"/>
                  </a:lnTo>
                  <a:lnTo>
                    <a:pt x="2916357" y="503375"/>
                  </a:lnTo>
                  <a:lnTo>
                    <a:pt x="2918492" y="549095"/>
                  </a:lnTo>
                  <a:lnTo>
                    <a:pt x="2919473" y="594726"/>
                  </a:lnTo>
                  <a:lnTo>
                    <a:pt x="2919308" y="640248"/>
                  </a:lnTo>
                  <a:lnTo>
                    <a:pt x="2918008" y="685641"/>
                  </a:lnTo>
                  <a:lnTo>
                    <a:pt x="2915581" y="730886"/>
                  </a:lnTo>
                  <a:lnTo>
                    <a:pt x="2912036" y="775964"/>
                  </a:lnTo>
                  <a:lnTo>
                    <a:pt x="2907383" y="820856"/>
                  </a:lnTo>
                  <a:lnTo>
                    <a:pt x="2901630" y="865542"/>
                  </a:lnTo>
                  <a:lnTo>
                    <a:pt x="2894788" y="910003"/>
                  </a:lnTo>
                  <a:lnTo>
                    <a:pt x="2886865" y="954221"/>
                  </a:lnTo>
                  <a:lnTo>
                    <a:pt x="2877870" y="998175"/>
                  </a:lnTo>
                  <a:lnTo>
                    <a:pt x="2867812" y="1041847"/>
                  </a:lnTo>
                  <a:lnTo>
                    <a:pt x="2856702" y="1085218"/>
                  </a:lnTo>
                  <a:lnTo>
                    <a:pt x="2844547" y="1128267"/>
                  </a:lnTo>
                  <a:lnTo>
                    <a:pt x="2831357" y="1170976"/>
                  </a:lnTo>
                  <a:lnTo>
                    <a:pt x="2817141" y="1213326"/>
                  </a:lnTo>
                  <a:lnTo>
                    <a:pt x="2801909" y="1255297"/>
                  </a:lnTo>
                  <a:lnTo>
                    <a:pt x="2785669" y="1296870"/>
                  </a:lnTo>
                  <a:lnTo>
                    <a:pt x="2768431" y="1338026"/>
                  </a:lnTo>
                  <a:lnTo>
                    <a:pt x="2750205" y="1378746"/>
                  </a:lnTo>
                  <a:lnTo>
                    <a:pt x="2730998" y="1419010"/>
                  </a:lnTo>
                  <a:lnTo>
                    <a:pt x="2710820" y="1458800"/>
                  </a:lnTo>
                  <a:lnTo>
                    <a:pt x="2689681" y="1498095"/>
                  </a:lnTo>
                  <a:lnTo>
                    <a:pt x="2667590" y="1536877"/>
                  </a:lnTo>
                  <a:lnTo>
                    <a:pt x="2644555" y="1575127"/>
                  </a:lnTo>
                  <a:lnTo>
                    <a:pt x="2620586" y="1612825"/>
                  </a:lnTo>
                  <a:lnTo>
                    <a:pt x="2595693" y="1649952"/>
                  </a:lnTo>
                  <a:lnTo>
                    <a:pt x="2569884" y="1686488"/>
                  </a:lnTo>
                  <a:lnTo>
                    <a:pt x="2543168" y="1722415"/>
                  </a:lnTo>
                  <a:lnTo>
                    <a:pt x="2515556" y="1757714"/>
                  </a:lnTo>
                  <a:lnTo>
                    <a:pt x="2487055" y="1792365"/>
                  </a:lnTo>
                  <a:lnTo>
                    <a:pt x="2457675" y="1826348"/>
                  </a:lnTo>
                  <a:lnTo>
                    <a:pt x="2427425" y="1859645"/>
                  </a:lnTo>
                  <a:lnTo>
                    <a:pt x="2396315" y="1892237"/>
                  </a:lnTo>
                  <a:lnTo>
                    <a:pt x="2364354" y="1924103"/>
                  </a:lnTo>
                  <a:lnTo>
                    <a:pt x="2331550" y="1955226"/>
                  </a:lnTo>
                  <a:lnTo>
                    <a:pt x="2297913" y="1985585"/>
                  </a:lnTo>
                  <a:lnTo>
                    <a:pt x="2263453" y="2015161"/>
                  </a:lnTo>
                  <a:lnTo>
                    <a:pt x="2228177" y="2043936"/>
                  </a:lnTo>
                  <a:lnTo>
                    <a:pt x="2192097" y="2071890"/>
                  </a:lnTo>
                  <a:lnTo>
                    <a:pt x="2155219" y="2099003"/>
                  </a:lnTo>
                  <a:lnTo>
                    <a:pt x="2117555" y="2125257"/>
                  </a:lnTo>
                  <a:lnTo>
                    <a:pt x="2079113" y="2150632"/>
                  </a:lnTo>
                  <a:lnTo>
                    <a:pt x="2039902" y="2175110"/>
                  </a:lnTo>
                  <a:lnTo>
                    <a:pt x="1999932" y="2198669"/>
                  </a:lnTo>
                  <a:lnTo>
                    <a:pt x="1959211" y="2221293"/>
                  </a:lnTo>
                  <a:lnTo>
                    <a:pt x="1917749" y="2242961"/>
                  </a:lnTo>
                  <a:lnTo>
                    <a:pt x="1875554" y="2263654"/>
                  </a:lnTo>
                  <a:lnTo>
                    <a:pt x="1832637" y="2283353"/>
                  </a:lnTo>
                  <a:lnTo>
                    <a:pt x="1789007" y="2302038"/>
                  </a:lnTo>
                  <a:lnTo>
                    <a:pt x="1744671" y="2319691"/>
                  </a:lnTo>
                  <a:lnTo>
                    <a:pt x="1699641" y="2336291"/>
                  </a:lnTo>
                  <a:lnTo>
                    <a:pt x="1652993" y="2352104"/>
                  </a:lnTo>
                  <a:lnTo>
                    <a:pt x="1606094" y="2366613"/>
                  </a:lnTo>
                  <a:lnTo>
                    <a:pt x="1558967" y="2379822"/>
                  </a:lnTo>
                  <a:lnTo>
                    <a:pt x="1511638" y="2391735"/>
                  </a:lnTo>
                  <a:lnTo>
                    <a:pt x="1464132" y="2402356"/>
                  </a:lnTo>
                  <a:lnTo>
                    <a:pt x="1416474" y="2411688"/>
                  </a:lnTo>
                  <a:lnTo>
                    <a:pt x="1368688" y="2419735"/>
                  </a:lnTo>
                  <a:lnTo>
                    <a:pt x="1320801" y="2426501"/>
                  </a:lnTo>
                  <a:lnTo>
                    <a:pt x="1272836" y="2431990"/>
                  </a:lnTo>
                  <a:lnTo>
                    <a:pt x="1224819" y="2436206"/>
                  </a:lnTo>
                  <a:lnTo>
                    <a:pt x="1176775" y="2439151"/>
                  </a:lnTo>
                  <a:lnTo>
                    <a:pt x="1128729" y="2440830"/>
                  </a:lnTo>
                  <a:lnTo>
                    <a:pt x="1080705" y="2441247"/>
                  </a:lnTo>
                  <a:lnTo>
                    <a:pt x="1032730" y="2440405"/>
                  </a:lnTo>
                  <a:lnTo>
                    <a:pt x="984827" y="2438309"/>
                  </a:lnTo>
                  <a:lnTo>
                    <a:pt x="937022" y="2434961"/>
                  </a:lnTo>
                  <a:lnTo>
                    <a:pt x="889340" y="2430366"/>
                  </a:lnTo>
                  <a:lnTo>
                    <a:pt x="841806" y="2424527"/>
                  </a:lnTo>
                  <a:lnTo>
                    <a:pt x="794444" y="2417448"/>
                  </a:lnTo>
                  <a:lnTo>
                    <a:pt x="747281" y="2409132"/>
                  </a:lnTo>
                  <a:lnTo>
                    <a:pt x="700340" y="2399585"/>
                  </a:lnTo>
                  <a:lnTo>
                    <a:pt x="653647" y="2388808"/>
                  </a:lnTo>
                  <a:lnTo>
                    <a:pt x="607227" y="2376807"/>
                  </a:lnTo>
                  <a:lnTo>
                    <a:pt x="561105" y="2363584"/>
                  </a:lnTo>
                  <a:lnTo>
                    <a:pt x="515306" y="2349144"/>
                  </a:lnTo>
                  <a:lnTo>
                    <a:pt x="469855" y="2333490"/>
                  </a:lnTo>
                  <a:lnTo>
                    <a:pt x="424776" y="2316626"/>
                  </a:lnTo>
                  <a:lnTo>
                    <a:pt x="380095" y="2298555"/>
                  </a:lnTo>
                  <a:lnTo>
                    <a:pt x="335838" y="2279282"/>
                  </a:lnTo>
                  <a:lnTo>
                    <a:pt x="292028" y="2258810"/>
                  </a:lnTo>
                  <a:lnTo>
                    <a:pt x="248691" y="2237143"/>
                  </a:lnTo>
                  <a:lnTo>
                    <a:pt x="205852" y="2214285"/>
                  </a:lnTo>
                  <a:lnTo>
                    <a:pt x="163536" y="2190239"/>
                  </a:lnTo>
                  <a:lnTo>
                    <a:pt x="121767" y="2165009"/>
                  </a:lnTo>
                  <a:lnTo>
                    <a:pt x="80572" y="2138599"/>
                  </a:lnTo>
                  <a:lnTo>
                    <a:pt x="39974" y="2111013"/>
                  </a:lnTo>
                  <a:lnTo>
                    <a:pt x="0" y="2082253"/>
                  </a:lnTo>
                  <a:lnTo>
                    <a:pt x="1088644" y="610869"/>
                  </a:lnTo>
                  <a:lnTo>
                    <a:pt x="2814066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7167198" y="2877058"/>
              <a:ext cx="1830705" cy="2767965"/>
            </a:xfrm>
            <a:custGeom>
              <a:avLst/>
              <a:gdLst/>
              <a:ahLst/>
              <a:cxnLst/>
              <a:rect l="l" t="t" r="r" b="b"/>
              <a:pathLst>
                <a:path w="1830704" h="2767965">
                  <a:moveTo>
                    <a:pt x="537891" y="0"/>
                  </a:moveTo>
                  <a:lnTo>
                    <a:pt x="499690" y="39282"/>
                  </a:lnTo>
                  <a:lnTo>
                    <a:pt x="462677" y="79686"/>
                  </a:lnTo>
                  <a:lnTo>
                    <a:pt x="426883" y="121176"/>
                  </a:lnTo>
                  <a:lnTo>
                    <a:pt x="392339" y="163714"/>
                  </a:lnTo>
                  <a:lnTo>
                    <a:pt x="359075" y="207263"/>
                  </a:lnTo>
                  <a:lnTo>
                    <a:pt x="331023" y="246211"/>
                  </a:lnTo>
                  <a:lnTo>
                    <a:pt x="304136" y="285641"/>
                  </a:lnTo>
                  <a:lnTo>
                    <a:pt x="278411" y="325534"/>
                  </a:lnTo>
                  <a:lnTo>
                    <a:pt x="253844" y="365867"/>
                  </a:lnTo>
                  <a:lnTo>
                    <a:pt x="230433" y="406620"/>
                  </a:lnTo>
                  <a:lnTo>
                    <a:pt x="208174" y="447772"/>
                  </a:lnTo>
                  <a:lnTo>
                    <a:pt x="187064" y="489302"/>
                  </a:lnTo>
                  <a:lnTo>
                    <a:pt x="167100" y="531188"/>
                  </a:lnTo>
                  <a:lnTo>
                    <a:pt x="148279" y="573410"/>
                  </a:lnTo>
                  <a:lnTo>
                    <a:pt x="130598" y="615946"/>
                  </a:lnTo>
                  <a:lnTo>
                    <a:pt x="114053" y="658775"/>
                  </a:lnTo>
                  <a:lnTo>
                    <a:pt x="98642" y="701877"/>
                  </a:lnTo>
                  <a:lnTo>
                    <a:pt x="84361" y="745231"/>
                  </a:lnTo>
                  <a:lnTo>
                    <a:pt x="71207" y="788814"/>
                  </a:lnTo>
                  <a:lnTo>
                    <a:pt x="59177" y="832606"/>
                  </a:lnTo>
                  <a:lnTo>
                    <a:pt x="48267" y="876587"/>
                  </a:lnTo>
                  <a:lnTo>
                    <a:pt x="38476" y="920734"/>
                  </a:lnTo>
                  <a:lnTo>
                    <a:pt x="29799" y="965028"/>
                  </a:lnTo>
                  <a:lnTo>
                    <a:pt x="22233" y="1009446"/>
                  </a:lnTo>
                  <a:lnTo>
                    <a:pt x="15775" y="1053967"/>
                  </a:lnTo>
                  <a:lnTo>
                    <a:pt x="10423" y="1098572"/>
                  </a:lnTo>
                  <a:lnTo>
                    <a:pt x="6172" y="1143237"/>
                  </a:lnTo>
                  <a:lnTo>
                    <a:pt x="3020" y="1187944"/>
                  </a:lnTo>
                  <a:lnTo>
                    <a:pt x="963" y="1232670"/>
                  </a:lnTo>
                  <a:lnTo>
                    <a:pt x="0" y="1277394"/>
                  </a:lnTo>
                  <a:lnTo>
                    <a:pt x="125" y="1322095"/>
                  </a:lnTo>
                  <a:lnTo>
                    <a:pt x="1336" y="1366752"/>
                  </a:lnTo>
                  <a:lnTo>
                    <a:pt x="3631" y="1411345"/>
                  </a:lnTo>
                  <a:lnTo>
                    <a:pt x="7005" y="1455851"/>
                  </a:lnTo>
                  <a:lnTo>
                    <a:pt x="11456" y="1500251"/>
                  </a:lnTo>
                  <a:lnTo>
                    <a:pt x="16980" y="1544522"/>
                  </a:lnTo>
                  <a:lnTo>
                    <a:pt x="23575" y="1588644"/>
                  </a:lnTo>
                  <a:lnTo>
                    <a:pt x="31237" y="1632596"/>
                  </a:lnTo>
                  <a:lnTo>
                    <a:pt x="39963" y="1676357"/>
                  </a:lnTo>
                  <a:lnTo>
                    <a:pt x="49750" y="1719904"/>
                  </a:lnTo>
                  <a:lnTo>
                    <a:pt x="60595" y="1763219"/>
                  </a:lnTo>
                  <a:lnTo>
                    <a:pt x="72494" y="1806279"/>
                  </a:lnTo>
                  <a:lnTo>
                    <a:pt x="85445" y="1849063"/>
                  </a:lnTo>
                  <a:lnTo>
                    <a:pt x="99444" y="1891550"/>
                  </a:lnTo>
                  <a:lnTo>
                    <a:pt x="114489" y="1933720"/>
                  </a:lnTo>
                  <a:lnTo>
                    <a:pt x="130575" y="1975550"/>
                  </a:lnTo>
                  <a:lnTo>
                    <a:pt x="147700" y="2017021"/>
                  </a:lnTo>
                  <a:lnTo>
                    <a:pt x="165861" y="2058111"/>
                  </a:lnTo>
                  <a:lnTo>
                    <a:pt x="185055" y="2098798"/>
                  </a:lnTo>
                  <a:lnTo>
                    <a:pt x="205277" y="2139062"/>
                  </a:lnTo>
                  <a:lnTo>
                    <a:pt x="226527" y="2178882"/>
                  </a:lnTo>
                  <a:lnTo>
                    <a:pt x="248799" y="2218237"/>
                  </a:lnTo>
                  <a:lnTo>
                    <a:pt x="272091" y="2257105"/>
                  </a:lnTo>
                  <a:lnTo>
                    <a:pt x="296400" y="2295465"/>
                  </a:lnTo>
                  <a:lnTo>
                    <a:pt x="321723" y="2333297"/>
                  </a:lnTo>
                  <a:lnTo>
                    <a:pt x="348056" y="2370579"/>
                  </a:lnTo>
                  <a:lnTo>
                    <a:pt x="375396" y="2407291"/>
                  </a:lnTo>
                  <a:lnTo>
                    <a:pt x="403741" y="2443410"/>
                  </a:lnTo>
                  <a:lnTo>
                    <a:pt x="433087" y="2478917"/>
                  </a:lnTo>
                  <a:lnTo>
                    <a:pt x="463431" y="2513790"/>
                  </a:lnTo>
                  <a:lnTo>
                    <a:pt x="494769" y="2548007"/>
                  </a:lnTo>
                  <a:lnTo>
                    <a:pt x="527099" y="2581549"/>
                  </a:lnTo>
                  <a:lnTo>
                    <a:pt x="560418" y="2614393"/>
                  </a:lnTo>
                  <a:lnTo>
                    <a:pt x="594721" y="2646519"/>
                  </a:lnTo>
                  <a:lnTo>
                    <a:pt x="630007" y="2677906"/>
                  </a:lnTo>
                  <a:lnTo>
                    <a:pt x="666272" y="2708532"/>
                  </a:lnTo>
                  <a:lnTo>
                    <a:pt x="703513" y="2738376"/>
                  </a:lnTo>
                  <a:lnTo>
                    <a:pt x="741726" y="2767418"/>
                  </a:lnTo>
                  <a:lnTo>
                    <a:pt x="1830370" y="1296034"/>
                  </a:lnTo>
                  <a:lnTo>
                    <a:pt x="537891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7167198" y="2877058"/>
              <a:ext cx="1830705" cy="2767965"/>
            </a:xfrm>
            <a:custGeom>
              <a:avLst/>
              <a:gdLst/>
              <a:ahLst/>
              <a:cxnLst/>
              <a:rect l="l" t="t" r="r" b="b"/>
              <a:pathLst>
                <a:path w="1830704" h="2767965">
                  <a:moveTo>
                    <a:pt x="741726" y="2767418"/>
                  </a:moveTo>
                  <a:lnTo>
                    <a:pt x="703513" y="2738376"/>
                  </a:lnTo>
                  <a:lnTo>
                    <a:pt x="666272" y="2708532"/>
                  </a:lnTo>
                  <a:lnTo>
                    <a:pt x="630007" y="2677906"/>
                  </a:lnTo>
                  <a:lnTo>
                    <a:pt x="594721" y="2646519"/>
                  </a:lnTo>
                  <a:lnTo>
                    <a:pt x="560418" y="2614393"/>
                  </a:lnTo>
                  <a:lnTo>
                    <a:pt x="527099" y="2581549"/>
                  </a:lnTo>
                  <a:lnTo>
                    <a:pt x="494769" y="2548007"/>
                  </a:lnTo>
                  <a:lnTo>
                    <a:pt x="463431" y="2513790"/>
                  </a:lnTo>
                  <a:lnTo>
                    <a:pt x="433087" y="2478917"/>
                  </a:lnTo>
                  <a:lnTo>
                    <a:pt x="403741" y="2443410"/>
                  </a:lnTo>
                  <a:lnTo>
                    <a:pt x="375396" y="2407291"/>
                  </a:lnTo>
                  <a:lnTo>
                    <a:pt x="348056" y="2370579"/>
                  </a:lnTo>
                  <a:lnTo>
                    <a:pt x="321723" y="2333297"/>
                  </a:lnTo>
                  <a:lnTo>
                    <a:pt x="296400" y="2295465"/>
                  </a:lnTo>
                  <a:lnTo>
                    <a:pt x="272091" y="2257105"/>
                  </a:lnTo>
                  <a:lnTo>
                    <a:pt x="248799" y="2218237"/>
                  </a:lnTo>
                  <a:lnTo>
                    <a:pt x="226527" y="2178882"/>
                  </a:lnTo>
                  <a:lnTo>
                    <a:pt x="205277" y="2139062"/>
                  </a:lnTo>
                  <a:lnTo>
                    <a:pt x="185055" y="2098798"/>
                  </a:lnTo>
                  <a:lnTo>
                    <a:pt x="165861" y="2058111"/>
                  </a:lnTo>
                  <a:lnTo>
                    <a:pt x="147700" y="2017021"/>
                  </a:lnTo>
                  <a:lnTo>
                    <a:pt x="130575" y="1975550"/>
                  </a:lnTo>
                  <a:lnTo>
                    <a:pt x="114489" y="1933720"/>
                  </a:lnTo>
                  <a:lnTo>
                    <a:pt x="99444" y="1891550"/>
                  </a:lnTo>
                  <a:lnTo>
                    <a:pt x="85445" y="1849063"/>
                  </a:lnTo>
                  <a:lnTo>
                    <a:pt x="72494" y="1806279"/>
                  </a:lnTo>
                  <a:lnTo>
                    <a:pt x="60595" y="1763219"/>
                  </a:lnTo>
                  <a:lnTo>
                    <a:pt x="49750" y="1719904"/>
                  </a:lnTo>
                  <a:lnTo>
                    <a:pt x="39963" y="1676357"/>
                  </a:lnTo>
                  <a:lnTo>
                    <a:pt x="31237" y="1632596"/>
                  </a:lnTo>
                  <a:lnTo>
                    <a:pt x="23575" y="1588644"/>
                  </a:lnTo>
                  <a:lnTo>
                    <a:pt x="16980" y="1544522"/>
                  </a:lnTo>
                  <a:lnTo>
                    <a:pt x="11456" y="1500251"/>
                  </a:lnTo>
                  <a:lnTo>
                    <a:pt x="7005" y="1455851"/>
                  </a:lnTo>
                  <a:lnTo>
                    <a:pt x="3631" y="1411345"/>
                  </a:lnTo>
                  <a:lnTo>
                    <a:pt x="1336" y="1366752"/>
                  </a:lnTo>
                  <a:lnTo>
                    <a:pt x="125" y="1322095"/>
                  </a:lnTo>
                  <a:lnTo>
                    <a:pt x="0" y="1277394"/>
                  </a:lnTo>
                  <a:lnTo>
                    <a:pt x="963" y="1232670"/>
                  </a:lnTo>
                  <a:lnTo>
                    <a:pt x="3020" y="1187944"/>
                  </a:lnTo>
                  <a:lnTo>
                    <a:pt x="6172" y="1143237"/>
                  </a:lnTo>
                  <a:lnTo>
                    <a:pt x="10423" y="1098572"/>
                  </a:lnTo>
                  <a:lnTo>
                    <a:pt x="15775" y="1053967"/>
                  </a:lnTo>
                  <a:lnTo>
                    <a:pt x="22233" y="1009446"/>
                  </a:lnTo>
                  <a:lnTo>
                    <a:pt x="29799" y="965028"/>
                  </a:lnTo>
                  <a:lnTo>
                    <a:pt x="38476" y="920734"/>
                  </a:lnTo>
                  <a:lnTo>
                    <a:pt x="48267" y="876587"/>
                  </a:lnTo>
                  <a:lnTo>
                    <a:pt x="59177" y="832606"/>
                  </a:lnTo>
                  <a:lnTo>
                    <a:pt x="71207" y="788814"/>
                  </a:lnTo>
                  <a:lnTo>
                    <a:pt x="84361" y="745231"/>
                  </a:lnTo>
                  <a:lnTo>
                    <a:pt x="98642" y="701877"/>
                  </a:lnTo>
                  <a:lnTo>
                    <a:pt x="114053" y="658775"/>
                  </a:lnTo>
                  <a:lnTo>
                    <a:pt x="130598" y="615946"/>
                  </a:lnTo>
                  <a:lnTo>
                    <a:pt x="148279" y="573410"/>
                  </a:lnTo>
                  <a:lnTo>
                    <a:pt x="167100" y="531188"/>
                  </a:lnTo>
                  <a:lnTo>
                    <a:pt x="187064" y="489302"/>
                  </a:lnTo>
                  <a:lnTo>
                    <a:pt x="208174" y="447772"/>
                  </a:lnTo>
                  <a:lnTo>
                    <a:pt x="230433" y="406620"/>
                  </a:lnTo>
                  <a:lnTo>
                    <a:pt x="253844" y="365867"/>
                  </a:lnTo>
                  <a:lnTo>
                    <a:pt x="278411" y="325534"/>
                  </a:lnTo>
                  <a:lnTo>
                    <a:pt x="304136" y="285641"/>
                  </a:lnTo>
                  <a:lnTo>
                    <a:pt x="331023" y="246211"/>
                  </a:lnTo>
                  <a:lnTo>
                    <a:pt x="359075" y="207263"/>
                  </a:lnTo>
                  <a:lnTo>
                    <a:pt x="392339" y="163714"/>
                  </a:lnTo>
                  <a:lnTo>
                    <a:pt x="426883" y="121176"/>
                  </a:lnTo>
                  <a:lnTo>
                    <a:pt x="462677" y="79686"/>
                  </a:lnTo>
                  <a:lnTo>
                    <a:pt x="499690" y="39282"/>
                  </a:lnTo>
                  <a:lnTo>
                    <a:pt x="537891" y="0"/>
                  </a:lnTo>
                  <a:lnTo>
                    <a:pt x="1830370" y="1296034"/>
                  </a:lnTo>
                  <a:lnTo>
                    <a:pt x="741726" y="2767418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7705090" y="2342769"/>
              <a:ext cx="1292860" cy="1830705"/>
            </a:xfrm>
            <a:custGeom>
              <a:avLst/>
              <a:gdLst/>
              <a:ahLst/>
              <a:cxnLst/>
              <a:rect l="l" t="t" r="r" b="b"/>
              <a:pathLst>
                <a:path w="1292859" h="1830704">
                  <a:moveTo>
                    <a:pt x="1292478" y="0"/>
                  </a:moveTo>
                  <a:lnTo>
                    <a:pt x="1242432" y="683"/>
                  </a:lnTo>
                  <a:lnTo>
                    <a:pt x="1192550" y="2727"/>
                  </a:lnTo>
                  <a:lnTo>
                    <a:pt x="1142860" y="6122"/>
                  </a:lnTo>
                  <a:lnTo>
                    <a:pt x="1093385" y="10856"/>
                  </a:lnTo>
                  <a:lnTo>
                    <a:pt x="1044151" y="16919"/>
                  </a:lnTo>
                  <a:lnTo>
                    <a:pt x="995182" y="24302"/>
                  </a:lnTo>
                  <a:lnTo>
                    <a:pt x="946505" y="32993"/>
                  </a:lnTo>
                  <a:lnTo>
                    <a:pt x="898144" y="42982"/>
                  </a:lnTo>
                  <a:lnTo>
                    <a:pt x="850124" y="54260"/>
                  </a:lnTo>
                  <a:lnTo>
                    <a:pt x="802470" y="66814"/>
                  </a:lnTo>
                  <a:lnTo>
                    <a:pt x="755207" y="80636"/>
                  </a:lnTo>
                  <a:lnTo>
                    <a:pt x="708361" y="95715"/>
                  </a:lnTo>
                  <a:lnTo>
                    <a:pt x="661957" y="112040"/>
                  </a:lnTo>
                  <a:lnTo>
                    <a:pt x="616019" y="129601"/>
                  </a:lnTo>
                  <a:lnTo>
                    <a:pt x="570572" y="148388"/>
                  </a:lnTo>
                  <a:lnTo>
                    <a:pt x="525643" y="168390"/>
                  </a:lnTo>
                  <a:lnTo>
                    <a:pt x="481255" y="189597"/>
                  </a:lnTo>
                  <a:lnTo>
                    <a:pt x="437434" y="211999"/>
                  </a:lnTo>
                  <a:lnTo>
                    <a:pt x="394205" y="235585"/>
                  </a:lnTo>
                  <a:lnTo>
                    <a:pt x="351594" y="260344"/>
                  </a:lnTo>
                  <a:lnTo>
                    <a:pt x="309624" y="286267"/>
                  </a:lnTo>
                  <a:lnTo>
                    <a:pt x="268322" y="313343"/>
                  </a:lnTo>
                  <a:lnTo>
                    <a:pt x="227713" y="341562"/>
                  </a:lnTo>
                  <a:lnTo>
                    <a:pt x="187820" y="370912"/>
                  </a:lnTo>
                  <a:lnTo>
                    <a:pt x="148671" y="401385"/>
                  </a:lnTo>
                  <a:lnTo>
                    <a:pt x="110289" y="432970"/>
                  </a:lnTo>
                  <a:lnTo>
                    <a:pt x="72699" y="465655"/>
                  </a:lnTo>
                  <a:lnTo>
                    <a:pt x="35928" y="499432"/>
                  </a:lnTo>
                  <a:lnTo>
                    <a:pt x="0" y="534288"/>
                  </a:lnTo>
                  <a:lnTo>
                    <a:pt x="1292478" y="1830323"/>
                  </a:lnTo>
                  <a:lnTo>
                    <a:pt x="129247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7705090" y="2342769"/>
              <a:ext cx="1292860" cy="1830705"/>
            </a:xfrm>
            <a:custGeom>
              <a:avLst/>
              <a:gdLst/>
              <a:ahLst/>
              <a:cxnLst/>
              <a:rect l="l" t="t" r="r" b="b"/>
              <a:pathLst>
                <a:path w="1292859" h="1830704">
                  <a:moveTo>
                    <a:pt x="0" y="534288"/>
                  </a:moveTo>
                  <a:lnTo>
                    <a:pt x="35928" y="499432"/>
                  </a:lnTo>
                  <a:lnTo>
                    <a:pt x="72699" y="465655"/>
                  </a:lnTo>
                  <a:lnTo>
                    <a:pt x="110289" y="432970"/>
                  </a:lnTo>
                  <a:lnTo>
                    <a:pt x="148671" y="401385"/>
                  </a:lnTo>
                  <a:lnTo>
                    <a:pt x="187820" y="370912"/>
                  </a:lnTo>
                  <a:lnTo>
                    <a:pt x="227713" y="341562"/>
                  </a:lnTo>
                  <a:lnTo>
                    <a:pt x="268322" y="313343"/>
                  </a:lnTo>
                  <a:lnTo>
                    <a:pt x="309624" y="286267"/>
                  </a:lnTo>
                  <a:lnTo>
                    <a:pt x="351594" y="260344"/>
                  </a:lnTo>
                  <a:lnTo>
                    <a:pt x="394205" y="235585"/>
                  </a:lnTo>
                  <a:lnTo>
                    <a:pt x="437434" y="211999"/>
                  </a:lnTo>
                  <a:lnTo>
                    <a:pt x="481255" y="189597"/>
                  </a:lnTo>
                  <a:lnTo>
                    <a:pt x="525643" y="168390"/>
                  </a:lnTo>
                  <a:lnTo>
                    <a:pt x="570572" y="148388"/>
                  </a:lnTo>
                  <a:lnTo>
                    <a:pt x="616019" y="129601"/>
                  </a:lnTo>
                  <a:lnTo>
                    <a:pt x="661957" y="112040"/>
                  </a:lnTo>
                  <a:lnTo>
                    <a:pt x="708361" y="95715"/>
                  </a:lnTo>
                  <a:lnTo>
                    <a:pt x="755207" y="80636"/>
                  </a:lnTo>
                  <a:lnTo>
                    <a:pt x="802470" y="66814"/>
                  </a:lnTo>
                  <a:lnTo>
                    <a:pt x="850124" y="54260"/>
                  </a:lnTo>
                  <a:lnTo>
                    <a:pt x="898144" y="42982"/>
                  </a:lnTo>
                  <a:lnTo>
                    <a:pt x="946505" y="32993"/>
                  </a:lnTo>
                  <a:lnTo>
                    <a:pt x="995182" y="24302"/>
                  </a:lnTo>
                  <a:lnTo>
                    <a:pt x="1044151" y="16919"/>
                  </a:lnTo>
                  <a:lnTo>
                    <a:pt x="1093385" y="10856"/>
                  </a:lnTo>
                  <a:lnTo>
                    <a:pt x="1142860" y="6122"/>
                  </a:lnTo>
                  <a:lnTo>
                    <a:pt x="1192550" y="2727"/>
                  </a:lnTo>
                  <a:lnTo>
                    <a:pt x="1242432" y="683"/>
                  </a:lnTo>
                  <a:lnTo>
                    <a:pt x="1292478" y="0"/>
                  </a:lnTo>
                  <a:lnTo>
                    <a:pt x="1292478" y="1830323"/>
                  </a:lnTo>
                  <a:lnTo>
                    <a:pt x="0" y="534288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8" name="object 38"/>
          <p:cNvSpPr txBox="1"/>
          <p:nvPr/>
        </p:nvSpPr>
        <p:spPr>
          <a:xfrm>
            <a:off x="8980931" y="2162302"/>
            <a:ext cx="1524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solidFill>
                  <a:srgbClr val="404040"/>
                </a:solidFill>
                <a:latin typeface="Calibri"/>
                <a:cs typeface="Calibri"/>
              </a:rPr>
              <a:t>1%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905110" y="2762758"/>
            <a:ext cx="2108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solidFill>
                  <a:srgbClr val="404040"/>
                </a:solidFill>
                <a:latin typeface="Calibri"/>
                <a:cs typeface="Calibri"/>
              </a:rPr>
              <a:t>19%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914508" y="5401132"/>
            <a:ext cx="210820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solidFill>
                  <a:srgbClr val="404040"/>
                </a:solidFill>
                <a:latin typeface="Calibri"/>
                <a:cs typeface="Calibri"/>
              </a:rPr>
              <a:t>41%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228331" y="4210253"/>
            <a:ext cx="210820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solidFill>
                  <a:srgbClr val="404040"/>
                </a:solidFill>
                <a:latin typeface="Calibri"/>
                <a:cs typeface="Calibri"/>
              </a:rPr>
              <a:t>27%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266430" y="2533903"/>
            <a:ext cx="2108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solidFill>
                  <a:srgbClr val="404040"/>
                </a:solidFill>
                <a:latin typeface="Calibri"/>
                <a:cs typeface="Calibri"/>
              </a:rPr>
              <a:t>12%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243569" y="1663954"/>
            <a:ext cx="152019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585858"/>
                </a:solidFill>
                <a:latin typeface="Calibri"/>
                <a:cs typeface="Calibri"/>
              </a:rPr>
              <a:t>Возра</a:t>
            </a:r>
            <a:r>
              <a:rPr dirty="0" sz="1400" spc="-5" b="1">
                <a:solidFill>
                  <a:srgbClr val="585858"/>
                </a:solidFill>
                <a:latin typeface="Calibri"/>
                <a:cs typeface="Calibri"/>
              </a:rPr>
              <a:t>с</a:t>
            </a:r>
            <a:r>
              <a:rPr dirty="0" sz="1400" b="1">
                <a:solidFill>
                  <a:srgbClr val="585858"/>
                </a:solidFill>
                <a:latin typeface="Calibri"/>
                <a:cs typeface="Calibri"/>
              </a:rPr>
              <a:t>т</a:t>
            </a:r>
            <a:r>
              <a:rPr dirty="0" sz="1400" spc="-3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у</a:t>
            </a:r>
            <a:r>
              <a:rPr dirty="0" sz="1400" spc="-5" b="1">
                <a:solidFill>
                  <a:srgbClr val="585858"/>
                </a:solidFill>
                <a:latin typeface="Calibri"/>
                <a:cs typeface="Calibri"/>
              </a:rPr>
              <a:t>час</a:t>
            </a:r>
            <a:r>
              <a:rPr dirty="0" sz="1400" spc="5" b="1">
                <a:solidFill>
                  <a:srgbClr val="585858"/>
                </a:solidFill>
                <a:latin typeface="Calibri"/>
                <a:cs typeface="Calibri"/>
              </a:rPr>
              <a:t>т</a:t>
            </a:r>
            <a:r>
              <a:rPr dirty="0" sz="1400" spc="-5" b="1">
                <a:solidFill>
                  <a:srgbClr val="585858"/>
                </a:solidFill>
                <a:latin typeface="Calibri"/>
                <a:cs typeface="Calibri"/>
              </a:rPr>
              <a:t>ни</a:t>
            </a:r>
            <a:r>
              <a:rPr dirty="0" sz="1400" spc="-25" b="1">
                <a:solidFill>
                  <a:srgbClr val="585858"/>
                </a:solidFill>
                <a:latin typeface="Calibri"/>
                <a:cs typeface="Calibri"/>
              </a:rPr>
              <a:t>к</a:t>
            </a:r>
            <a:r>
              <a:rPr dirty="0" sz="1400" b="1">
                <a:solidFill>
                  <a:srgbClr val="585858"/>
                </a:solidFill>
                <a:latin typeface="Calibri"/>
                <a:cs typeface="Calibri"/>
              </a:rPr>
              <a:t>ов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6786753" y="6491096"/>
            <a:ext cx="83185" cy="81915"/>
            <a:chOff x="6786753" y="6491096"/>
            <a:chExt cx="83185" cy="81915"/>
          </a:xfrm>
        </p:grpSpPr>
        <p:sp>
          <p:nvSpPr>
            <p:cNvPr id="45" name="object 45"/>
            <p:cNvSpPr/>
            <p:nvPr/>
          </p:nvSpPr>
          <p:spPr>
            <a:xfrm>
              <a:off x="6796278" y="6500621"/>
              <a:ext cx="64135" cy="62865"/>
            </a:xfrm>
            <a:custGeom>
              <a:avLst/>
              <a:gdLst/>
              <a:ahLst/>
              <a:cxnLst/>
              <a:rect l="l" t="t" r="r" b="b"/>
              <a:pathLst>
                <a:path w="64134" h="62865">
                  <a:moveTo>
                    <a:pt x="64007" y="0"/>
                  </a:moveTo>
                  <a:lnTo>
                    <a:pt x="0" y="0"/>
                  </a:lnTo>
                  <a:lnTo>
                    <a:pt x="0" y="62483"/>
                  </a:lnTo>
                  <a:lnTo>
                    <a:pt x="64007" y="62483"/>
                  </a:lnTo>
                  <a:lnTo>
                    <a:pt x="64007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6796278" y="6500621"/>
              <a:ext cx="64135" cy="62865"/>
            </a:xfrm>
            <a:custGeom>
              <a:avLst/>
              <a:gdLst/>
              <a:ahLst/>
              <a:cxnLst/>
              <a:rect l="l" t="t" r="r" b="b"/>
              <a:pathLst>
                <a:path w="64134" h="62865">
                  <a:moveTo>
                    <a:pt x="0" y="62483"/>
                  </a:moveTo>
                  <a:lnTo>
                    <a:pt x="64007" y="62483"/>
                  </a:lnTo>
                  <a:lnTo>
                    <a:pt x="64007" y="0"/>
                  </a:lnTo>
                  <a:lnTo>
                    <a:pt x="0" y="0"/>
                  </a:lnTo>
                  <a:lnTo>
                    <a:pt x="0" y="62483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7" name="object 47"/>
          <p:cNvSpPr txBox="1"/>
          <p:nvPr/>
        </p:nvSpPr>
        <p:spPr>
          <a:xfrm>
            <a:off x="6887209" y="6438087"/>
            <a:ext cx="7207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858"/>
                </a:solidFill>
                <a:latin typeface="Calibri"/>
                <a:cs typeface="Calibri"/>
              </a:rPr>
              <a:t>66</a:t>
            </a:r>
            <a:r>
              <a:rPr dirty="0" sz="900" spc="-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лет</a:t>
            </a:r>
            <a:r>
              <a:rPr dirty="0" sz="900" spc="-1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85858"/>
                </a:solidFill>
                <a:latin typeface="Calibri"/>
                <a:cs typeface="Calibri"/>
              </a:rPr>
              <a:t>и</a:t>
            </a:r>
            <a:r>
              <a:rPr dirty="0" sz="900" spc="-3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более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7752968" y="6491096"/>
            <a:ext cx="81915" cy="81915"/>
            <a:chOff x="7752968" y="6491096"/>
            <a:chExt cx="81915" cy="81915"/>
          </a:xfrm>
        </p:grpSpPr>
        <p:sp>
          <p:nvSpPr>
            <p:cNvPr id="49" name="object 49"/>
            <p:cNvSpPr/>
            <p:nvPr/>
          </p:nvSpPr>
          <p:spPr>
            <a:xfrm>
              <a:off x="7762493" y="6500621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5">
                  <a:moveTo>
                    <a:pt x="62483" y="0"/>
                  </a:moveTo>
                  <a:lnTo>
                    <a:pt x="0" y="0"/>
                  </a:lnTo>
                  <a:lnTo>
                    <a:pt x="0" y="62483"/>
                  </a:lnTo>
                  <a:lnTo>
                    <a:pt x="62483" y="62483"/>
                  </a:lnTo>
                  <a:lnTo>
                    <a:pt x="6248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7762493" y="6500621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5">
                  <a:moveTo>
                    <a:pt x="0" y="62483"/>
                  </a:moveTo>
                  <a:lnTo>
                    <a:pt x="62483" y="62483"/>
                  </a:lnTo>
                  <a:lnTo>
                    <a:pt x="62483" y="0"/>
                  </a:lnTo>
                  <a:lnTo>
                    <a:pt x="0" y="0"/>
                  </a:lnTo>
                  <a:lnTo>
                    <a:pt x="0" y="62483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1" name="object 51"/>
          <p:cNvSpPr txBox="1"/>
          <p:nvPr/>
        </p:nvSpPr>
        <p:spPr>
          <a:xfrm>
            <a:off x="7852536" y="6438087"/>
            <a:ext cx="46228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до</a:t>
            </a:r>
            <a:r>
              <a:rPr dirty="0" sz="900" spc="-4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85858"/>
                </a:solidFill>
                <a:latin typeface="Calibri"/>
                <a:cs typeface="Calibri"/>
              </a:rPr>
              <a:t>35</a:t>
            </a:r>
            <a:r>
              <a:rPr dirty="0" sz="900" spc="-3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лет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8461629" y="6491096"/>
            <a:ext cx="81915" cy="81915"/>
            <a:chOff x="8461629" y="6491096"/>
            <a:chExt cx="81915" cy="81915"/>
          </a:xfrm>
        </p:grpSpPr>
        <p:sp>
          <p:nvSpPr>
            <p:cNvPr id="53" name="object 53"/>
            <p:cNvSpPr/>
            <p:nvPr/>
          </p:nvSpPr>
          <p:spPr>
            <a:xfrm>
              <a:off x="8471154" y="6500621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5">
                  <a:moveTo>
                    <a:pt x="62483" y="0"/>
                  </a:moveTo>
                  <a:lnTo>
                    <a:pt x="0" y="0"/>
                  </a:lnTo>
                  <a:lnTo>
                    <a:pt x="0" y="62483"/>
                  </a:lnTo>
                  <a:lnTo>
                    <a:pt x="62483" y="62483"/>
                  </a:lnTo>
                  <a:lnTo>
                    <a:pt x="62483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8471154" y="6500621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5">
                  <a:moveTo>
                    <a:pt x="0" y="62483"/>
                  </a:moveTo>
                  <a:lnTo>
                    <a:pt x="62483" y="62483"/>
                  </a:lnTo>
                  <a:lnTo>
                    <a:pt x="62483" y="0"/>
                  </a:lnTo>
                  <a:lnTo>
                    <a:pt x="0" y="0"/>
                  </a:lnTo>
                  <a:lnTo>
                    <a:pt x="0" y="62483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5" name="object 55"/>
          <p:cNvSpPr txBox="1"/>
          <p:nvPr/>
        </p:nvSpPr>
        <p:spPr>
          <a:xfrm>
            <a:off x="8561196" y="6438087"/>
            <a:ext cx="73533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858"/>
                </a:solidFill>
                <a:latin typeface="Calibri"/>
                <a:cs typeface="Calibri"/>
              </a:rPr>
              <a:t>от</a:t>
            </a:r>
            <a:r>
              <a:rPr dirty="0" sz="900" spc="-3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85858"/>
                </a:solidFill>
                <a:latin typeface="Calibri"/>
                <a:cs typeface="Calibri"/>
              </a:rPr>
              <a:t>35</a:t>
            </a:r>
            <a:r>
              <a:rPr dirty="0" sz="900" spc="-3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до</a:t>
            </a:r>
            <a:r>
              <a:rPr dirty="0" sz="900" spc="-2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85858"/>
                </a:solidFill>
                <a:latin typeface="Calibri"/>
                <a:cs typeface="Calibri"/>
              </a:rPr>
              <a:t>45</a:t>
            </a:r>
            <a:r>
              <a:rPr dirty="0" sz="900" spc="-2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лет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9441560" y="6491096"/>
            <a:ext cx="81915" cy="81915"/>
            <a:chOff x="9441560" y="6491096"/>
            <a:chExt cx="81915" cy="81915"/>
          </a:xfrm>
        </p:grpSpPr>
        <p:sp>
          <p:nvSpPr>
            <p:cNvPr id="57" name="object 57"/>
            <p:cNvSpPr/>
            <p:nvPr/>
          </p:nvSpPr>
          <p:spPr>
            <a:xfrm>
              <a:off x="9451085" y="6500621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5">
                  <a:moveTo>
                    <a:pt x="62483" y="0"/>
                  </a:moveTo>
                  <a:lnTo>
                    <a:pt x="0" y="0"/>
                  </a:lnTo>
                  <a:lnTo>
                    <a:pt x="0" y="62483"/>
                  </a:lnTo>
                  <a:lnTo>
                    <a:pt x="62483" y="62483"/>
                  </a:lnTo>
                  <a:lnTo>
                    <a:pt x="62483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9451085" y="6500621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5">
                  <a:moveTo>
                    <a:pt x="0" y="62483"/>
                  </a:moveTo>
                  <a:lnTo>
                    <a:pt x="62483" y="62483"/>
                  </a:lnTo>
                  <a:lnTo>
                    <a:pt x="62483" y="0"/>
                  </a:lnTo>
                  <a:lnTo>
                    <a:pt x="0" y="0"/>
                  </a:lnTo>
                  <a:lnTo>
                    <a:pt x="0" y="62483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9" name="object 59"/>
          <p:cNvSpPr txBox="1"/>
          <p:nvPr/>
        </p:nvSpPr>
        <p:spPr>
          <a:xfrm>
            <a:off x="9541764" y="6438087"/>
            <a:ext cx="73533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858"/>
                </a:solidFill>
                <a:latin typeface="Calibri"/>
                <a:cs typeface="Calibri"/>
              </a:rPr>
              <a:t>от</a:t>
            </a:r>
            <a:r>
              <a:rPr dirty="0" sz="900" spc="-3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85858"/>
                </a:solidFill>
                <a:latin typeface="Calibri"/>
                <a:cs typeface="Calibri"/>
              </a:rPr>
              <a:t>46</a:t>
            </a:r>
            <a:r>
              <a:rPr dirty="0" sz="900" spc="-3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до</a:t>
            </a:r>
            <a:r>
              <a:rPr dirty="0" sz="900" spc="-2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85858"/>
                </a:solidFill>
                <a:latin typeface="Calibri"/>
                <a:cs typeface="Calibri"/>
              </a:rPr>
              <a:t>55</a:t>
            </a:r>
            <a:r>
              <a:rPr dirty="0" sz="900" spc="-2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лет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10421493" y="6491096"/>
            <a:ext cx="83185" cy="81915"/>
            <a:chOff x="10421493" y="6491096"/>
            <a:chExt cx="83185" cy="81915"/>
          </a:xfrm>
        </p:grpSpPr>
        <p:sp>
          <p:nvSpPr>
            <p:cNvPr id="61" name="object 61"/>
            <p:cNvSpPr/>
            <p:nvPr/>
          </p:nvSpPr>
          <p:spPr>
            <a:xfrm>
              <a:off x="10431018" y="6500621"/>
              <a:ext cx="64135" cy="62865"/>
            </a:xfrm>
            <a:custGeom>
              <a:avLst/>
              <a:gdLst/>
              <a:ahLst/>
              <a:cxnLst/>
              <a:rect l="l" t="t" r="r" b="b"/>
              <a:pathLst>
                <a:path w="64134" h="62865">
                  <a:moveTo>
                    <a:pt x="64007" y="0"/>
                  </a:moveTo>
                  <a:lnTo>
                    <a:pt x="0" y="0"/>
                  </a:lnTo>
                  <a:lnTo>
                    <a:pt x="0" y="62483"/>
                  </a:lnTo>
                  <a:lnTo>
                    <a:pt x="64007" y="62483"/>
                  </a:lnTo>
                  <a:lnTo>
                    <a:pt x="6400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10431018" y="6500621"/>
              <a:ext cx="64135" cy="62865"/>
            </a:xfrm>
            <a:custGeom>
              <a:avLst/>
              <a:gdLst/>
              <a:ahLst/>
              <a:cxnLst/>
              <a:rect l="l" t="t" r="r" b="b"/>
              <a:pathLst>
                <a:path w="64134" h="62865">
                  <a:moveTo>
                    <a:pt x="0" y="62483"/>
                  </a:moveTo>
                  <a:lnTo>
                    <a:pt x="64007" y="62483"/>
                  </a:lnTo>
                  <a:lnTo>
                    <a:pt x="64007" y="0"/>
                  </a:lnTo>
                  <a:lnTo>
                    <a:pt x="0" y="0"/>
                  </a:lnTo>
                  <a:lnTo>
                    <a:pt x="0" y="62483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3" name="object 63"/>
          <p:cNvSpPr txBox="1"/>
          <p:nvPr/>
        </p:nvSpPr>
        <p:spPr>
          <a:xfrm>
            <a:off x="10522331" y="6438087"/>
            <a:ext cx="73533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858"/>
                </a:solidFill>
                <a:latin typeface="Calibri"/>
                <a:cs typeface="Calibri"/>
              </a:rPr>
              <a:t>от</a:t>
            </a:r>
            <a:r>
              <a:rPr dirty="0" sz="900" spc="-3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85858"/>
                </a:solidFill>
                <a:latin typeface="Calibri"/>
                <a:cs typeface="Calibri"/>
              </a:rPr>
              <a:t>56</a:t>
            </a:r>
            <a:r>
              <a:rPr dirty="0" sz="900" spc="-3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до</a:t>
            </a:r>
            <a:r>
              <a:rPr dirty="0" sz="900" spc="-2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85858"/>
                </a:solidFill>
                <a:latin typeface="Calibri"/>
                <a:cs typeface="Calibri"/>
              </a:rPr>
              <a:t>65</a:t>
            </a:r>
            <a:r>
              <a:rPr dirty="0" sz="900" spc="-2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лет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60042" y="96773"/>
            <a:ext cx="10227945" cy="1130935"/>
          </a:xfrm>
          <a:prstGeom prst="rect">
            <a:avLst/>
          </a:prstGeom>
          <a:solidFill>
            <a:srgbClr val="2D75B6"/>
          </a:solidFill>
          <a:ln w="38100">
            <a:solidFill>
              <a:srgbClr val="FFFFFF"/>
            </a:solidFill>
          </a:ln>
        </p:spPr>
        <p:txBody>
          <a:bodyPr wrap="square" lIns="0" tIns="65404" rIns="0" bIns="0" rtlCol="0" vert="horz">
            <a:spAutoFit/>
          </a:bodyPr>
          <a:lstStyle/>
          <a:p>
            <a:pPr marL="1037590" marR="1029335" indent="245110">
              <a:lnSpc>
                <a:spcPts val="2590"/>
              </a:lnSpc>
              <a:spcBef>
                <a:spcPts val="515"/>
              </a:spcBef>
              <a:tabLst>
                <a:tab pos="3702050" algn="l"/>
              </a:tabLst>
            </a:pP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Распределение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35" b="1">
                <a:solidFill>
                  <a:srgbClr val="FFFFFF"/>
                </a:solidFill>
                <a:latin typeface="Times New Roman"/>
                <a:cs typeface="Times New Roman"/>
              </a:rPr>
              <a:t>результатов</a:t>
            </a:r>
            <a:r>
              <a:rPr dirty="0" sz="2400" spc="53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педагогических</a:t>
            </a:r>
            <a:r>
              <a:rPr dirty="0" sz="2400" spc="59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20" b="1">
                <a:solidFill>
                  <a:srgbClr val="FFFFFF"/>
                </a:solidFill>
                <a:latin typeface="Times New Roman"/>
                <a:cs typeface="Times New Roman"/>
              </a:rPr>
              <a:t>работников </a:t>
            </a:r>
            <a:r>
              <a:rPr dirty="0" sz="2400" spc="-58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dirty="0" sz="2400" spc="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Times New Roman"/>
                <a:cs typeface="Times New Roman"/>
              </a:rPr>
              <a:t>количественном	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dirty="0" sz="2400" spc="-10" b="1">
                <a:solidFill>
                  <a:srgbClr val="FFFFFF"/>
                </a:solidFill>
                <a:latin typeface="Times New Roman"/>
                <a:cs typeface="Times New Roman"/>
              </a:rPr>
              <a:t> процентном</a:t>
            </a:r>
            <a:r>
              <a:rPr dirty="0" sz="2400" spc="1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соотношении</a:t>
            </a:r>
            <a:r>
              <a:rPr dirty="0" sz="2400" spc="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по</a:t>
            </a:r>
            <a:r>
              <a:rPr dirty="0" sz="2400" spc="-1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5" b="1">
                <a:solidFill>
                  <a:srgbClr val="FFFFFF"/>
                </a:solidFill>
                <a:latin typeface="Times New Roman"/>
                <a:cs typeface="Times New Roman"/>
              </a:rPr>
              <a:t>уровням</a:t>
            </a:r>
            <a:endParaRPr sz="2400">
              <a:latin typeface="Times New Roman"/>
              <a:cs typeface="Times New Roman"/>
            </a:endParaRPr>
          </a:p>
          <a:p>
            <a:pPr marL="1468120">
              <a:lnSpc>
                <a:spcPts val="2560"/>
              </a:lnSpc>
            </a:pPr>
            <a:r>
              <a:rPr dirty="0" sz="2400" spc="-15" b="1">
                <a:solidFill>
                  <a:srgbClr val="FFFFFF"/>
                </a:solidFill>
                <a:latin typeface="Times New Roman"/>
                <a:cs typeface="Times New Roman"/>
              </a:rPr>
              <a:t>сформированности</a:t>
            </a:r>
            <a:r>
              <a:rPr dirty="0" sz="2400" spc="5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профессиональных</a:t>
            </a:r>
            <a:r>
              <a:rPr dirty="0" sz="2400" spc="6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5" b="1">
                <a:solidFill>
                  <a:srgbClr val="FFFFFF"/>
                </a:solidFill>
                <a:latin typeface="Times New Roman"/>
                <a:cs typeface="Times New Roman"/>
              </a:rPr>
              <a:t>компетенций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09372" y="1498091"/>
            <a:ext cx="11538585" cy="4815840"/>
            <a:chOff x="309372" y="1498091"/>
            <a:chExt cx="11538585" cy="4815840"/>
          </a:xfrm>
        </p:grpSpPr>
        <p:sp>
          <p:nvSpPr>
            <p:cNvPr id="4" name="object 4"/>
            <p:cNvSpPr/>
            <p:nvPr/>
          </p:nvSpPr>
          <p:spPr>
            <a:xfrm>
              <a:off x="309372" y="1498091"/>
              <a:ext cx="11538585" cy="4815840"/>
            </a:xfrm>
            <a:custGeom>
              <a:avLst/>
              <a:gdLst/>
              <a:ahLst/>
              <a:cxnLst/>
              <a:rect l="l" t="t" r="r" b="b"/>
              <a:pathLst>
                <a:path w="11538585" h="4815840">
                  <a:moveTo>
                    <a:pt x="11538204" y="0"/>
                  </a:moveTo>
                  <a:lnTo>
                    <a:pt x="0" y="0"/>
                  </a:lnTo>
                  <a:lnTo>
                    <a:pt x="0" y="4815839"/>
                  </a:lnTo>
                  <a:lnTo>
                    <a:pt x="11538204" y="4815839"/>
                  </a:lnTo>
                  <a:lnTo>
                    <a:pt x="115382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54380" y="1636775"/>
              <a:ext cx="10953115" cy="3505200"/>
            </a:xfrm>
            <a:custGeom>
              <a:avLst/>
              <a:gdLst/>
              <a:ahLst/>
              <a:cxnLst/>
              <a:rect l="l" t="t" r="r" b="b"/>
              <a:pathLst>
                <a:path w="10953115" h="3505200">
                  <a:moveTo>
                    <a:pt x="0" y="3505200"/>
                  </a:moveTo>
                  <a:lnTo>
                    <a:pt x="940307" y="3505200"/>
                  </a:lnTo>
                </a:path>
                <a:path w="10953115" h="3505200">
                  <a:moveTo>
                    <a:pt x="1798320" y="3505200"/>
                  </a:moveTo>
                  <a:lnTo>
                    <a:pt x="3677412" y="3505200"/>
                  </a:lnTo>
                </a:path>
                <a:path w="10953115" h="3505200">
                  <a:moveTo>
                    <a:pt x="4536948" y="3505200"/>
                  </a:moveTo>
                  <a:lnTo>
                    <a:pt x="10952988" y="3505200"/>
                  </a:lnTo>
                </a:path>
                <a:path w="10953115" h="3505200">
                  <a:moveTo>
                    <a:pt x="0" y="2628900"/>
                  </a:moveTo>
                  <a:lnTo>
                    <a:pt x="3677412" y="2628900"/>
                  </a:lnTo>
                </a:path>
                <a:path w="10953115" h="3505200">
                  <a:moveTo>
                    <a:pt x="4536948" y="2628900"/>
                  </a:moveTo>
                  <a:lnTo>
                    <a:pt x="10952988" y="2628900"/>
                  </a:lnTo>
                </a:path>
                <a:path w="10953115" h="3505200">
                  <a:moveTo>
                    <a:pt x="0" y="1752600"/>
                  </a:moveTo>
                  <a:lnTo>
                    <a:pt x="10952988" y="1752600"/>
                  </a:lnTo>
                </a:path>
                <a:path w="10953115" h="3505200">
                  <a:moveTo>
                    <a:pt x="0" y="876300"/>
                  </a:moveTo>
                  <a:lnTo>
                    <a:pt x="10952988" y="876300"/>
                  </a:lnTo>
                </a:path>
                <a:path w="10953115" h="3505200">
                  <a:moveTo>
                    <a:pt x="0" y="0"/>
                  </a:moveTo>
                  <a:lnTo>
                    <a:pt x="1095298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694688" y="3433571"/>
              <a:ext cx="9072880" cy="2585085"/>
            </a:xfrm>
            <a:custGeom>
              <a:avLst/>
              <a:gdLst/>
              <a:ahLst/>
              <a:cxnLst/>
              <a:rect l="l" t="t" r="r" b="b"/>
              <a:pathLst>
                <a:path w="9072880" h="2585085">
                  <a:moveTo>
                    <a:pt x="858012" y="1170432"/>
                  </a:moveTo>
                  <a:lnTo>
                    <a:pt x="0" y="1170432"/>
                  </a:lnTo>
                  <a:lnTo>
                    <a:pt x="0" y="2584704"/>
                  </a:lnTo>
                  <a:lnTo>
                    <a:pt x="858012" y="2584704"/>
                  </a:lnTo>
                  <a:lnTo>
                    <a:pt x="858012" y="1170432"/>
                  </a:lnTo>
                  <a:close/>
                </a:path>
                <a:path w="9072880" h="2585085">
                  <a:moveTo>
                    <a:pt x="3596640" y="0"/>
                  </a:moveTo>
                  <a:lnTo>
                    <a:pt x="2737104" y="0"/>
                  </a:lnTo>
                  <a:lnTo>
                    <a:pt x="2737104" y="2584704"/>
                  </a:lnTo>
                  <a:lnTo>
                    <a:pt x="3596640" y="2584704"/>
                  </a:lnTo>
                  <a:lnTo>
                    <a:pt x="3596640" y="0"/>
                  </a:lnTo>
                  <a:close/>
                </a:path>
                <a:path w="9072880" h="2585085">
                  <a:moveTo>
                    <a:pt x="6335268" y="2217420"/>
                  </a:moveTo>
                  <a:lnTo>
                    <a:pt x="5475732" y="2217420"/>
                  </a:lnTo>
                  <a:lnTo>
                    <a:pt x="5475732" y="2584704"/>
                  </a:lnTo>
                  <a:lnTo>
                    <a:pt x="6335268" y="2584704"/>
                  </a:lnTo>
                  <a:lnTo>
                    <a:pt x="6335268" y="2217420"/>
                  </a:lnTo>
                  <a:close/>
                </a:path>
                <a:path w="9072880" h="2585085">
                  <a:moveTo>
                    <a:pt x="9072372" y="2572512"/>
                  </a:moveTo>
                  <a:lnTo>
                    <a:pt x="8214360" y="2572512"/>
                  </a:lnTo>
                  <a:lnTo>
                    <a:pt x="8214360" y="2584704"/>
                  </a:lnTo>
                  <a:lnTo>
                    <a:pt x="9072372" y="2584704"/>
                  </a:lnTo>
                  <a:lnTo>
                    <a:pt x="9072372" y="2572512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54380" y="6018276"/>
              <a:ext cx="10953115" cy="0"/>
            </a:xfrm>
            <a:custGeom>
              <a:avLst/>
              <a:gdLst/>
              <a:ahLst/>
              <a:cxnLst/>
              <a:rect l="l" t="t" r="r" b="b"/>
              <a:pathLst>
                <a:path w="10953115" h="0">
                  <a:moveTo>
                    <a:pt x="0" y="0"/>
                  </a:moveTo>
                  <a:lnTo>
                    <a:pt x="1095298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1833498" y="4388866"/>
            <a:ext cx="57975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404040"/>
                </a:solidFill>
                <a:latin typeface="Calibri"/>
                <a:cs typeface="Calibri"/>
              </a:rPr>
              <a:t>661</a:t>
            </a:r>
            <a:r>
              <a:rPr dirty="0" sz="9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404040"/>
                </a:solidFill>
                <a:latin typeface="Calibri"/>
                <a:cs typeface="Calibri"/>
              </a:rPr>
              <a:t>(32.3%)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85842" y="3219069"/>
            <a:ext cx="55118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404040"/>
                </a:solidFill>
                <a:latin typeface="Calibri"/>
                <a:cs typeface="Calibri"/>
              </a:rPr>
              <a:t>1206</a:t>
            </a:r>
            <a:r>
              <a:rPr dirty="0" sz="9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404040"/>
                </a:solidFill>
                <a:latin typeface="Calibri"/>
                <a:cs typeface="Calibri"/>
              </a:rPr>
              <a:t>(</a:t>
            </a:r>
            <a:r>
              <a:rPr dirty="0" sz="900" spc="-5">
                <a:solidFill>
                  <a:srgbClr val="404040"/>
                </a:solidFill>
                <a:latin typeface="Calibri"/>
                <a:cs typeface="Calibri"/>
              </a:rPr>
              <a:t>59</a:t>
            </a:r>
            <a:r>
              <a:rPr dirty="0" sz="900" spc="5">
                <a:solidFill>
                  <a:srgbClr val="404040"/>
                </a:solidFill>
                <a:latin typeface="Calibri"/>
                <a:cs typeface="Calibri"/>
              </a:rPr>
              <a:t>%</a:t>
            </a:r>
            <a:r>
              <a:rPr dirty="0" sz="900">
                <a:solidFill>
                  <a:srgbClr val="404040"/>
                </a:solidFill>
                <a:latin typeface="Calibri"/>
                <a:cs typeface="Calibri"/>
              </a:rPr>
              <a:t>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39965" y="5436234"/>
            <a:ext cx="5219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404040"/>
                </a:solidFill>
                <a:latin typeface="Calibri"/>
                <a:cs typeface="Calibri"/>
              </a:rPr>
              <a:t>172</a:t>
            </a:r>
            <a:r>
              <a:rPr dirty="0" sz="9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404040"/>
                </a:solidFill>
                <a:latin typeface="Calibri"/>
                <a:cs typeface="Calibri"/>
              </a:rPr>
              <a:t>(8.4%)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136505" y="5791301"/>
            <a:ext cx="4064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404040"/>
                </a:solidFill>
                <a:latin typeface="Calibri"/>
                <a:cs typeface="Calibri"/>
              </a:rPr>
              <a:t>5</a:t>
            </a:r>
            <a:r>
              <a:rPr dirty="0" sz="9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404040"/>
                </a:solidFill>
                <a:latin typeface="Calibri"/>
                <a:cs typeface="Calibri"/>
              </a:rPr>
              <a:t>(0.3%)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5706" y="5925108"/>
            <a:ext cx="1651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7794" y="5048199"/>
            <a:ext cx="223520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20%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37794" y="4172204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40%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7794" y="3295903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60%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37794" y="2419350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80%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79882" y="1543050"/>
            <a:ext cx="2813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100%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36267" y="6073851"/>
            <a:ext cx="9747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dirty="0" sz="900" spc="-3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уровень</a:t>
            </a:r>
            <a:r>
              <a:rPr dirty="0" sz="900" spc="-3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85858"/>
                </a:solidFill>
                <a:latin typeface="Calibri"/>
                <a:cs typeface="Calibri"/>
              </a:rPr>
              <a:t>"низкий"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339844" y="6073851"/>
            <a:ext cx="10433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sz="900" spc="-3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уровень</a:t>
            </a:r>
            <a:r>
              <a:rPr dirty="0" sz="900" spc="-3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85858"/>
                </a:solidFill>
                <a:latin typeface="Calibri"/>
                <a:cs typeface="Calibri"/>
              </a:rPr>
              <a:t>"базовый"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962902" y="6073851"/>
            <a:ext cx="12763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858"/>
                </a:solidFill>
                <a:latin typeface="Calibri"/>
                <a:cs typeface="Calibri"/>
              </a:rPr>
              <a:t>3</a:t>
            </a:r>
            <a:r>
              <a:rPr dirty="0" sz="900" spc="-1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уровень</a:t>
            </a:r>
            <a:r>
              <a:rPr dirty="0" sz="900" spc="-1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"повышенный"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817354" y="6073851"/>
            <a:ext cx="10433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858"/>
                </a:solidFill>
                <a:latin typeface="Calibri"/>
                <a:cs typeface="Calibri"/>
              </a:rPr>
              <a:t>4</a:t>
            </a:r>
            <a:r>
              <a:rPr dirty="0" sz="900" spc="-3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уровень</a:t>
            </a:r>
            <a:r>
              <a:rPr dirty="0" sz="900" spc="-3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85858"/>
                </a:solidFill>
                <a:latin typeface="Calibri"/>
                <a:cs typeface="Calibri"/>
              </a:rPr>
              <a:t>"высокий"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57577" y="393954"/>
            <a:ext cx="8638540" cy="782320"/>
          </a:xfrm>
          <a:prstGeom prst="rect"/>
          <a:solidFill>
            <a:srgbClr val="2D75B6"/>
          </a:solidFill>
          <a:ln w="38100">
            <a:solidFill>
              <a:srgbClr val="FFFFFF"/>
            </a:solidFill>
          </a:ln>
        </p:spPr>
        <p:txBody>
          <a:bodyPr wrap="square" lIns="0" tIns="62230" rIns="0" bIns="0" rtlCol="0" vert="horz">
            <a:spAutoFit/>
          </a:bodyPr>
          <a:lstStyle/>
          <a:p>
            <a:pPr marL="3562985" marR="338455" indent="-3219450">
              <a:lnSpc>
                <a:spcPct val="70000"/>
              </a:lnSpc>
              <a:spcBef>
                <a:spcPts val="490"/>
              </a:spcBef>
            </a:pPr>
            <a:r>
              <a:rPr dirty="0" sz="3000" spc="-15" b="1">
                <a:solidFill>
                  <a:srgbClr val="FFFFFF"/>
                </a:solidFill>
                <a:latin typeface="Times New Roman"/>
                <a:cs typeface="Times New Roman"/>
              </a:rPr>
              <a:t>Типичные </a:t>
            </a:r>
            <a:r>
              <a:rPr dirty="0" sz="3000" b="1">
                <a:solidFill>
                  <a:srgbClr val="FFFFFF"/>
                </a:solidFill>
                <a:latin typeface="Times New Roman"/>
                <a:cs typeface="Times New Roman"/>
              </a:rPr>
              <a:t>ошибки </a:t>
            </a:r>
            <a:r>
              <a:rPr dirty="0" sz="3000" spc="-5" b="1">
                <a:solidFill>
                  <a:srgbClr val="FFFFFF"/>
                </a:solidFill>
                <a:latin typeface="Times New Roman"/>
                <a:cs typeface="Times New Roman"/>
              </a:rPr>
              <a:t>при </a:t>
            </a:r>
            <a:r>
              <a:rPr dirty="0" sz="3000" spc="-10" b="1">
                <a:solidFill>
                  <a:srgbClr val="FFFFFF"/>
                </a:solidFill>
                <a:latin typeface="Times New Roman"/>
                <a:cs typeface="Times New Roman"/>
              </a:rPr>
              <a:t>выполнении </a:t>
            </a:r>
            <a:r>
              <a:rPr dirty="0" sz="3000" spc="-15" b="1">
                <a:solidFill>
                  <a:srgbClr val="FFFFFF"/>
                </a:solidFill>
                <a:latin typeface="Times New Roman"/>
                <a:cs typeface="Times New Roman"/>
              </a:rPr>
              <a:t>тестовых </a:t>
            </a:r>
            <a:r>
              <a:rPr dirty="0" sz="3000" spc="-73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000" spc="-5" b="1">
                <a:solidFill>
                  <a:srgbClr val="FFFFFF"/>
                </a:solidFill>
                <a:latin typeface="Times New Roman"/>
                <a:cs typeface="Times New Roman"/>
              </a:rPr>
              <a:t>заданий: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644218"/>
            <a:ext cx="11978640" cy="405002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400" spc="-5" b="1">
                <a:solidFill>
                  <a:srgbClr val="001F5F"/>
                </a:solidFill>
                <a:latin typeface="Times New Roman"/>
                <a:cs typeface="Times New Roman"/>
              </a:rPr>
              <a:t>Незнание </a:t>
            </a:r>
            <a:r>
              <a:rPr dirty="0" sz="2400" spc="-15" b="1">
                <a:solidFill>
                  <a:srgbClr val="001F5F"/>
                </a:solidFill>
                <a:latin typeface="Times New Roman"/>
                <a:cs typeface="Times New Roman"/>
              </a:rPr>
              <a:t>нормативных</a:t>
            </a:r>
            <a:r>
              <a:rPr dirty="0" sz="2400" spc="3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400" spc="-20" b="1">
                <a:solidFill>
                  <a:srgbClr val="001F5F"/>
                </a:solidFill>
                <a:latin typeface="Times New Roman"/>
                <a:cs typeface="Times New Roman"/>
              </a:rPr>
              <a:t>документов,</a:t>
            </a:r>
            <a:r>
              <a:rPr dirty="0" sz="2400" spc="3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400" spc="-5" b="1">
                <a:solidFill>
                  <a:srgbClr val="001F5F"/>
                </a:solidFill>
                <a:latin typeface="Times New Roman"/>
                <a:cs typeface="Times New Roman"/>
              </a:rPr>
              <a:t>определяющих</a:t>
            </a:r>
            <a:r>
              <a:rPr dirty="0" sz="2400" spc="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400" spc="-15" b="1">
                <a:solidFill>
                  <a:srgbClr val="001F5F"/>
                </a:solidFill>
                <a:latin typeface="Times New Roman"/>
                <a:cs typeface="Times New Roman"/>
              </a:rPr>
              <a:t>требования</a:t>
            </a:r>
            <a:r>
              <a:rPr dirty="0" sz="2400" spc="3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1F5F"/>
                </a:solidFill>
                <a:latin typeface="Times New Roman"/>
                <a:cs typeface="Times New Roman"/>
              </a:rPr>
              <a:t>к </a:t>
            </a:r>
            <a:r>
              <a:rPr dirty="0" sz="2400" spc="-5" b="1">
                <a:solidFill>
                  <a:srgbClr val="001F5F"/>
                </a:solidFill>
                <a:latin typeface="Times New Roman"/>
                <a:cs typeface="Times New Roman"/>
              </a:rPr>
              <a:t>организации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dirty="0" sz="2400" spc="-15" b="1">
                <a:solidFill>
                  <a:srgbClr val="001F5F"/>
                </a:solidFill>
                <a:latin typeface="Times New Roman"/>
                <a:cs typeface="Times New Roman"/>
              </a:rPr>
              <a:t>безопасного</a:t>
            </a:r>
            <a:r>
              <a:rPr dirty="0" sz="2400" spc="1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400" spc="-20" b="1">
                <a:solidFill>
                  <a:srgbClr val="001F5F"/>
                </a:solidFill>
                <a:latin typeface="Times New Roman"/>
                <a:cs typeface="Times New Roman"/>
              </a:rPr>
              <a:t>образовательного</a:t>
            </a:r>
            <a:r>
              <a:rPr dirty="0" sz="2400" spc="3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1F5F"/>
                </a:solidFill>
                <a:latin typeface="Times New Roman"/>
                <a:cs typeface="Times New Roman"/>
              </a:rPr>
              <a:t>процесса.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500">
              <a:latin typeface="Times New Roman"/>
              <a:cs typeface="Times New Roman"/>
            </a:endParaRPr>
          </a:p>
          <a:p>
            <a:pPr marL="355600" marR="854710" indent="-3429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400" spc="-5" b="1">
                <a:solidFill>
                  <a:srgbClr val="001F5F"/>
                </a:solidFill>
                <a:latin typeface="Times New Roman"/>
                <a:cs typeface="Times New Roman"/>
              </a:rPr>
              <a:t>Неверное</a:t>
            </a:r>
            <a:r>
              <a:rPr dirty="0" sz="2400" spc="-1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400" spc="-5" b="1">
                <a:solidFill>
                  <a:srgbClr val="001F5F"/>
                </a:solidFill>
                <a:latin typeface="Times New Roman"/>
                <a:cs typeface="Times New Roman"/>
              </a:rPr>
              <a:t>понимание</a:t>
            </a:r>
            <a:r>
              <a:rPr dirty="0" sz="2400" spc="3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400" spc="-10" b="1">
                <a:solidFill>
                  <a:srgbClr val="001F5F"/>
                </a:solidFill>
                <a:latin typeface="Times New Roman"/>
                <a:cs typeface="Times New Roman"/>
              </a:rPr>
              <a:t>сути</a:t>
            </a:r>
            <a:r>
              <a:rPr dirty="0" sz="2400" spc="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400" spc="-10" b="1">
                <a:solidFill>
                  <a:srgbClr val="001F5F"/>
                </a:solidFill>
                <a:latin typeface="Times New Roman"/>
                <a:cs typeface="Times New Roman"/>
              </a:rPr>
              <a:t>здоровьесберегающей</a:t>
            </a:r>
            <a:r>
              <a:rPr dirty="0" sz="2400" spc="3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400" spc="-15" b="1">
                <a:solidFill>
                  <a:srgbClr val="001F5F"/>
                </a:solidFill>
                <a:latin typeface="Times New Roman"/>
                <a:cs typeface="Times New Roman"/>
              </a:rPr>
              <a:t>педагогики</a:t>
            </a:r>
            <a:r>
              <a:rPr dirty="0" sz="2400" spc="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dirty="0" sz="2400" spc="1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400" spc="-10" b="1">
                <a:solidFill>
                  <a:srgbClr val="001F5F"/>
                </a:solidFill>
                <a:latin typeface="Times New Roman"/>
                <a:cs typeface="Times New Roman"/>
              </a:rPr>
              <a:t>игнорирование </a:t>
            </a:r>
            <a:r>
              <a:rPr dirty="0" sz="2400" spc="-58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400" spc="-10" b="1">
                <a:solidFill>
                  <a:srgbClr val="001F5F"/>
                </a:solidFill>
                <a:latin typeface="Times New Roman"/>
                <a:cs typeface="Times New Roman"/>
              </a:rPr>
              <a:t>педагогами</a:t>
            </a:r>
            <a:r>
              <a:rPr dirty="0" sz="2400" spc="-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400" spc="-25" b="1">
                <a:solidFill>
                  <a:srgbClr val="001F5F"/>
                </a:solidFill>
                <a:latin typeface="Times New Roman"/>
                <a:cs typeface="Times New Roman"/>
              </a:rPr>
              <a:t>этого</a:t>
            </a:r>
            <a:r>
              <a:rPr dirty="0" sz="240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400" spc="-15" b="1">
                <a:solidFill>
                  <a:srgbClr val="001F5F"/>
                </a:solidFill>
                <a:latin typeface="Times New Roman"/>
                <a:cs typeface="Times New Roman"/>
              </a:rPr>
              <a:t>направления</a:t>
            </a:r>
            <a:r>
              <a:rPr dirty="0" sz="2400" spc="5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400" spc="-15" b="1">
                <a:solidFill>
                  <a:srgbClr val="001F5F"/>
                </a:solidFill>
                <a:latin typeface="Times New Roman"/>
                <a:cs typeface="Times New Roman"/>
              </a:rPr>
              <a:t>работы.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1F5F"/>
              </a:buClr>
              <a:buFont typeface="Arial MT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400" spc="-15" b="1">
                <a:solidFill>
                  <a:srgbClr val="001F5F"/>
                </a:solidFill>
                <a:latin typeface="Times New Roman"/>
                <a:cs typeface="Times New Roman"/>
              </a:rPr>
              <a:t>Недостаточное</a:t>
            </a:r>
            <a:r>
              <a:rPr dirty="0" sz="2400" spc="-1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400" spc="-5" b="1">
                <a:solidFill>
                  <a:srgbClr val="001F5F"/>
                </a:solidFill>
                <a:latin typeface="Times New Roman"/>
                <a:cs typeface="Times New Roman"/>
              </a:rPr>
              <a:t>знание</a:t>
            </a:r>
            <a:r>
              <a:rPr dirty="0" sz="2400" spc="1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400" spc="-10" b="1">
                <a:solidFill>
                  <a:srgbClr val="001F5F"/>
                </a:solidFill>
                <a:latin typeface="Times New Roman"/>
                <a:cs typeface="Times New Roman"/>
              </a:rPr>
              <a:t>функциональных</a:t>
            </a:r>
            <a:r>
              <a:rPr dirty="0" sz="2400" spc="5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400" spc="-10" b="1">
                <a:solidFill>
                  <a:srgbClr val="001F5F"/>
                </a:solidFill>
                <a:latin typeface="Times New Roman"/>
                <a:cs typeface="Times New Roman"/>
              </a:rPr>
              <a:t>обязанностей</a:t>
            </a:r>
            <a:r>
              <a:rPr dirty="0" sz="2400" spc="2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400" spc="-15" b="1">
                <a:solidFill>
                  <a:srgbClr val="001F5F"/>
                </a:solidFill>
                <a:latin typeface="Times New Roman"/>
                <a:cs typeface="Times New Roman"/>
              </a:rPr>
              <a:t>педагога</a:t>
            </a:r>
            <a:r>
              <a:rPr dirty="0" sz="240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400" spc="-15" b="1">
                <a:solidFill>
                  <a:srgbClr val="001F5F"/>
                </a:solidFill>
                <a:latin typeface="Times New Roman"/>
                <a:cs typeface="Times New Roman"/>
              </a:rPr>
              <a:t>дошкольной </a:t>
            </a:r>
            <a:r>
              <a:rPr dirty="0" sz="2400" spc="-1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400" spc="-15" b="1">
                <a:solidFill>
                  <a:srgbClr val="001F5F"/>
                </a:solidFill>
                <a:latin typeface="Times New Roman"/>
                <a:cs typeface="Times New Roman"/>
              </a:rPr>
              <a:t>образовательной</a:t>
            </a:r>
            <a:r>
              <a:rPr dirty="0" sz="2400" spc="3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400" spc="-5" b="1">
                <a:solidFill>
                  <a:srgbClr val="001F5F"/>
                </a:solidFill>
                <a:latin typeface="Times New Roman"/>
                <a:cs typeface="Times New Roman"/>
              </a:rPr>
              <a:t>организации,</a:t>
            </a:r>
            <a:r>
              <a:rPr dirty="0" sz="2400" spc="5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400" spc="-10" b="1">
                <a:solidFill>
                  <a:srgbClr val="001F5F"/>
                </a:solidFill>
                <a:latin typeface="Times New Roman"/>
                <a:cs typeface="Times New Roman"/>
              </a:rPr>
              <a:t>обеспечивающих</a:t>
            </a:r>
            <a:r>
              <a:rPr dirty="0" sz="2400" spc="3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400" spc="-5" b="1">
                <a:solidFill>
                  <a:srgbClr val="001F5F"/>
                </a:solidFill>
                <a:latin typeface="Times New Roman"/>
                <a:cs typeface="Times New Roman"/>
              </a:rPr>
              <a:t>безопасность,</a:t>
            </a:r>
            <a:r>
              <a:rPr dirty="0" sz="2400" spc="1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400" spc="-10" b="1">
                <a:solidFill>
                  <a:srgbClr val="001F5F"/>
                </a:solidFill>
                <a:latin typeface="Times New Roman"/>
                <a:cs typeface="Times New Roman"/>
              </a:rPr>
              <a:t>сохранность</a:t>
            </a:r>
            <a:r>
              <a:rPr dirty="0" sz="2400" spc="3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400" spc="-5" b="1">
                <a:solidFill>
                  <a:srgbClr val="001F5F"/>
                </a:solidFill>
                <a:latin typeface="Times New Roman"/>
                <a:cs typeface="Times New Roman"/>
              </a:rPr>
              <a:t>жизни</a:t>
            </a:r>
            <a:r>
              <a:rPr dirty="0" sz="2400" spc="3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1F5F"/>
                </a:solidFill>
                <a:latin typeface="Times New Roman"/>
                <a:cs typeface="Times New Roman"/>
              </a:rPr>
              <a:t>и </a:t>
            </a:r>
            <a:r>
              <a:rPr dirty="0" sz="2400" spc="-58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400" spc="-20" b="1">
                <a:solidFill>
                  <a:srgbClr val="001F5F"/>
                </a:solidFill>
                <a:latin typeface="Times New Roman"/>
                <a:cs typeface="Times New Roman"/>
              </a:rPr>
              <a:t>здоровья</a:t>
            </a:r>
            <a:r>
              <a:rPr dirty="0" sz="2400" spc="1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1F5F"/>
                </a:solidFill>
                <a:latin typeface="Times New Roman"/>
                <a:cs typeface="Times New Roman"/>
              </a:rPr>
              <a:t>детей в</a:t>
            </a:r>
            <a:r>
              <a:rPr dirty="0" sz="2400" spc="-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400" spc="-20" b="1">
                <a:solidFill>
                  <a:srgbClr val="001F5F"/>
                </a:solidFill>
                <a:latin typeface="Times New Roman"/>
                <a:cs typeface="Times New Roman"/>
              </a:rPr>
              <a:t>период</a:t>
            </a:r>
            <a:r>
              <a:rPr dirty="0" sz="2400" spc="1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400" spc="-5" b="1">
                <a:solidFill>
                  <a:srgbClr val="001F5F"/>
                </a:solidFill>
                <a:latin typeface="Times New Roman"/>
                <a:cs typeface="Times New Roman"/>
              </a:rPr>
              <a:t>пребывания</a:t>
            </a:r>
            <a:r>
              <a:rPr dirty="0" sz="2400" spc="1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dirty="0" sz="2400" spc="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1F5F"/>
                </a:solidFill>
                <a:latin typeface="Times New Roman"/>
                <a:cs typeface="Times New Roman"/>
              </a:rPr>
              <a:t>ДОО.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1F5F"/>
              </a:buClr>
              <a:buFont typeface="Arial MT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400" spc="-15" b="1">
                <a:solidFill>
                  <a:srgbClr val="001F5F"/>
                </a:solidFill>
                <a:latin typeface="Times New Roman"/>
                <a:cs typeface="Times New Roman"/>
              </a:rPr>
              <a:t>Неумение</a:t>
            </a:r>
            <a:r>
              <a:rPr dirty="0" sz="2400" spc="-1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400" spc="-20" b="1">
                <a:solidFill>
                  <a:srgbClr val="001F5F"/>
                </a:solidFill>
                <a:latin typeface="Times New Roman"/>
                <a:cs typeface="Times New Roman"/>
              </a:rPr>
              <a:t>дать</a:t>
            </a:r>
            <a:r>
              <a:rPr dirty="0" sz="2400" spc="-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400" spc="-10" b="1">
                <a:solidFill>
                  <a:srgbClr val="001F5F"/>
                </a:solidFill>
                <a:latin typeface="Times New Roman"/>
                <a:cs typeface="Times New Roman"/>
              </a:rPr>
              <a:t>оценку</a:t>
            </a:r>
            <a:r>
              <a:rPr dirty="0" sz="2400" spc="2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400" spc="-5" b="1">
                <a:solidFill>
                  <a:srgbClr val="001F5F"/>
                </a:solidFill>
                <a:latin typeface="Times New Roman"/>
                <a:cs typeface="Times New Roman"/>
              </a:rPr>
              <a:t>безопасности</a:t>
            </a:r>
            <a:r>
              <a:rPr dirty="0" sz="240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400" spc="-15" b="1">
                <a:solidFill>
                  <a:srgbClr val="001F5F"/>
                </a:solidFill>
                <a:latin typeface="Times New Roman"/>
                <a:cs typeface="Times New Roman"/>
              </a:rPr>
              <a:t>образовательной</a:t>
            </a:r>
            <a:r>
              <a:rPr dirty="0" sz="2400" spc="2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400" spc="-10" b="1">
                <a:solidFill>
                  <a:srgbClr val="001F5F"/>
                </a:solidFill>
                <a:latin typeface="Times New Roman"/>
                <a:cs typeface="Times New Roman"/>
              </a:rPr>
              <a:t>среды.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57577" y="310134"/>
            <a:ext cx="8638540" cy="782320"/>
          </a:xfrm>
          <a:prstGeom prst="rect">
            <a:avLst/>
          </a:prstGeom>
          <a:solidFill>
            <a:srgbClr val="2D75B6"/>
          </a:solidFill>
          <a:ln w="38100">
            <a:solidFill>
              <a:srgbClr val="FFFFFF"/>
            </a:solidFill>
          </a:ln>
        </p:spPr>
        <p:txBody>
          <a:bodyPr wrap="square" lIns="0" tIns="142875" rIns="0" bIns="0" rtlCol="0" vert="horz">
            <a:spAutoFit/>
          </a:bodyPr>
          <a:lstStyle/>
          <a:p>
            <a:pPr marL="738505">
              <a:lnSpc>
                <a:spcPct val="100000"/>
              </a:lnSpc>
              <a:spcBef>
                <a:spcPts val="1125"/>
              </a:spcBef>
            </a:pPr>
            <a:r>
              <a:rPr dirty="0" sz="2800" spc="-20" b="1">
                <a:solidFill>
                  <a:srgbClr val="FFFFFF"/>
                </a:solidFill>
                <a:latin typeface="Times New Roman"/>
                <a:cs typeface="Times New Roman"/>
              </a:rPr>
              <a:t>Типичные</a:t>
            </a:r>
            <a:r>
              <a:rPr dirty="0" sz="2800" spc="1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Times New Roman"/>
                <a:cs typeface="Times New Roman"/>
              </a:rPr>
              <a:t>ошибки</a:t>
            </a:r>
            <a:r>
              <a:rPr dirty="0" sz="2800" spc="-1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Times New Roman"/>
                <a:cs typeface="Times New Roman"/>
              </a:rPr>
              <a:t>при</a:t>
            </a:r>
            <a:r>
              <a:rPr dirty="0" sz="2800" spc="-1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Times New Roman"/>
                <a:cs typeface="Times New Roman"/>
              </a:rPr>
              <a:t>решении</a:t>
            </a:r>
            <a:r>
              <a:rPr dirty="0" sz="2800" spc="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20" b="1">
                <a:solidFill>
                  <a:srgbClr val="FFFFFF"/>
                </a:solidFill>
                <a:latin typeface="Times New Roman"/>
                <a:cs typeface="Times New Roman"/>
              </a:rPr>
              <a:t>кейс-задач: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7858" y="1376298"/>
            <a:ext cx="11343640" cy="51466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69900" marR="809625" indent="-4572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dirty="0" sz="2800" spc="-10">
                <a:latin typeface="Times New Roman"/>
                <a:cs typeface="Times New Roman"/>
              </a:rPr>
              <a:t>Даются</a:t>
            </a:r>
            <a:r>
              <a:rPr dirty="0" sz="2800" spc="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u="heavy" sz="2800" spc="-10" i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ссылки</a:t>
            </a:r>
            <a:r>
              <a:rPr dirty="0" u="heavy" sz="2800" spc="25" i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800" spc="-5" i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на</a:t>
            </a:r>
            <a:r>
              <a:rPr dirty="0" u="heavy" sz="2800" spc="15" i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800" spc="-10" i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несуществующие</a:t>
            </a:r>
            <a:r>
              <a:rPr dirty="0" u="heavy" sz="2800" spc="20" i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800" spc="-20" i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нормативные</a:t>
            </a:r>
            <a:r>
              <a:rPr dirty="0" u="heavy" sz="2800" i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800" spc="-15" i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документы</a:t>
            </a:r>
            <a:r>
              <a:rPr dirty="0" u="heavy" sz="2800" spc="15" i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800" spc="-5" i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или </a:t>
            </a:r>
            <a:r>
              <a:rPr dirty="0" sz="2800" spc="-685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u="heavy" sz="2800" spc="-15" i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документы,</a:t>
            </a:r>
            <a:r>
              <a:rPr dirty="0" u="heavy" sz="2800" spc="15" i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800" spc="-5" i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не имеющие отношения к</a:t>
            </a:r>
            <a:r>
              <a:rPr dirty="0" u="heavy" sz="2800" i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800" spc="-15" i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проблеме</a:t>
            </a:r>
            <a:r>
              <a:rPr dirty="0" u="heavy" sz="2800" spc="-15" i="1">
                <a:solidFill>
                  <a:srgbClr val="1F3863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 MT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469900" marR="331470" indent="-457200">
              <a:lnSpc>
                <a:spcPct val="100000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dirty="0" sz="2800" spc="-15">
                <a:latin typeface="Times New Roman"/>
                <a:cs typeface="Times New Roman"/>
              </a:rPr>
              <a:t>Показано</a:t>
            </a:r>
            <a:r>
              <a:rPr dirty="0" sz="2800" spc="20">
                <a:latin typeface="Times New Roman"/>
                <a:cs typeface="Times New Roman"/>
              </a:rPr>
              <a:t> </a:t>
            </a:r>
            <a:r>
              <a:rPr dirty="0" sz="2800" spc="-20">
                <a:latin typeface="Times New Roman"/>
                <a:cs typeface="Times New Roman"/>
              </a:rPr>
              <a:t>неумение</a:t>
            </a:r>
            <a:r>
              <a:rPr dirty="0" sz="2800" spc="3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выстроить</a:t>
            </a:r>
            <a:r>
              <a:rPr dirty="0" sz="2800" spc="1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и</a:t>
            </a:r>
            <a:r>
              <a:rPr dirty="0" sz="2800" spc="5">
                <a:latin typeface="Times New Roman"/>
                <a:cs typeface="Times New Roman"/>
              </a:rPr>
              <a:t> </a:t>
            </a:r>
            <a:r>
              <a:rPr dirty="0" sz="2800" spc="-10">
                <a:latin typeface="Times New Roman"/>
                <a:cs typeface="Times New Roman"/>
              </a:rPr>
              <a:t>описать</a:t>
            </a:r>
            <a:r>
              <a:rPr dirty="0" sz="2800" spc="5">
                <a:latin typeface="Times New Roman"/>
                <a:cs typeface="Times New Roman"/>
              </a:rPr>
              <a:t> </a:t>
            </a:r>
            <a:r>
              <a:rPr dirty="0" sz="2800" spc="-15">
                <a:latin typeface="Times New Roman"/>
                <a:cs typeface="Times New Roman"/>
              </a:rPr>
              <a:t>алгоритм</a:t>
            </a:r>
            <a:r>
              <a:rPr dirty="0" sz="2800" spc="2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действий</a:t>
            </a:r>
            <a:r>
              <a:rPr dirty="0" sz="2800" spc="25">
                <a:latin typeface="Times New Roman"/>
                <a:cs typeface="Times New Roman"/>
              </a:rPr>
              <a:t> </a:t>
            </a:r>
            <a:r>
              <a:rPr dirty="0" sz="2800" spc="-20">
                <a:latin typeface="Times New Roman"/>
                <a:cs typeface="Times New Roman"/>
              </a:rPr>
              <a:t>педагога </a:t>
            </a:r>
            <a:r>
              <a:rPr dirty="0" sz="2800" spc="-68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при</a:t>
            </a:r>
            <a:r>
              <a:rPr dirty="0" sz="2800" spc="-1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решении</a:t>
            </a:r>
            <a:r>
              <a:rPr dirty="0" sz="2800" spc="5">
                <a:latin typeface="Times New Roman"/>
                <a:cs typeface="Times New Roman"/>
              </a:rPr>
              <a:t> </a:t>
            </a:r>
            <a:r>
              <a:rPr dirty="0" sz="2800" spc="-15">
                <a:latin typeface="Times New Roman"/>
                <a:cs typeface="Times New Roman"/>
              </a:rPr>
              <a:t>проблемы</a:t>
            </a:r>
            <a:r>
              <a:rPr dirty="0" sz="2800" spc="-15" i="1">
                <a:solidFill>
                  <a:srgbClr val="001F5F"/>
                </a:solidFill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 MT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dirty="0" sz="2800">
                <a:latin typeface="Times New Roman"/>
                <a:cs typeface="Times New Roman"/>
              </a:rPr>
              <a:t>Демонстрируется</a:t>
            </a:r>
            <a:r>
              <a:rPr dirty="0" sz="2800" spc="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u="heavy" sz="2800" spc="-5" i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неверное</a:t>
            </a:r>
            <a:r>
              <a:rPr dirty="0" u="heavy" sz="2800" spc="-20" i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800" spc="-5" i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понимание</a:t>
            </a:r>
            <a:r>
              <a:rPr dirty="0" u="heavy" sz="2800" spc="-30" i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800" spc="-15" i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сути</a:t>
            </a:r>
            <a:r>
              <a:rPr dirty="0" u="heavy" sz="2800" spc="10" i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800" i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инклюзивного</a:t>
            </a:r>
            <a:r>
              <a:rPr dirty="0" u="heavy" sz="2800" spc="-15" i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800" spc="-10" i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образования.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 MT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469900" marR="343535" indent="-457200">
              <a:lnSpc>
                <a:spcPct val="100000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dirty="0" sz="2800" spc="-5">
                <a:latin typeface="Times New Roman"/>
                <a:cs typeface="Times New Roman"/>
              </a:rPr>
              <a:t>Демонстрируется</a:t>
            </a:r>
            <a:r>
              <a:rPr dirty="0" sz="2800" spc="2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u="heavy" sz="2800" spc="-10" i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незнание</a:t>
            </a:r>
            <a:r>
              <a:rPr dirty="0" u="heavy" sz="2800" spc="-15" i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методов</a:t>
            </a:r>
            <a:r>
              <a:rPr dirty="0" u="heavy" sz="2800" spc="10" i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800" spc="-10" i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убеждения,</a:t>
            </a:r>
            <a:r>
              <a:rPr dirty="0" u="heavy" sz="2800" spc="15" i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800" spc="-10" i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аргументации </a:t>
            </a:r>
            <a:r>
              <a:rPr dirty="0" u="heavy" sz="2800" spc="-15" i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своей </a:t>
            </a:r>
            <a:r>
              <a:rPr dirty="0" sz="2800" spc="-685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u="heavy" sz="2800" spc="-5" i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позиции,</a:t>
            </a:r>
            <a:r>
              <a:rPr dirty="0" sz="2800" spc="-30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21272E"/>
                </a:solidFill>
                <a:latin typeface="Times New Roman"/>
                <a:cs typeface="Times New Roman"/>
              </a:rPr>
              <a:t>установления</a:t>
            </a:r>
            <a:r>
              <a:rPr dirty="0" sz="2800" spc="5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dirty="0" sz="2800" spc="-25">
                <a:solidFill>
                  <a:srgbClr val="21272E"/>
                </a:solidFill>
                <a:latin typeface="Times New Roman"/>
                <a:cs typeface="Times New Roman"/>
              </a:rPr>
              <a:t>контактов</a:t>
            </a:r>
            <a:r>
              <a:rPr dirty="0" sz="2800" spc="15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21272E"/>
                </a:solidFill>
                <a:latin typeface="Times New Roman"/>
                <a:cs typeface="Times New Roman"/>
              </a:rPr>
              <a:t>с</a:t>
            </a:r>
            <a:r>
              <a:rPr dirty="0" sz="2800" spc="-10">
                <a:solidFill>
                  <a:srgbClr val="21272E"/>
                </a:solidFill>
                <a:latin typeface="Times New Roman"/>
                <a:cs typeface="Times New Roman"/>
              </a:rPr>
              <a:t> родителями</a:t>
            </a:r>
            <a:r>
              <a:rPr dirty="0" sz="2800" spc="1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21272E"/>
                </a:solidFill>
                <a:latin typeface="Times New Roman"/>
                <a:cs typeface="Times New Roman"/>
              </a:rPr>
              <a:t>(лицами,</a:t>
            </a:r>
            <a:r>
              <a:rPr dirty="0" sz="2800" spc="25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21272E"/>
                </a:solidFill>
                <a:latin typeface="Times New Roman"/>
                <a:cs typeface="Times New Roman"/>
              </a:rPr>
              <a:t>их</a:t>
            </a:r>
            <a:endParaRPr sz="2800">
              <a:latin typeface="Times New Roman"/>
              <a:cs typeface="Times New Roman"/>
            </a:endParaRPr>
          </a:p>
          <a:p>
            <a:pPr marL="469900" marR="5080">
              <a:lnSpc>
                <a:spcPct val="100000"/>
              </a:lnSpc>
            </a:pPr>
            <a:r>
              <a:rPr dirty="0" sz="2800" spc="-10">
                <a:solidFill>
                  <a:srgbClr val="21272E"/>
                </a:solidFill>
                <a:latin typeface="Times New Roman"/>
                <a:cs typeface="Times New Roman"/>
              </a:rPr>
              <a:t>заменяющими),</a:t>
            </a:r>
            <a:r>
              <a:rPr dirty="0" sz="2800" spc="35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dirty="0" sz="2800" spc="-30">
                <a:solidFill>
                  <a:srgbClr val="21272E"/>
                </a:solidFill>
                <a:latin typeface="Times New Roman"/>
                <a:cs typeface="Times New Roman"/>
              </a:rPr>
              <a:t>коллегами</a:t>
            </a:r>
            <a:r>
              <a:rPr dirty="0" sz="2800" spc="3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21272E"/>
                </a:solidFill>
                <a:latin typeface="Times New Roman"/>
                <a:cs typeface="Times New Roman"/>
              </a:rPr>
              <a:t>по</a:t>
            </a:r>
            <a:r>
              <a:rPr dirty="0" sz="2800" spc="15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21272E"/>
                </a:solidFill>
                <a:latin typeface="Times New Roman"/>
                <a:cs typeface="Times New Roman"/>
              </a:rPr>
              <a:t>работе</a:t>
            </a:r>
            <a:r>
              <a:rPr dirty="0" sz="280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21272E"/>
                </a:solidFill>
                <a:latin typeface="Times New Roman"/>
                <a:cs typeface="Times New Roman"/>
              </a:rPr>
              <a:t>по</a:t>
            </a:r>
            <a:r>
              <a:rPr dirty="0" sz="280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dirty="0" sz="2800" spc="5">
                <a:solidFill>
                  <a:srgbClr val="21272E"/>
                </a:solidFill>
                <a:latin typeface="Times New Roman"/>
                <a:cs typeface="Times New Roman"/>
              </a:rPr>
              <a:t>вопросам</a:t>
            </a:r>
            <a:r>
              <a:rPr dirty="0" sz="280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21272E"/>
                </a:solidFill>
                <a:latin typeface="Times New Roman"/>
                <a:cs typeface="Times New Roman"/>
              </a:rPr>
              <a:t>сбережения</a:t>
            </a:r>
            <a:r>
              <a:rPr dirty="0" sz="280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21272E"/>
                </a:solidFill>
                <a:latin typeface="Times New Roman"/>
                <a:cs typeface="Times New Roman"/>
              </a:rPr>
              <a:t>здоровья </a:t>
            </a:r>
            <a:r>
              <a:rPr dirty="0" sz="2800" spc="-685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21272E"/>
                </a:solidFill>
                <a:latin typeface="Times New Roman"/>
                <a:cs typeface="Times New Roman"/>
              </a:rPr>
              <a:t>воспитанников</a:t>
            </a:r>
            <a:r>
              <a:rPr dirty="0" sz="2800" spc="2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dirty="0" sz="2800" spc="-15">
                <a:solidFill>
                  <a:srgbClr val="21272E"/>
                </a:solidFill>
                <a:latin typeface="Times New Roman"/>
                <a:cs typeface="Times New Roman"/>
              </a:rPr>
              <a:t>разного</a:t>
            </a:r>
            <a:r>
              <a:rPr dirty="0" sz="2800" spc="-10">
                <a:solidFill>
                  <a:srgbClr val="21272E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21272E"/>
                </a:solidFill>
                <a:latin typeface="Times New Roman"/>
                <a:cs typeface="Times New Roman"/>
              </a:rPr>
              <a:t>возраста.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1426" y="2056892"/>
            <a:ext cx="6199505" cy="2800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2000" spc="-5">
                <a:solidFill>
                  <a:srgbClr val="001F5F"/>
                </a:solidFill>
                <a:latin typeface="Times New Roman"/>
                <a:cs typeface="Times New Roman"/>
              </a:rPr>
              <a:t>Каждый</a:t>
            </a:r>
            <a:r>
              <a:rPr dirty="0" sz="20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001F5F"/>
                </a:solidFill>
                <a:latin typeface="Times New Roman"/>
                <a:cs typeface="Times New Roman"/>
              </a:rPr>
              <a:t>участник</a:t>
            </a:r>
            <a:r>
              <a:rPr dirty="0" sz="2000" spc="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001F5F"/>
                </a:solidFill>
                <a:latin typeface="Times New Roman"/>
                <a:cs typeface="Times New Roman"/>
              </a:rPr>
              <a:t>получил</a:t>
            </a:r>
            <a:r>
              <a:rPr dirty="0" sz="2000" spc="-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001F5F"/>
                </a:solidFill>
                <a:latin typeface="Times New Roman"/>
                <a:cs typeface="Times New Roman"/>
              </a:rPr>
              <a:t>индивидуальный</a:t>
            </a:r>
            <a:r>
              <a:rPr dirty="0" sz="2000" spc="3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001F5F"/>
                </a:solidFill>
                <a:latin typeface="Times New Roman"/>
                <a:cs typeface="Times New Roman"/>
              </a:rPr>
              <a:t>результат!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920"/>
              </a:spcBef>
            </a:pPr>
            <a:r>
              <a:rPr dirty="0" sz="2000">
                <a:solidFill>
                  <a:srgbClr val="001F5F"/>
                </a:solidFill>
                <a:latin typeface="Times New Roman"/>
                <a:cs typeface="Times New Roman"/>
              </a:rPr>
              <a:t>По</a:t>
            </a:r>
            <a:r>
              <a:rPr dirty="0" sz="2000" spc="-5">
                <a:solidFill>
                  <a:srgbClr val="001F5F"/>
                </a:solidFill>
                <a:latin typeface="Times New Roman"/>
                <a:cs typeface="Times New Roman"/>
              </a:rPr>
              <a:t> итогам</a:t>
            </a:r>
            <a:r>
              <a:rPr dirty="0" sz="2000" spc="-1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001F5F"/>
                </a:solidFill>
                <a:latin typeface="Times New Roman"/>
                <a:cs typeface="Times New Roman"/>
              </a:rPr>
              <a:t>апробации</a:t>
            </a:r>
            <a:r>
              <a:rPr dirty="0" sz="2000">
                <a:solidFill>
                  <a:srgbClr val="001F5F"/>
                </a:solidFill>
                <a:latin typeface="Times New Roman"/>
                <a:cs typeface="Times New Roman"/>
              </a:rPr>
              <a:t> –</a:t>
            </a:r>
            <a:r>
              <a:rPr dirty="0" sz="2000" spc="-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001F5F"/>
                </a:solidFill>
                <a:latin typeface="Times New Roman"/>
                <a:cs typeface="Times New Roman"/>
              </a:rPr>
              <a:t>«Сертификат</a:t>
            </a:r>
            <a:r>
              <a:rPr dirty="0" sz="2000" spc="-5" b="1">
                <a:solidFill>
                  <a:srgbClr val="001F5F"/>
                </a:solidFill>
                <a:latin typeface="Times New Roman"/>
                <a:cs typeface="Times New Roman"/>
              </a:rPr>
              <a:t> участника»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00">
              <a:latin typeface="Times New Roman"/>
              <a:cs typeface="Times New Roman"/>
            </a:endParaRPr>
          </a:p>
          <a:p>
            <a:pPr algn="ctr" marL="12065" marR="5080" indent="-1905">
              <a:lnSpc>
                <a:spcPts val="2160"/>
              </a:lnSpc>
            </a:pPr>
            <a:r>
              <a:rPr dirty="0" sz="2000" spc="-5">
                <a:solidFill>
                  <a:srgbClr val="001F5F"/>
                </a:solidFill>
                <a:latin typeface="Times New Roman"/>
                <a:cs typeface="Times New Roman"/>
              </a:rPr>
              <a:t>Для педагогических </a:t>
            </a:r>
            <a:r>
              <a:rPr dirty="0" sz="2000" spc="-10">
                <a:solidFill>
                  <a:srgbClr val="001F5F"/>
                </a:solidFill>
                <a:latin typeface="Times New Roman"/>
                <a:cs typeface="Times New Roman"/>
              </a:rPr>
              <a:t>работников, </a:t>
            </a:r>
            <a:r>
              <a:rPr dirty="0" u="heavy" sz="2000" spc="-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успешно</a:t>
            </a:r>
            <a:r>
              <a:rPr dirty="0" sz="2000" spc="-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001F5F"/>
                </a:solidFill>
                <a:latin typeface="Times New Roman"/>
                <a:cs typeface="Times New Roman"/>
              </a:rPr>
              <a:t>прошедших </a:t>
            </a:r>
            <a:r>
              <a:rPr dirty="0" sz="20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001F5F"/>
                </a:solidFill>
                <a:latin typeface="Times New Roman"/>
                <a:cs typeface="Times New Roman"/>
              </a:rPr>
              <a:t>апробацию </a:t>
            </a:r>
            <a:r>
              <a:rPr dirty="0" sz="2000" spc="-10">
                <a:solidFill>
                  <a:srgbClr val="001F5F"/>
                </a:solidFill>
                <a:latin typeface="Times New Roman"/>
                <a:cs typeface="Times New Roman"/>
              </a:rPr>
              <a:t>(</a:t>
            </a:r>
            <a:r>
              <a:rPr dirty="0" sz="2000" spc="-10" b="1">
                <a:solidFill>
                  <a:srgbClr val="001F5F"/>
                </a:solidFill>
                <a:latin typeface="Times New Roman"/>
                <a:cs typeface="Times New Roman"/>
              </a:rPr>
              <a:t>базовый, повышенный, </a:t>
            </a:r>
            <a:r>
              <a:rPr dirty="0" sz="2000" b="1">
                <a:solidFill>
                  <a:srgbClr val="001F5F"/>
                </a:solidFill>
                <a:latin typeface="Times New Roman"/>
                <a:cs typeface="Times New Roman"/>
              </a:rPr>
              <a:t>высокий </a:t>
            </a:r>
            <a:r>
              <a:rPr dirty="0" sz="2000" spc="-10" b="1">
                <a:solidFill>
                  <a:srgbClr val="001F5F"/>
                </a:solidFill>
                <a:latin typeface="Times New Roman"/>
                <a:cs typeface="Times New Roman"/>
              </a:rPr>
              <a:t>уровни</a:t>
            </a:r>
            <a:r>
              <a:rPr dirty="0" sz="2000" spc="-10">
                <a:solidFill>
                  <a:srgbClr val="001F5F"/>
                </a:solidFill>
                <a:latin typeface="Times New Roman"/>
                <a:cs typeface="Times New Roman"/>
              </a:rPr>
              <a:t>), </a:t>
            </a:r>
            <a:r>
              <a:rPr dirty="0" sz="2000" spc="-484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001F5F"/>
                </a:solidFill>
                <a:latin typeface="Times New Roman"/>
                <a:cs typeface="Times New Roman"/>
              </a:rPr>
              <a:t>результаты</a:t>
            </a:r>
            <a:r>
              <a:rPr dirty="0" sz="2000" spc="-3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001F5F"/>
                </a:solidFill>
                <a:latin typeface="Times New Roman"/>
                <a:cs typeface="Times New Roman"/>
              </a:rPr>
              <a:t>учитываются</a:t>
            </a:r>
            <a:r>
              <a:rPr dirty="0" sz="20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001F5F"/>
                </a:solidFill>
                <a:latin typeface="Times New Roman"/>
                <a:cs typeface="Times New Roman"/>
              </a:rPr>
              <a:t>при</a:t>
            </a:r>
            <a:r>
              <a:rPr dirty="0" sz="2000">
                <a:solidFill>
                  <a:srgbClr val="001F5F"/>
                </a:solidFill>
                <a:latin typeface="Times New Roman"/>
                <a:cs typeface="Times New Roman"/>
              </a:rPr>
              <a:t> аттестации: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ts val="2010"/>
              </a:lnSpc>
            </a:pPr>
            <a:r>
              <a:rPr dirty="0" sz="2000" b="1">
                <a:solidFill>
                  <a:srgbClr val="001F5F"/>
                </a:solidFill>
                <a:latin typeface="Times New Roman"/>
                <a:cs typeface="Times New Roman"/>
              </a:rPr>
              <a:t>пункт</a:t>
            </a:r>
            <a:r>
              <a:rPr dirty="0" sz="2000" spc="-4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1F5F"/>
                </a:solidFill>
                <a:latin typeface="Times New Roman"/>
                <a:cs typeface="Times New Roman"/>
              </a:rPr>
              <a:t>2.2.</a:t>
            </a:r>
            <a:r>
              <a:rPr dirty="0" sz="2000" spc="-2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000" spc="-5" b="1">
                <a:solidFill>
                  <a:srgbClr val="001F5F"/>
                </a:solidFill>
                <a:latin typeface="Times New Roman"/>
                <a:cs typeface="Times New Roman"/>
              </a:rPr>
              <a:t>Экспериментальная </a:t>
            </a:r>
            <a:r>
              <a:rPr dirty="0" sz="2000" b="1">
                <a:solidFill>
                  <a:srgbClr val="001F5F"/>
                </a:solidFill>
                <a:latin typeface="Times New Roman"/>
                <a:cs typeface="Times New Roman"/>
              </a:rPr>
              <a:t>и </a:t>
            </a:r>
            <a:r>
              <a:rPr dirty="0" sz="2000" spc="-10" b="1">
                <a:solidFill>
                  <a:srgbClr val="001F5F"/>
                </a:solidFill>
                <a:latin typeface="Times New Roman"/>
                <a:cs typeface="Times New Roman"/>
              </a:rPr>
              <a:t>инновационная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ts val="2160"/>
              </a:lnSpc>
            </a:pPr>
            <a:r>
              <a:rPr dirty="0" sz="2000" spc="-5" b="1">
                <a:solidFill>
                  <a:srgbClr val="001F5F"/>
                </a:solidFill>
                <a:latin typeface="Times New Roman"/>
                <a:cs typeface="Times New Roman"/>
              </a:rPr>
              <a:t>деятельность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ts val="2280"/>
              </a:lnSpc>
            </a:pPr>
            <a:r>
              <a:rPr dirty="0" sz="2000" b="1">
                <a:solidFill>
                  <a:srgbClr val="001F5F"/>
                </a:solidFill>
                <a:latin typeface="Times New Roman"/>
                <a:cs typeface="Times New Roman"/>
              </a:rPr>
              <a:t>(20</a:t>
            </a:r>
            <a:r>
              <a:rPr dirty="0" sz="2000" spc="-1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000" spc="-5" b="1">
                <a:solidFill>
                  <a:srgbClr val="001F5F"/>
                </a:solidFill>
                <a:latin typeface="Times New Roman"/>
                <a:cs typeface="Times New Roman"/>
              </a:rPr>
              <a:t>баллов</a:t>
            </a:r>
            <a:r>
              <a:rPr dirty="0" sz="2000" spc="-2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1F5F"/>
                </a:solidFill>
                <a:latin typeface="Times New Roman"/>
                <a:cs typeface="Times New Roman"/>
              </a:rPr>
              <a:t>-</a:t>
            </a:r>
            <a:r>
              <a:rPr dirty="0" sz="2000" spc="-1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000" spc="-5" b="1">
                <a:solidFill>
                  <a:srgbClr val="001F5F"/>
                </a:solidFill>
                <a:latin typeface="Times New Roman"/>
                <a:cs typeface="Times New Roman"/>
              </a:rPr>
              <a:t>региональный</a:t>
            </a:r>
            <a:r>
              <a:rPr dirty="0" sz="2000" spc="-2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001F5F"/>
                </a:solidFill>
                <a:latin typeface="Times New Roman"/>
                <a:cs typeface="Times New Roman"/>
              </a:rPr>
              <a:t>уровень).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47494" y="311658"/>
            <a:ext cx="8613775" cy="620395"/>
          </a:xfrm>
          <a:prstGeom prst="rect"/>
          <a:solidFill>
            <a:srgbClr val="2D75B6"/>
          </a:solidFill>
          <a:ln w="38100">
            <a:solidFill>
              <a:srgbClr val="FFFFFF"/>
            </a:solidFill>
          </a:ln>
        </p:spPr>
        <p:txBody>
          <a:bodyPr wrap="square" lIns="0" tIns="61594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484"/>
              </a:spcBef>
            </a:pPr>
            <a:r>
              <a:rPr dirty="0" spc="-40" b="1">
                <a:solidFill>
                  <a:srgbClr val="FFFFFF"/>
                </a:solidFill>
                <a:latin typeface="Times New Roman"/>
                <a:cs typeface="Times New Roman"/>
              </a:rPr>
              <a:t>Результаты</a:t>
            </a:r>
            <a:r>
              <a:rPr dirty="0" spc="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pc="-15" b="1">
                <a:solidFill>
                  <a:srgbClr val="FFFFFF"/>
                </a:solidFill>
                <a:latin typeface="Times New Roman"/>
                <a:cs typeface="Times New Roman"/>
              </a:rPr>
              <a:t>мониторинга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39000" y="1342642"/>
            <a:ext cx="4352544" cy="551535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7494" y="311658"/>
            <a:ext cx="8613775" cy="620395"/>
          </a:xfrm>
          <a:prstGeom prst="rect"/>
          <a:solidFill>
            <a:srgbClr val="2D75B6"/>
          </a:solidFill>
          <a:ln w="38100">
            <a:solidFill>
              <a:srgbClr val="FFFFFF"/>
            </a:solidFill>
          </a:ln>
        </p:spPr>
        <p:txBody>
          <a:bodyPr wrap="square" lIns="0" tIns="61594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484"/>
              </a:spcBef>
            </a:pPr>
            <a:r>
              <a:rPr dirty="0" spc="-5" b="1">
                <a:solidFill>
                  <a:srgbClr val="FFFFFF"/>
                </a:solidFill>
                <a:latin typeface="Times New Roman"/>
                <a:cs typeface="Times New Roman"/>
              </a:rPr>
              <a:t>Профессиональные</a:t>
            </a:r>
            <a:r>
              <a:rPr dirty="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pc="-5" b="1">
                <a:solidFill>
                  <a:srgbClr val="FFFFFF"/>
                </a:solidFill>
                <a:latin typeface="Times New Roman"/>
                <a:cs typeface="Times New Roman"/>
              </a:rPr>
              <a:t>дефициты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392936"/>
            <a:ext cx="11922760" cy="5133340"/>
          </a:xfrm>
          <a:custGeom>
            <a:avLst/>
            <a:gdLst/>
            <a:ahLst/>
            <a:cxnLst/>
            <a:rect l="l" t="t" r="r" b="b"/>
            <a:pathLst>
              <a:path w="11922760" h="5133340">
                <a:moveTo>
                  <a:pt x="11922252" y="0"/>
                </a:moveTo>
                <a:lnTo>
                  <a:pt x="0" y="0"/>
                </a:lnTo>
                <a:lnTo>
                  <a:pt x="0" y="5132832"/>
                </a:lnTo>
                <a:lnTo>
                  <a:pt x="11922252" y="5132832"/>
                </a:lnTo>
                <a:lnTo>
                  <a:pt x="119222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8739" y="1384528"/>
            <a:ext cx="11765915" cy="5047615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marL="462280">
              <a:lnSpc>
                <a:spcPct val="100000"/>
              </a:lnSpc>
              <a:spcBef>
                <a:spcPts val="325"/>
              </a:spcBef>
            </a:pPr>
            <a:r>
              <a:rPr dirty="0" sz="2800" spc="-10" i="1">
                <a:solidFill>
                  <a:srgbClr val="001F5F"/>
                </a:solidFill>
                <a:latin typeface="Times New Roman"/>
                <a:cs typeface="Times New Roman"/>
              </a:rPr>
              <a:t>Общие:</a:t>
            </a:r>
            <a:endParaRPr sz="2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229"/>
              </a:spcBef>
              <a:buChar char="-"/>
              <a:tabLst>
                <a:tab pos="299085" algn="l"/>
                <a:tab pos="299720" algn="l"/>
                <a:tab pos="2999740" algn="l"/>
                <a:tab pos="5926455" algn="l"/>
                <a:tab pos="8357234" algn="l"/>
                <a:tab pos="9122410" algn="l"/>
              </a:tabLst>
            </a:pPr>
            <a:r>
              <a:rPr dirty="0" sz="2800">
                <a:solidFill>
                  <a:srgbClr val="001F5F"/>
                </a:solidFill>
                <a:latin typeface="Times New Roman"/>
                <a:cs typeface="Times New Roman"/>
              </a:rPr>
              <a:t>осуществление	</a:t>
            </a:r>
            <a:r>
              <a:rPr dirty="0" sz="2800" spc="-15">
                <a:solidFill>
                  <a:srgbClr val="001F5F"/>
                </a:solidFill>
                <a:latin typeface="Times New Roman"/>
                <a:cs typeface="Times New Roman"/>
              </a:rPr>
              <a:t>образовательной	</a:t>
            </a:r>
            <a:r>
              <a:rPr dirty="0" sz="2800" spc="5">
                <a:solidFill>
                  <a:srgbClr val="001F5F"/>
                </a:solidFill>
                <a:latin typeface="Times New Roman"/>
                <a:cs typeface="Times New Roman"/>
              </a:rPr>
              <a:t>деятельности	</a:t>
            </a:r>
            <a:r>
              <a:rPr dirty="0" sz="2800" spc="-5">
                <a:solidFill>
                  <a:srgbClr val="001F5F"/>
                </a:solidFill>
                <a:latin typeface="Times New Roman"/>
                <a:cs typeface="Times New Roman"/>
              </a:rPr>
              <a:t>по	</a:t>
            </a:r>
            <a:r>
              <a:rPr dirty="0" sz="2800" spc="-15">
                <a:solidFill>
                  <a:srgbClr val="001F5F"/>
                </a:solidFill>
                <a:latin typeface="Times New Roman"/>
                <a:cs typeface="Times New Roman"/>
              </a:rPr>
              <a:t>образовательным</a:t>
            </a:r>
            <a:endParaRPr sz="2800">
              <a:latin typeface="Times New Roman"/>
              <a:cs typeface="Times New Roman"/>
            </a:endParaRPr>
          </a:p>
          <a:p>
            <a:pPr marL="299085" marR="5080">
              <a:lnSpc>
                <a:spcPct val="106800"/>
              </a:lnSpc>
              <a:spcBef>
                <a:spcPts val="10"/>
              </a:spcBef>
              <a:tabLst>
                <a:tab pos="2371725" algn="l"/>
                <a:tab pos="4572635" algn="l"/>
                <a:tab pos="6663690" algn="l"/>
                <a:tab pos="7047865" algn="l"/>
                <a:tab pos="8418195" algn="l"/>
                <a:tab pos="10408920" algn="l"/>
              </a:tabLst>
            </a:pPr>
            <a:r>
              <a:rPr dirty="0" sz="2800" spc="-10">
                <a:solidFill>
                  <a:srgbClr val="001F5F"/>
                </a:solidFill>
                <a:latin typeface="Times New Roman"/>
                <a:cs typeface="Times New Roman"/>
              </a:rPr>
              <a:t>п</a:t>
            </a:r>
            <a:r>
              <a:rPr dirty="0" sz="2800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dirty="0" sz="2800" spc="-5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dirty="0" sz="2800">
                <a:solidFill>
                  <a:srgbClr val="001F5F"/>
                </a:solidFill>
                <a:latin typeface="Times New Roman"/>
                <a:cs typeface="Times New Roman"/>
              </a:rPr>
              <a:t>г</a:t>
            </a:r>
            <a:r>
              <a:rPr dirty="0" sz="2800" spc="-5">
                <a:solidFill>
                  <a:srgbClr val="001F5F"/>
                </a:solidFill>
                <a:latin typeface="Times New Roman"/>
                <a:cs typeface="Times New Roman"/>
              </a:rPr>
              <a:t>рам</a:t>
            </a:r>
            <a:r>
              <a:rPr dirty="0" sz="2800" spc="-30">
                <a:solidFill>
                  <a:srgbClr val="001F5F"/>
                </a:solidFill>
                <a:latin typeface="Times New Roman"/>
                <a:cs typeface="Times New Roman"/>
              </a:rPr>
              <a:t>м</a:t>
            </a:r>
            <a:r>
              <a:rPr dirty="0" sz="2800" spc="-5">
                <a:solidFill>
                  <a:srgbClr val="001F5F"/>
                </a:solidFill>
                <a:latin typeface="Times New Roman"/>
                <a:cs typeface="Times New Roman"/>
              </a:rPr>
              <a:t>ам</a:t>
            </a:r>
            <a:r>
              <a:rPr dirty="0" sz="280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dirty="0" sz="2800" spc="-5">
                <a:solidFill>
                  <a:srgbClr val="001F5F"/>
                </a:solidFill>
                <a:latin typeface="Times New Roman"/>
                <a:cs typeface="Times New Roman"/>
              </a:rPr>
              <a:t>д</a:t>
            </a:r>
            <a:r>
              <a:rPr dirty="0" sz="280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dirty="0" sz="2800" spc="-10">
                <a:solidFill>
                  <a:srgbClr val="001F5F"/>
                </a:solidFill>
                <a:latin typeface="Times New Roman"/>
                <a:cs typeface="Times New Roman"/>
              </a:rPr>
              <a:t>ш</a:t>
            </a:r>
            <a:r>
              <a:rPr dirty="0" sz="2800" spc="-145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dirty="0" sz="2800" spc="-4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dirty="0" sz="2800" spc="-10">
                <a:solidFill>
                  <a:srgbClr val="001F5F"/>
                </a:solidFill>
                <a:latin typeface="Times New Roman"/>
                <a:cs typeface="Times New Roman"/>
              </a:rPr>
              <a:t>льно</a:t>
            </a:r>
            <a:r>
              <a:rPr dirty="0" sz="2800" spc="-70">
                <a:solidFill>
                  <a:srgbClr val="001F5F"/>
                </a:solidFill>
                <a:latin typeface="Times New Roman"/>
                <a:cs typeface="Times New Roman"/>
              </a:rPr>
              <a:t>г</a:t>
            </a:r>
            <a:r>
              <a:rPr dirty="0" sz="2800" spc="-5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dirty="0" sz="280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dirty="0" sz="2800" spc="-5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dirty="0" sz="2800">
                <a:solidFill>
                  <a:srgbClr val="001F5F"/>
                </a:solidFill>
                <a:latin typeface="Times New Roman"/>
                <a:cs typeface="Times New Roman"/>
              </a:rPr>
              <a:t>б</a:t>
            </a:r>
            <a:r>
              <a:rPr dirty="0" sz="2800" spc="-5">
                <a:solidFill>
                  <a:srgbClr val="001F5F"/>
                </a:solidFill>
                <a:latin typeface="Times New Roman"/>
                <a:cs typeface="Times New Roman"/>
              </a:rPr>
              <a:t>ра</a:t>
            </a:r>
            <a:r>
              <a:rPr dirty="0" sz="2800" spc="-35">
                <a:solidFill>
                  <a:srgbClr val="001F5F"/>
                </a:solidFill>
                <a:latin typeface="Times New Roman"/>
                <a:cs typeface="Times New Roman"/>
              </a:rPr>
              <a:t>з</a:t>
            </a:r>
            <a:r>
              <a:rPr dirty="0" sz="2800" spc="-5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dirty="0" sz="2800" spc="-4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dirty="0" sz="2800" spc="-5">
                <a:solidFill>
                  <a:srgbClr val="001F5F"/>
                </a:solidFill>
                <a:latin typeface="Times New Roman"/>
                <a:cs typeface="Times New Roman"/>
              </a:rPr>
              <a:t>ания</a:t>
            </a:r>
            <a:r>
              <a:rPr dirty="0" sz="280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dirty="0" sz="2800" spc="-5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dirty="0" sz="280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dirty="0" sz="2800" spc="-5">
                <a:solidFill>
                  <a:srgbClr val="001F5F"/>
                </a:solidFill>
                <a:latin typeface="Times New Roman"/>
                <a:cs typeface="Times New Roman"/>
              </a:rPr>
              <a:t>реж</a:t>
            </a:r>
            <a:r>
              <a:rPr dirty="0" sz="2800" spc="5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dirty="0" sz="2800" spc="-5">
                <a:solidFill>
                  <a:srgbClr val="001F5F"/>
                </a:solidFill>
                <a:latin typeface="Times New Roman"/>
                <a:cs typeface="Times New Roman"/>
              </a:rPr>
              <a:t>ме</a:t>
            </a:r>
            <a:r>
              <a:rPr dirty="0" sz="280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dirty="0" sz="2800" spc="2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dirty="0" sz="2800" spc="-40">
                <a:solidFill>
                  <a:srgbClr val="001F5F"/>
                </a:solidFill>
                <a:latin typeface="Times New Roman"/>
                <a:cs typeface="Times New Roman"/>
              </a:rPr>
              <a:t>б</a:t>
            </a:r>
            <a:r>
              <a:rPr dirty="0" sz="2800" spc="-5">
                <a:solidFill>
                  <a:srgbClr val="001F5F"/>
                </a:solidFill>
                <a:latin typeface="Times New Roman"/>
                <a:cs typeface="Times New Roman"/>
              </a:rPr>
              <a:t>ере</a:t>
            </a:r>
            <a:r>
              <a:rPr dirty="0" sz="2800" spc="-35">
                <a:solidFill>
                  <a:srgbClr val="001F5F"/>
                </a:solidFill>
                <a:latin typeface="Times New Roman"/>
                <a:cs typeface="Times New Roman"/>
              </a:rPr>
              <a:t>ж</a:t>
            </a:r>
            <a:r>
              <a:rPr dirty="0" sz="2800" spc="-5">
                <a:solidFill>
                  <a:srgbClr val="001F5F"/>
                </a:solidFill>
                <a:latin typeface="Times New Roman"/>
                <a:cs typeface="Times New Roman"/>
              </a:rPr>
              <a:t>ения</a:t>
            </a:r>
            <a:r>
              <a:rPr dirty="0" sz="280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dirty="0" sz="2800" spc="-50">
                <a:solidFill>
                  <a:srgbClr val="001F5F"/>
                </a:solidFill>
                <a:latin typeface="Times New Roman"/>
                <a:cs typeface="Times New Roman"/>
              </a:rPr>
              <a:t>з</a:t>
            </a:r>
            <a:r>
              <a:rPr dirty="0" sz="2800" spc="-5">
                <a:solidFill>
                  <a:srgbClr val="001F5F"/>
                </a:solidFill>
                <a:latin typeface="Times New Roman"/>
                <a:cs typeface="Times New Roman"/>
              </a:rPr>
              <a:t>д</a:t>
            </a:r>
            <a:r>
              <a:rPr dirty="0" sz="2800" spc="5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dirty="0" sz="2800">
                <a:solidFill>
                  <a:srgbClr val="001F5F"/>
                </a:solidFill>
                <a:latin typeface="Times New Roman"/>
                <a:cs typeface="Times New Roman"/>
              </a:rPr>
              <a:t>ро</a:t>
            </a:r>
            <a:r>
              <a:rPr dirty="0" sz="2800" spc="-10">
                <a:solidFill>
                  <a:srgbClr val="001F5F"/>
                </a:solidFill>
                <a:latin typeface="Times New Roman"/>
                <a:cs typeface="Times New Roman"/>
              </a:rPr>
              <a:t>вья  </a:t>
            </a:r>
            <a:r>
              <a:rPr dirty="0" sz="2800" spc="-5">
                <a:solidFill>
                  <a:srgbClr val="001F5F"/>
                </a:solidFill>
                <a:latin typeface="Times New Roman"/>
                <a:cs typeface="Times New Roman"/>
              </a:rPr>
              <a:t>детей;</a:t>
            </a:r>
            <a:endParaRPr sz="2800">
              <a:latin typeface="Times New Roman"/>
              <a:cs typeface="Times New Roman"/>
            </a:endParaRPr>
          </a:p>
          <a:p>
            <a:pPr marL="299085" marR="5080" indent="-287020">
              <a:lnSpc>
                <a:spcPct val="107100"/>
              </a:lnSpc>
              <a:spcBef>
                <a:spcPts val="5"/>
              </a:spcBef>
              <a:buChar char="-"/>
              <a:tabLst>
                <a:tab pos="299085" algn="l"/>
                <a:tab pos="299720" algn="l"/>
                <a:tab pos="2553335" algn="l"/>
                <a:tab pos="4758690" algn="l"/>
                <a:tab pos="7779384" algn="l"/>
                <a:tab pos="9610090" algn="l"/>
              </a:tabLst>
            </a:pPr>
            <a:r>
              <a:rPr dirty="0" sz="2800" spc="-5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dirty="0" sz="2800" spc="-35">
                <a:solidFill>
                  <a:srgbClr val="001F5F"/>
                </a:solidFill>
                <a:latin typeface="Times New Roman"/>
                <a:cs typeface="Times New Roman"/>
              </a:rPr>
              <a:t>б</a:t>
            </a:r>
            <a:r>
              <a:rPr dirty="0" sz="2800" spc="55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dirty="0" sz="2800" spc="-5">
                <a:solidFill>
                  <a:srgbClr val="001F5F"/>
                </a:solidFill>
                <a:latin typeface="Times New Roman"/>
                <a:cs typeface="Times New Roman"/>
              </a:rPr>
              <a:t>сп</a:t>
            </a:r>
            <a:r>
              <a:rPr dirty="0" sz="2800" spc="-85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dirty="0" sz="2800" spc="-5">
                <a:solidFill>
                  <a:srgbClr val="001F5F"/>
                </a:solidFill>
                <a:latin typeface="Times New Roman"/>
                <a:cs typeface="Times New Roman"/>
              </a:rPr>
              <a:t>чен</a:t>
            </a:r>
            <a:r>
              <a:rPr dirty="0" sz="280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dirty="0" sz="2800" spc="-5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dirty="0" sz="280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dirty="0" sz="2800" spc="-40">
                <a:solidFill>
                  <a:srgbClr val="001F5F"/>
                </a:solidFill>
                <a:latin typeface="Times New Roman"/>
                <a:cs typeface="Times New Roman"/>
              </a:rPr>
              <a:t>б</a:t>
            </a:r>
            <a:r>
              <a:rPr dirty="0" sz="2800" spc="2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dirty="0" sz="2800" spc="-20">
                <a:solidFill>
                  <a:srgbClr val="001F5F"/>
                </a:solidFill>
                <a:latin typeface="Times New Roman"/>
                <a:cs typeface="Times New Roman"/>
              </a:rPr>
              <a:t>з</a:t>
            </a:r>
            <a:r>
              <a:rPr dirty="0" sz="2800" spc="-5">
                <a:solidFill>
                  <a:srgbClr val="001F5F"/>
                </a:solidFill>
                <a:latin typeface="Times New Roman"/>
                <a:cs typeface="Times New Roman"/>
              </a:rPr>
              <a:t>опа</a:t>
            </a:r>
            <a:r>
              <a:rPr dirty="0" sz="2800" spc="-2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dirty="0" sz="2800" spc="-1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dirty="0" sz="280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dirty="0" sz="2800" spc="-75">
                <a:solidFill>
                  <a:srgbClr val="001F5F"/>
                </a:solidFill>
                <a:latin typeface="Times New Roman"/>
                <a:cs typeface="Times New Roman"/>
              </a:rPr>
              <a:t>г</a:t>
            </a:r>
            <a:r>
              <a:rPr dirty="0" sz="2800" spc="-5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dirty="0" sz="280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dirty="0" sz="2800" spc="-5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dirty="0" sz="2800">
                <a:solidFill>
                  <a:srgbClr val="001F5F"/>
                </a:solidFill>
                <a:latin typeface="Times New Roman"/>
                <a:cs typeface="Times New Roman"/>
              </a:rPr>
              <a:t>б</a:t>
            </a:r>
            <a:r>
              <a:rPr dirty="0" sz="2800" spc="-5">
                <a:solidFill>
                  <a:srgbClr val="001F5F"/>
                </a:solidFill>
                <a:latin typeface="Times New Roman"/>
                <a:cs typeface="Times New Roman"/>
              </a:rPr>
              <a:t>ра</a:t>
            </a:r>
            <a:r>
              <a:rPr dirty="0" sz="2800" spc="-35">
                <a:solidFill>
                  <a:srgbClr val="001F5F"/>
                </a:solidFill>
                <a:latin typeface="Times New Roman"/>
                <a:cs typeface="Times New Roman"/>
              </a:rPr>
              <a:t>з</a:t>
            </a:r>
            <a:r>
              <a:rPr dirty="0" sz="2800" spc="-5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dirty="0" sz="2800" spc="-4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dirty="0" sz="2800" spc="-85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dirty="0" sz="2800" spc="-5">
                <a:solidFill>
                  <a:srgbClr val="001F5F"/>
                </a:solidFill>
                <a:latin typeface="Times New Roman"/>
                <a:cs typeface="Times New Roman"/>
              </a:rPr>
              <a:t>тел</a:t>
            </a:r>
            <a:r>
              <a:rPr dirty="0" sz="2800" spc="-15">
                <a:solidFill>
                  <a:srgbClr val="001F5F"/>
                </a:solidFill>
                <a:latin typeface="Times New Roman"/>
                <a:cs typeface="Times New Roman"/>
              </a:rPr>
              <a:t>ь</a:t>
            </a:r>
            <a:r>
              <a:rPr dirty="0" sz="2800" spc="-1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dirty="0" sz="280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dirty="0" sz="2800" spc="-75">
                <a:solidFill>
                  <a:srgbClr val="001F5F"/>
                </a:solidFill>
                <a:latin typeface="Times New Roman"/>
                <a:cs typeface="Times New Roman"/>
              </a:rPr>
              <a:t>г</a:t>
            </a:r>
            <a:r>
              <a:rPr dirty="0" sz="2800" spc="-5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dirty="0" sz="280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dirty="0" sz="2800" spc="-10">
                <a:solidFill>
                  <a:srgbClr val="001F5F"/>
                </a:solidFill>
                <a:latin typeface="Times New Roman"/>
                <a:cs typeface="Times New Roman"/>
              </a:rPr>
              <a:t>п</a:t>
            </a:r>
            <a:r>
              <a:rPr dirty="0" sz="2800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dirty="0" sz="2800" spc="-5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dirty="0" sz="2800">
                <a:solidFill>
                  <a:srgbClr val="001F5F"/>
                </a:solidFill>
                <a:latin typeface="Times New Roman"/>
                <a:cs typeface="Times New Roman"/>
              </a:rPr>
              <a:t>ц</a:t>
            </a:r>
            <a:r>
              <a:rPr dirty="0" sz="2800" spc="55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dirty="0" sz="2800" spc="-5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dirty="0" sz="2800" spc="15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dirty="0" sz="2800" spc="-5">
                <a:solidFill>
                  <a:srgbClr val="001F5F"/>
                </a:solidFill>
                <a:latin typeface="Times New Roman"/>
                <a:cs typeface="Times New Roman"/>
              </a:rPr>
              <a:t>а,</a:t>
            </a:r>
            <a:r>
              <a:rPr dirty="0" sz="280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dirty="0" sz="2800" spc="2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dirty="0" sz="2800" spc="-40">
                <a:solidFill>
                  <a:srgbClr val="001F5F"/>
                </a:solidFill>
                <a:latin typeface="Times New Roman"/>
                <a:cs typeface="Times New Roman"/>
              </a:rPr>
              <a:t>б</a:t>
            </a:r>
            <a:r>
              <a:rPr dirty="0" sz="2800" spc="-5">
                <a:solidFill>
                  <a:srgbClr val="001F5F"/>
                </a:solidFill>
                <a:latin typeface="Times New Roman"/>
                <a:cs typeface="Times New Roman"/>
              </a:rPr>
              <a:t>ерегаю</a:t>
            </a:r>
            <a:r>
              <a:rPr dirty="0" sz="2800" spc="-20">
                <a:solidFill>
                  <a:srgbClr val="001F5F"/>
                </a:solidFill>
                <a:latin typeface="Times New Roman"/>
                <a:cs typeface="Times New Roman"/>
              </a:rPr>
              <a:t>щ</a:t>
            </a:r>
            <a:r>
              <a:rPr dirty="0" sz="2800" spc="-5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dirty="0" sz="2800" spc="-90">
                <a:solidFill>
                  <a:srgbClr val="001F5F"/>
                </a:solidFill>
                <a:latin typeface="Times New Roman"/>
                <a:cs typeface="Times New Roman"/>
              </a:rPr>
              <a:t>г</a:t>
            </a:r>
            <a:r>
              <a:rPr dirty="0" sz="2800" spc="-5">
                <a:solidFill>
                  <a:srgbClr val="001F5F"/>
                </a:solidFill>
                <a:latin typeface="Times New Roman"/>
                <a:cs typeface="Times New Roman"/>
              </a:rPr>
              <a:t>о  </a:t>
            </a:r>
            <a:r>
              <a:rPr dirty="0" sz="2800" spc="-10">
                <a:solidFill>
                  <a:srgbClr val="001F5F"/>
                </a:solidFill>
                <a:latin typeface="Times New Roman"/>
                <a:cs typeface="Times New Roman"/>
              </a:rPr>
              <a:t>здоровье</a:t>
            </a:r>
            <a:r>
              <a:rPr dirty="0" sz="2800" spc="-2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001F5F"/>
                </a:solidFill>
                <a:latin typeface="Times New Roman"/>
                <a:cs typeface="Times New Roman"/>
              </a:rPr>
              <a:t>воспитанников,</a:t>
            </a:r>
            <a:r>
              <a:rPr dirty="0" sz="2800" spc="2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dirty="0" sz="2800" spc="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800" spc="-30">
                <a:solidFill>
                  <a:srgbClr val="001F5F"/>
                </a:solidFill>
                <a:latin typeface="Times New Roman"/>
                <a:cs typeface="Times New Roman"/>
              </a:rPr>
              <a:t>том</a:t>
            </a:r>
            <a:r>
              <a:rPr dirty="0" sz="2800" spc="-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001F5F"/>
                </a:solidFill>
                <a:latin typeface="Times New Roman"/>
                <a:cs typeface="Times New Roman"/>
              </a:rPr>
              <a:t>числе</a:t>
            </a:r>
            <a:r>
              <a:rPr dirty="0" sz="2800" spc="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001F5F"/>
                </a:solidFill>
                <a:latin typeface="Times New Roman"/>
                <a:cs typeface="Times New Roman"/>
              </a:rPr>
              <a:t>для</a:t>
            </a:r>
            <a:r>
              <a:rPr dirty="0" sz="2800" spc="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001F5F"/>
                </a:solidFill>
                <a:latin typeface="Times New Roman"/>
                <a:cs typeface="Times New Roman"/>
              </a:rPr>
              <a:t>детей</a:t>
            </a:r>
            <a:r>
              <a:rPr dirty="0" sz="2800" spc="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dirty="0" sz="2800" spc="-10">
                <a:solidFill>
                  <a:srgbClr val="001F5F"/>
                </a:solidFill>
                <a:latin typeface="Times New Roman"/>
                <a:cs typeface="Times New Roman"/>
              </a:rPr>
              <a:t> ОВЗ</a:t>
            </a:r>
            <a:r>
              <a:rPr dirty="0" sz="2800" spc="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dirty="0" sz="2800" spc="1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001F5F"/>
                </a:solidFill>
                <a:latin typeface="Times New Roman"/>
                <a:cs typeface="Times New Roman"/>
              </a:rPr>
              <a:t>детей-инвалидов;</a:t>
            </a:r>
            <a:endParaRPr sz="2800">
              <a:latin typeface="Times New Roman"/>
              <a:cs typeface="Times New Roman"/>
            </a:endParaRPr>
          </a:p>
          <a:p>
            <a:pPr marL="299085" marR="5080" indent="-287020">
              <a:lnSpc>
                <a:spcPts val="3600"/>
              </a:lnSpc>
              <a:spcBef>
                <a:spcPts val="150"/>
              </a:spcBef>
              <a:buChar char="-"/>
              <a:tabLst>
                <a:tab pos="299085" algn="l"/>
                <a:tab pos="299720" algn="l"/>
                <a:tab pos="2850515" algn="l"/>
                <a:tab pos="3156585" algn="l"/>
                <a:tab pos="5090795" algn="l"/>
                <a:tab pos="5607685" algn="l"/>
                <a:tab pos="7195820" algn="l"/>
                <a:tab pos="9116695" algn="l"/>
                <a:tab pos="10605770" algn="l"/>
                <a:tab pos="11594465" algn="l"/>
              </a:tabLst>
            </a:pPr>
            <a:r>
              <a:rPr dirty="0" sz="2800" spc="-10">
                <a:solidFill>
                  <a:srgbClr val="001F5F"/>
                </a:solidFill>
                <a:latin typeface="Times New Roman"/>
                <a:cs typeface="Times New Roman"/>
              </a:rPr>
              <a:t>взаим</a:t>
            </a:r>
            <a:r>
              <a:rPr dirty="0" sz="2800" spc="-95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dirty="0" sz="2800" spc="-5">
                <a:solidFill>
                  <a:srgbClr val="001F5F"/>
                </a:solidFill>
                <a:latin typeface="Times New Roman"/>
                <a:cs typeface="Times New Roman"/>
              </a:rPr>
              <a:t>д</a:t>
            </a:r>
            <a:r>
              <a:rPr dirty="0" sz="280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dirty="0" sz="2800" spc="-10">
                <a:solidFill>
                  <a:srgbClr val="001F5F"/>
                </a:solidFill>
                <a:latin typeface="Times New Roman"/>
                <a:cs typeface="Times New Roman"/>
              </a:rPr>
              <a:t>йстви</a:t>
            </a:r>
            <a:r>
              <a:rPr dirty="0" sz="2800" spc="-5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dirty="0" sz="280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dirty="0" sz="2800" spc="-5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dirty="0" sz="280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dirty="0" sz="2800" spc="-5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dirty="0" sz="2800" spc="-8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dirty="0" sz="2800" spc="-5">
                <a:solidFill>
                  <a:srgbClr val="001F5F"/>
                </a:solidFill>
                <a:latin typeface="Times New Roman"/>
                <a:cs typeface="Times New Roman"/>
              </a:rPr>
              <a:t>д</a:t>
            </a:r>
            <a:r>
              <a:rPr dirty="0" sz="280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dirty="0" sz="2800" spc="-5">
                <a:solidFill>
                  <a:srgbClr val="001F5F"/>
                </a:solidFill>
                <a:latin typeface="Times New Roman"/>
                <a:cs typeface="Times New Roman"/>
              </a:rPr>
              <a:t>телями</a:t>
            </a:r>
            <a:r>
              <a:rPr dirty="0" sz="280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dirty="0" sz="2800" spc="-5">
                <a:solidFill>
                  <a:srgbClr val="001F5F"/>
                </a:solidFill>
                <a:latin typeface="Times New Roman"/>
                <a:cs typeface="Times New Roman"/>
              </a:rPr>
              <a:t>по</a:t>
            </a:r>
            <a:r>
              <a:rPr dirty="0" sz="280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dirty="0" sz="2800" spc="-3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dirty="0" sz="2800" spc="-5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dirty="0" sz="2800">
                <a:solidFill>
                  <a:srgbClr val="001F5F"/>
                </a:solidFill>
                <a:latin typeface="Times New Roman"/>
                <a:cs typeface="Times New Roman"/>
              </a:rPr>
              <a:t>п</a:t>
            </a:r>
            <a:r>
              <a:rPr dirty="0" sz="2800" spc="-5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dirty="0" sz="2800" spc="75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dirty="0" sz="2800" spc="2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dirty="0" sz="2800" spc="-5">
                <a:solidFill>
                  <a:srgbClr val="001F5F"/>
                </a:solidFill>
                <a:latin typeface="Times New Roman"/>
                <a:cs typeface="Times New Roman"/>
              </a:rPr>
              <a:t>ам</a:t>
            </a:r>
            <a:r>
              <a:rPr dirty="0" sz="280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dirty="0" sz="2800" spc="3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dirty="0" sz="2800" spc="-40">
                <a:solidFill>
                  <a:srgbClr val="001F5F"/>
                </a:solidFill>
                <a:latin typeface="Times New Roman"/>
                <a:cs typeface="Times New Roman"/>
              </a:rPr>
              <a:t>б</a:t>
            </a:r>
            <a:r>
              <a:rPr dirty="0" sz="2800" spc="-5">
                <a:solidFill>
                  <a:srgbClr val="001F5F"/>
                </a:solidFill>
                <a:latin typeface="Times New Roman"/>
                <a:cs typeface="Times New Roman"/>
              </a:rPr>
              <a:t>ере</a:t>
            </a:r>
            <a:r>
              <a:rPr dirty="0" sz="2800" spc="-50">
                <a:solidFill>
                  <a:srgbClr val="001F5F"/>
                </a:solidFill>
                <a:latin typeface="Times New Roman"/>
                <a:cs typeface="Times New Roman"/>
              </a:rPr>
              <a:t>ж</a:t>
            </a:r>
            <a:r>
              <a:rPr dirty="0" sz="2800" spc="-5">
                <a:solidFill>
                  <a:srgbClr val="001F5F"/>
                </a:solidFill>
                <a:latin typeface="Times New Roman"/>
                <a:cs typeface="Times New Roman"/>
              </a:rPr>
              <a:t>ения</a:t>
            </a:r>
            <a:r>
              <a:rPr dirty="0" sz="280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dirty="0" sz="2800" spc="-55">
                <a:solidFill>
                  <a:srgbClr val="001F5F"/>
                </a:solidFill>
                <a:latin typeface="Times New Roman"/>
                <a:cs typeface="Times New Roman"/>
              </a:rPr>
              <a:t>з</a:t>
            </a:r>
            <a:r>
              <a:rPr dirty="0" sz="2800" spc="-5">
                <a:solidFill>
                  <a:srgbClr val="001F5F"/>
                </a:solidFill>
                <a:latin typeface="Times New Roman"/>
                <a:cs typeface="Times New Roman"/>
              </a:rPr>
              <a:t>д</a:t>
            </a:r>
            <a:r>
              <a:rPr dirty="0" sz="280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dirty="0" sz="2800" spc="-5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dirty="0" sz="280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dirty="0" sz="2800" spc="-10">
                <a:solidFill>
                  <a:srgbClr val="001F5F"/>
                </a:solidFill>
                <a:latin typeface="Times New Roman"/>
                <a:cs typeface="Times New Roman"/>
              </a:rPr>
              <a:t>вь</a:t>
            </a:r>
            <a:r>
              <a:rPr dirty="0" sz="2800" spc="-5">
                <a:solidFill>
                  <a:srgbClr val="001F5F"/>
                </a:solidFill>
                <a:latin typeface="Times New Roman"/>
                <a:cs typeface="Times New Roman"/>
              </a:rPr>
              <a:t>я</a:t>
            </a:r>
            <a:r>
              <a:rPr dirty="0" sz="280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dirty="0" sz="2800" spc="-5">
                <a:solidFill>
                  <a:srgbClr val="001F5F"/>
                </a:solidFill>
                <a:latin typeface="Times New Roman"/>
                <a:cs typeface="Times New Roman"/>
              </a:rPr>
              <a:t>детей</a:t>
            </a:r>
            <a:r>
              <a:rPr dirty="0" sz="280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dirty="0" sz="2800" spc="-5">
                <a:solidFill>
                  <a:srgbClr val="001F5F"/>
                </a:solidFill>
                <a:latin typeface="Times New Roman"/>
                <a:cs typeface="Times New Roman"/>
              </a:rPr>
              <a:t>с  </a:t>
            </a:r>
            <a:r>
              <a:rPr dirty="0" sz="2800" spc="-10">
                <a:solidFill>
                  <a:srgbClr val="001F5F"/>
                </a:solidFill>
                <a:latin typeface="Times New Roman"/>
                <a:cs typeface="Times New Roman"/>
              </a:rPr>
              <a:t>ОВЗ</a:t>
            </a:r>
            <a:r>
              <a:rPr dirty="0" sz="28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001F5F"/>
                </a:solidFill>
                <a:latin typeface="Times New Roman"/>
                <a:cs typeface="Times New Roman"/>
              </a:rPr>
              <a:t>и детей-инвалидов;</a:t>
            </a:r>
            <a:endParaRPr sz="2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65"/>
              </a:spcBef>
              <a:buChar char="-"/>
              <a:tabLst>
                <a:tab pos="299085" algn="l"/>
                <a:tab pos="299720" algn="l"/>
                <a:tab pos="1920875" algn="l"/>
                <a:tab pos="3916045" algn="l"/>
                <a:tab pos="4384040" algn="l"/>
                <a:tab pos="7093584" algn="l"/>
                <a:tab pos="9220200" algn="l"/>
              </a:tabLst>
            </a:pPr>
            <a:r>
              <a:rPr dirty="0" sz="2800" spc="-10">
                <a:solidFill>
                  <a:srgbClr val="001F5F"/>
                </a:solidFill>
                <a:latin typeface="Times New Roman"/>
                <a:cs typeface="Times New Roman"/>
              </a:rPr>
              <a:t>создание	безопасной	</a:t>
            </a:r>
            <a:r>
              <a:rPr dirty="0" sz="2800" spc="-5">
                <a:solidFill>
                  <a:srgbClr val="001F5F"/>
                </a:solidFill>
                <a:latin typeface="Times New Roman"/>
                <a:cs typeface="Times New Roman"/>
              </a:rPr>
              <a:t>и	</a:t>
            </a:r>
            <a:r>
              <a:rPr dirty="0" sz="2800" spc="-15">
                <a:solidFill>
                  <a:srgbClr val="001F5F"/>
                </a:solidFill>
                <a:latin typeface="Times New Roman"/>
                <a:cs typeface="Times New Roman"/>
              </a:rPr>
              <a:t>психологически	</a:t>
            </a:r>
            <a:r>
              <a:rPr dirty="0" sz="2800" spc="-25">
                <a:solidFill>
                  <a:srgbClr val="001F5F"/>
                </a:solidFill>
                <a:latin typeface="Times New Roman"/>
                <a:cs typeface="Times New Roman"/>
              </a:rPr>
              <a:t>комфортной	</a:t>
            </a:r>
            <a:r>
              <a:rPr dirty="0" sz="2800" spc="-15">
                <a:solidFill>
                  <a:srgbClr val="001F5F"/>
                </a:solidFill>
                <a:latin typeface="Times New Roman"/>
                <a:cs typeface="Times New Roman"/>
              </a:rPr>
              <a:t>образовательной</a:t>
            </a:r>
            <a:endParaRPr sz="2800">
              <a:latin typeface="Times New Roman"/>
              <a:cs typeface="Times New Roman"/>
            </a:endParaRPr>
          </a:p>
          <a:p>
            <a:pPr marL="299085" marR="5080">
              <a:lnSpc>
                <a:spcPct val="107100"/>
              </a:lnSpc>
              <a:spcBef>
                <a:spcPts val="5"/>
              </a:spcBef>
              <a:tabLst>
                <a:tab pos="1405255" algn="l"/>
                <a:tab pos="1772920" algn="l"/>
                <a:tab pos="4502785" algn="l"/>
                <a:tab pos="6610350" algn="l"/>
                <a:tab pos="7625715" algn="l"/>
                <a:tab pos="9715500" algn="l"/>
              </a:tabLst>
            </a:pPr>
            <a:r>
              <a:rPr dirty="0" sz="2800" spc="-5">
                <a:solidFill>
                  <a:srgbClr val="001F5F"/>
                </a:solidFill>
                <a:latin typeface="Times New Roman"/>
                <a:cs typeface="Times New Roman"/>
              </a:rPr>
              <a:t>ср</a:t>
            </a:r>
            <a:r>
              <a:rPr dirty="0" sz="2800" spc="-5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dirty="0" sz="2800" spc="-5">
                <a:solidFill>
                  <a:srgbClr val="001F5F"/>
                </a:solidFill>
                <a:latin typeface="Times New Roman"/>
                <a:cs typeface="Times New Roman"/>
              </a:rPr>
              <a:t>ды</a:t>
            </a:r>
            <a:r>
              <a:rPr dirty="0" sz="280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dirty="0" sz="2800" spc="-5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dirty="0" sz="280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dirty="0" sz="2800" spc="-5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dirty="0" sz="2800">
                <a:solidFill>
                  <a:srgbClr val="001F5F"/>
                </a:solidFill>
                <a:latin typeface="Times New Roman"/>
                <a:cs typeface="Times New Roman"/>
              </a:rPr>
              <a:t>б</a:t>
            </a:r>
            <a:r>
              <a:rPr dirty="0" sz="2800" spc="-5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dirty="0" sz="2800" spc="-20">
                <a:solidFill>
                  <a:srgbClr val="001F5F"/>
                </a:solidFill>
                <a:latin typeface="Times New Roman"/>
                <a:cs typeface="Times New Roman"/>
              </a:rPr>
              <a:t>аз</a:t>
            </a:r>
            <a:r>
              <a:rPr dirty="0" sz="2800" spc="-5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dirty="0" sz="2800" spc="-4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dirty="0" sz="2800" spc="-85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dirty="0" sz="2800" spc="-5">
                <a:solidFill>
                  <a:srgbClr val="001F5F"/>
                </a:solidFill>
                <a:latin typeface="Times New Roman"/>
                <a:cs typeface="Times New Roman"/>
              </a:rPr>
              <a:t>тел</a:t>
            </a:r>
            <a:r>
              <a:rPr dirty="0" sz="2800" spc="-15">
                <a:solidFill>
                  <a:srgbClr val="001F5F"/>
                </a:solidFill>
                <a:latin typeface="Times New Roman"/>
                <a:cs typeface="Times New Roman"/>
              </a:rPr>
              <a:t>ь</a:t>
            </a:r>
            <a:r>
              <a:rPr dirty="0" sz="2800" spc="-1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dirty="0" sz="280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dirty="0" sz="2800" spc="-5">
                <a:solidFill>
                  <a:srgbClr val="001F5F"/>
                </a:solidFill>
                <a:latin typeface="Times New Roman"/>
                <a:cs typeface="Times New Roman"/>
              </a:rPr>
              <a:t>й</a:t>
            </a:r>
            <a:r>
              <a:rPr dirty="0" sz="280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dirty="0" sz="2800" spc="5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dirty="0" sz="2800" spc="-5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dirty="0" sz="2800">
                <a:solidFill>
                  <a:srgbClr val="001F5F"/>
                </a:solidFill>
                <a:latin typeface="Times New Roman"/>
                <a:cs typeface="Times New Roman"/>
              </a:rPr>
              <a:t>г</a:t>
            </a:r>
            <a:r>
              <a:rPr dirty="0" sz="2800" spc="-5">
                <a:solidFill>
                  <a:srgbClr val="001F5F"/>
                </a:solidFill>
                <a:latin typeface="Times New Roman"/>
                <a:cs typeface="Times New Roman"/>
              </a:rPr>
              <a:t>анизации</a:t>
            </a:r>
            <a:r>
              <a:rPr dirty="0" sz="280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dirty="0" sz="2800" spc="-5">
                <a:solidFill>
                  <a:srgbClr val="001F5F"/>
                </a:solidFill>
                <a:latin typeface="Times New Roman"/>
                <a:cs typeface="Times New Roman"/>
              </a:rPr>
              <a:t>чер</a:t>
            </a:r>
            <a:r>
              <a:rPr dirty="0" sz="2800" spc="2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dirty="0" sz="2800" spc="-5">
                <a:solidFill>
                  <a:srgbClr val="001F5F"/>
                </a:solidFill>
                <a:latin typeface="Times New Roman"/>
                <a:cs typeface="Times New Roman"/>
              </a:rPr>
              <a:t>з</a:t>
            </a:r>
            <a:r>
              <a:rPr dirty="0" sz="280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dirty="0" sz="2800" spc="-5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dirty="0" sz="2800" spc="-35">
                <a:solidFill>
                  <a:srgbClr val="001F5F"/>
                </a:solidFill>
                <a:latin typeface="Times New Roman"/>
                <a:cs typeface="Times New Roman"/>
              </a:rPr>
              <a:t>б</a:t>
            </a:r>
            <a:r>
              <a:rPr dirty="0" sz="2800" spc="55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dirty="0" sz="2800" spc="-5">
                <a:solidFill>
                  <a:srgbClr val="001F5F"/>
                </a:solidFill>
                <a:latin typeface="Times New Roman"/>
                <a:cs typeface="Times New Roman"/>
              </a:rPr>
              <a:t>сп</a:t>
            </a:r>
            <a:r>
              <a:rPr dirty="0" sz="2800" spc="-85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dirty="0" sz="2800" spc="-5">
                <a:solidFill>
                  <a:srgbClr val="001F5F"/>
                </a:solidFill>
                <a:latin typeface="Times New Roman"/>
                <a:cs typeface="Times New Roman"/>
              </a:rPr>
              <a:t>чен</a:t>
            </a:r>
            <a:r>
              <a:rPr dirty="0" sz="280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dirty="0" sz="2800" spc="-5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dirty="0" sz="280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dirty="0" sz="2800" spc="-40">
                <a:solidFill>
                  <a:srgbClr val="001F5F"/>
                </a:solidFill>
                <a:latin typeface="Times New Roman"/>
                <a:cs typeface="Times New Roman"/>
              </a:rPr>
              <a:t>б</a:t>
            </a:r>
            <a:r>
              <a:rPr dirty="0" sz="2800" spc="2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dirty="0" sz="2800" spc="-20">
                <a:solidFill>
                  <a:srgbClr val="001F5F"/>
                </a:solidFill>
                <a:latin typeface="Times New Roman"/>
                <a:cs typeface="Times New Roman"/>
              </a:rPr>
              <a:t>з</a:t>
            </a:r>
            <a:r>
              <a:rPr dirty="0" sz="2800" spc="-5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dirty="0" sz="2800">
                <a:solidFill>
                  <a:srgbClr val="001F5F"/>
                </a:solidFill>
                <a:latin typeface="Times New Roman"/>
                <a:cs typeface="Times New Roman"/>
              </a:rPr>
              <a:t>п</a:t>
            </a:r>
            <a:r>
              <a:rPr dirty="0" sz="2800" spc="-25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dirty="0" sz="2800" spc="-5">
                <a:solidFill>
                  <a:srgbClr val="001F5F"/>
                </a:solidFill>
                <a:latin typeface="Times New Roman"/>
                <a:cs typeface="Times New Roman"/>
              </a:rPr>
              <a:t>сн</a:t>
            </a:r>
            <a:r>
              <a:rPr dirty="0" sz="2800" spc="65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dirty="0" sz="2800" spc="-5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dirty="0" sz="2800" spc="-2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dirty="0" sz="2800" spc="-5">
                <a:solidFill>
                  <a:srgbClr val="001F5F"/>
                </a:solidFill>
                <a:latin typeface="Times New Roman"/>
                <a:cs typeface="Times New Roman"/>
              </a:rPr>
              <a:t>и  </a:t>
            </a:r>
            <a:r>
              <a:rPr dirty="0" sz="2800" spc="-5">
                <a:solidFill>
                  <a:srgbClr val="001F5F"/>
                </a:solidFill>
                <a:latin typeface="Times New Roman"/>
                <a:cs typeface="Times New Roman"/>
              </a:rPr>
              <a:t>жизни</a:t>
            </a:r>
            <a:r>
              <a:rPr dirty="0" sz="2800" spc="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001F5F"/>
                </a:solidFill>
                <a:latin typeface="Times New Roman"/>
                <a:cs typeface="Times New Roman"/>
              </a:rPr>
              <a:t>детей,</a:t>
            </a:r>
            <a:r>
              <a:rPr dirty="0" sz="28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001F5F"/>
                </a:solidFill>
                <a:latin typeface="Times New Roman"/>
                <a:cs typeface="Times New Roman"/>
              </a:rPr>
              <a:t>поддержание</a:t>
            </a:r>
            <a:r>
              <a:rPr dirty="0" sz="2800" spc="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001F5F"/>
                </a:solidFill>
                <a:latin typeface="Times New Roman"/>
                <a:cs typeface="Times New Roman"/>
              </a:rPr>
              <a:t>эмоционального</a:t>
            </a:r>
            <a:r>
              <a:rPr dirty="0" sz="2800" spc="1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800" spc="-20">
                <a:solidFill>
                  <a:srgbClr val="001F5F"/>
                </a:solidFill>
                <a:latin typeface="Times New Roman"/>
                <a:cs typeface="Times New Roman"/>
              </a:rPr>
              <a:t>благополучия.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47494" y="311658"/>
            <a:ext cx="8613775" cy="620395"/>
          </a:xfrm>
          <a:prstGeom prst="rect">
            <a:avLst/>
          </a:prstGeom>
          <a:solidFill>
            <a:srgbClr val="2D75B6"/>
          </a:solidFill>
          <a:ln w="38100">
            <a:solidFill>
              <a:srgbClr val="FFFFFF"/>
            </a:solidFill>
          </a:ln>
        </p:spPr>
        <p:txBody>
          <a:bodyPr wrap="square" lIns="0" tIns="78740" rIns="0" bIns="0" rtlCol="0" vert="horz">
            <a:spAutoFit/>
          </a:bodyPr>
          <a:lstStyle/>
          <a:p>
            <a:pPr marL="121920">
              <a:lnSpc>
                <a:spcPct val="100000"/>
              </a:lnSpc>
              <a:spcBef>
                <a:spcPts val="620"/>
              </a:spcBef>
            </a:pPr>
            <a:r>
              <a:rPr dirty="0" sz="2400" spc="-15" b="1">
                <a:solidFill>
                  <a:srgbClr val="FFFFFF"/>
                </a:solidFill>
                <a:latin typeface="Times New Roman"/>
                <a:cs typeface="Times New Roman"/>
              </a:rPr>
              <a:t>Образовательные</a:t>
            </a:r>
            <a:r>
              <a:rPr dirty="0" sz="2400" spc="1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Times New Roman"/>
                <a:cs typeface="Times New Roman"/>
              </a:rPr>
              <a:t>потребности</a:t>
            </a:r>
            <a:r>
              <a:rPr dirty="0" sz="2400" spc="3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dirty="0" sz="2400" spc="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5" b="1">
                <a:solidFill>
                  <a:srgbClr val="FFFFFF"/>
                </a:solidFill>
                <a:latin typeface="Times New Roman"/>
                <a:cs typeface="Times New Roman"/>
              </a:rPr>
              <a:t>повышении</a:t>
            </a:r>
            <a:r>
              <a:rPr dirty="0" sz="2400" spc="3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Times New Roman"/>
                <a:cs typeface="Times New Roman"/>
              </a:rPr>
              <a:t>квалификации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584960"/>
            <a:ext cx="12131040" cy="4401820"/>
          </a:xfrm>
          <a:custGeom>
            <a:avLst/>
            <a:gdLst/>
            <a:ahLst/>
            <a:cxnLst/>
            <a:rect l="l" t="t" r="r" b="b"/>
            <a:pathLst>
              <a:path w="12131040" h="4401820">
                <a:moveTo>
                  <a:pt x="12131040" y="0"/>
                </a:moveTo>
                <a:lnTo>
                  <a:pt x="0" y="0"/>
                </a:lnTo>
                <a:lnTo>
                  <a:pt x="0" y="4401312"/>
                </a:lnTo>
                <a:lnTo>
                  <a:pt x="12131040" y="4401312"/>
                </a:lnTo>
                <a:lnTo>
                  <a:pt x="121310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509254" y="1606677"/>
            <a:ext cx="354266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01065" algn="l"/>
              </a:tabLst>
            </a:pPr>
            <a:r>
              <a:rPr dirty="0" sz="2800" spc="-5">
                <a:solidFill>
                  <a:srgbClr val="001F5F"/>
                </a:solidFill>
                <a:latin typeface="Times New Roman"/>
                <a:cs typeface="Times New Roman"/>
              </a:rPr>
              <a:t>по</a:t>
            </a:r>
            <a:r>
              <a:rPr dirty="0" sz="2800" spc="-5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dirty="0" sz="2800" spc="-5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dirty="0" sz="2800">
                <a:solidFill>
                  <a:srgbClr val="001F5F"/>
                </a:solidFill>
                <a:latin typeface="Times New Roman"/>
                <a:cs typeface="Times New Roman"/>
              </a:rPr>
              <a:t>б</a:t>
            </a:r>
            <a:r>
              <a:rPr dirty="0" sz="2800" spc="-5">
                <a:solidFill>
                  <a:srgbClr val="001F5F"/>
                </a:solidFill>
                <a:latin typeface="Times New Roman"/>
                <a:cs typeface="Times New Roman"/>
              </a:rPr>
              <a:t>ра</a:t>
            </a:r>
            <a:r>
              <a:rPr dirty="0" sz="2800" spc="-35">
                <a:solidFill>
                  <a:srgbClr val="001F5F"/>
                </a:solidFill>
                <a:latin typeface="Times New Roman"/>
                <a:cs typeface="Times New Roman"/>
              </a:rPr>
              <a:t>з</a:t>
            </a:r>
            <a:r>
              <a:rPr dirty="0" sz="2800" spc="-5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dirty="0" sz="2800" spc="-5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dirty="0" sz="2800" spc="-85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dirty="0" sz="2800" spc="-5">
                <a:solidFill>
                  <a:srgbClr val="001F5F"/>
                </a:solidFill>
                <a:latin typeface="Times New Roman"/>
                <a:cs typeface="Times New Roman"/>
              </a:rPr>
              <a:t>тельн</a:t>
            </a:r>
            <a:r>
              <a:rPr dirty="0" sz="2800" spc="25">
                <a:solidFill>
                  <a:srgbClr val="001F5F"/>
                </a:solidFill>
                <a:latin typeface="Times New Roman"/>
                <a:cs typeface="Times New Roman"/>
              </a:rPr>
              <a:t>ы</a:t>
            </a:r>
            <a:r>
              <a:rPr dirty="0" sz="2800" spc="-5">
                <a:solidFill>
                  <a:srgbClr val="001F5F"/>
                </a:solidFill>
                <a:latin typeface="Times New Roman"/>
                <a:cs typeface="Times New Roman"/>
              </a:rPr>
              <a:t>м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20442" y="1606677"/>
            <a:ext cx="5933440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R="49530">
              <a:lnSpc>
                <a:spcPct val="100000"/>
              </a:lnSpc>
              <a:spcBef>
                <a:spcPts val="95"/>
              </a:spcBef>
              <a:tabLst>
                <a:tab pos="3053080" algn="l"/>
              </a:tabLst>
            </a:pPr>
            <a:r>
              <a:rPr dirty="0" sz="2800" spc="-15">
                <a:solidFill>
                  <a:srgbClr val="001F5F"/>
                </a:solidFill>
                <a:latin typeface="Times New Roman"/>
                <a:cs typeface="Times New Roman"/>
              </a:rPr>
              <a:t>образовательной	</a:t>
            </a:r>
            <a:r>
              <a:rPr dirty="0" sz="2800">
                <a:solidFill>
                  <a:srgbClr val="001F5F"/>
                </a:solidFill>
                <a:latin typeface="Times New Roman"/>
                <a:cs typeface="Times New Roman"/>
              </a:rPr>
              <a:t>деятельности</a:t>
            </a:r>
            <a:endParaRPr sz="2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tabLst>
                <a:tab pos="2226310" algn="l"/>
                <a:tab pos="4343400" algn="l"/>
                <a:tab pos="4752340" algn="l"/>
              </a:tabLst>
            </a:pPr>
            <a:r>
              <a:rPr dirty="0" sz="2800" spc="-25">
                <a:solidFill>
                  <a:srgbClr val="001F5F"/>
                </a:solidFill>
                <a:latin typeface="Times New Roman"/>
                <a:cs typeface="Times New Roman"/>
              </a:rPr>
              <a:t>дошкольного	</a:t>
            </a:r>
            <a:r>
              <a:rPr dirty="0" sz="2800" spc="-10">
                <a:solidFill>
                  <a:srgbClr val="001F5F"/>
                </a:solidFill>
                <a:latin typeface="Times New Roman"/>
                <a:cs typeface="Times New Roman"/>
              </a:rPr>
              <a:t>образования	</a:t>
            </a:r>
            <a:r>
              <a:rPr dirty="0" sz="2800" spc="-5">
                <a:solidFill>
                  <a:srgbClr val="001F5F"/>
                </a:solidFill>
                <a:latin typeface="Times New Roman"/>
                <a:cs typeface="Times New Roman"/>
              </a:rPr>
              <a:t>в	</a:t>
            </a:r>
            <a:r>
              <a:rPr dirty="0" sz="2800">
                <a:solidFill>
                  <a:srgbClr val="001F5F"/>
                </a:solidFill>
                <a:latin typeface="Times New Roman"/>
                <a:cs typeface="Times New Roman"/>
              </a:rPr>
              <a:t>режиме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69273" y="2033092"/>
            <a:ext cx="338455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028825" algn="l"/>
              </a:tabLst>
            </a:pPr>
            <a:r>
              <a:rPr dirty="0" sz="2800" spc="2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dirty="0" sz="2800" spc="-40">
                <a:solidFill>
                  <a:srgbClr val="001F5F"/>
                </a:solidFill>
                <a:latin typeface="Times New Roman"/>
                <a:cs typeface="Times New Roman"/>
              </a:rPr>
              <a:t>б</a:t>
            </a:r>
            <a:r>
              <a:rPr dirty="0" sz="2800" spc="-5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dirty="0" sz="2800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dirty="0" sz="2800" spc="-5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dirty="0" sz="2800" spc="-50">
                <a:solidFill>
                  <a:srgbClr val="001F5F"/>
                </a:solidFill>
                <a:latin typeface="Times New Roman"/>
                <a:cs typeface="Times New Roman"/>
              </a:rPr>
              <a:t>ж</a:t>
            </a:r>
            <a:r>
              <a:rPr dirty="0" sz="2800" spc="-5">
                <a:solidFill>
                  <a:srgbClr val="001F5F"/>
                </a:solidFill>
                <a:latin typeface="Times New Roman"/>
                <a:cs typeface="Times New Roman"/>
              </a:rPr>
              <a:t>ения</a:t>
            </a:r>
            <a:r>
              <a:rPr dirty="0" sz="280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dirty="0" sz="2800" spc="-60">
                <a:solidFill>
                  <a:srgbClr val="001F5F"/>
                </a:solidFill>
                <a:latin typeface="Times New Roman"/>
                <a:cs typeface="Times New Roman"/>
              </a:rPr>
              <a:t>з</a:t>
            </a:r>
            <a:r>
              <a:rPr dirty="0" sz="2800" spc="-5">
                <a:solidFill>
                  <a:srgbClr val="001F5F"/>
                </a:solidFill>
                <a:latin typeface="Times New Roman"/>
                <a:cs typeface="Times New Roman"/>
              </a:rPr>
              <a:t>д</a:t>
            </a:r>
            <a:r>
              <a:rPr dirty="0" sz="280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dirty="0" sz="2800" spc="-5">
                <a:solidFill>
                  <a:srgbClr val="001F5F"/>
                </a:solidFill>
                <a:latin typeface="Times New Roman"/>
                <a:cs typeface="Times New Roman"/>
              </a:rPr>
              <a:t>ровья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just" marL="355600" marR="5080" indent="-342900">
              <a:lnSpc>
                <a:spcPct val="100000"/>
              </a:lnSpc>
              <a:spcBef>
                <a:spcPts val="95"/>
              </a:spcBef>
            </a:pPr>
            <a:r>
              <a:rPr dirty="0"/>
              <a:t>1.</a:t>
            </a:r>
            <a:r>
              <a:rPr dirty="0" spc="-175"/>
              <a:t> </a:t>
            </a:r>
            <a:r>
              <a:rPr dirty="0" spc="-5"/>
              <a:t>Организация </a:t>
            </a:r>
            <a:r>
              <a:rPr dirty="0" spc="-690"/>
              <a:t> </a:t>
            </a:r>
            <a:r>
              <a:rPr dirty="0" spc="-5"/>
              <a:t>программам </a:t>
            </a:r>
            <a:r>
              <a:rPr dirty="0"/>
              <a:t> </a:t>
            </a:r>
            <a:r>
              <a:rPr dirty="0" spc="-5"/>
              <a:t>детей.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8739" y="2887217"/>
            <a:ext cx="232791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11045B"/>
                </a:solidFill>
                <a:latin typeface="Times New Roman"/>
                <a:cs typeface="Times New Roman"/>
              </a:rPr>
              <a:t>2.</a:t>
            </a:r>
            <a:r>
              <a:rPr dirty="0" sz="2800" spc="-165">
                <a:solidFill>
                  <a:srgbClr val="11045B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11045B"/>
                </a:solidFill>
                <a:latin typeface="Times New Roman"/>
                <a:cs typeface="Times New Roman"/>
              </a:rPr>
              <a:t>Организация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65805" y="2887217"/>
            <a:ext cx="928560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237740" algn="l"/>
                <a:tab pos="5278120" algn="l"/>
                <a:tab pos="7129145" algn="l"/>
              </a:tabLst>
            </a:pPr>
            <a:r>
              <a:rPr dirty="0" sz="2800" spc="-15">
                <a:solidFill>
                  <a:srgbClr val="11045B"/>
                </a:solidFill>
                <a:latin typeface="Times New Roman"/>
                <a:cs typeface="Times New Roman"/>
              </a:rPr>
              <a:t>безопасного	</a:t>
            </a:r>
            <a:r>
              <a:rPr dirty="0" sz="2800" spc="-20">
                <a:solidFill>
                  <a:srgbClr val="11045B"/>
                </a:solidFill>
                <a:latin typeface="Times New Roman"/>
                <a:cs typeface="Times New Roman"/>
              </a:rPr>
              <a:t>образовательного	</a:t>
            </a:r>
            <a:r>
              <a:rPr dirty="0" sz="2800" spc="5">
                <a:solidFill>
                  <a:srgbClr val="11045B"/>
                </a:solidFill>
                <a:latin typeface="Times New Roman"/>
                <a:cs typeface="Times New Roman"/>
              </a:rPr>
              <a:t>процесса,	</a:t>
            </a:r>
            <a:r>
              <a:rPr dirty="0" sz="2800" spc="-15">
                <a:solidFill>
                  <a:srgbClr val="11045B"/>
                </a:solidFill>
                <a:latin typeface="Times New Roman"/>
                <a:cs typeface="Times New Roman"/>
              </a:rPr>
              <a:t>сберегающего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39" y="3313938"/>
            <a:ext cx="11974830" cy="25857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355600">
              <a:lnSpc>
                <a:spcPct val="100000"/>
              </a:lnSpc>
              <a:spcBef>
                <a:spcPts val="95"/>
              </a:spcBef>
            </a:pPr>
            <a:r>
              <a:rPr dirty="0" sz="2800" spc="-10">
                <a:solidFill>
                  <a:srgbClr val="11045B"/>
                </a:solidFill>
                <a:latin typeface="Times New Roman"/>
                <a:cs typeface="Times New Roman"/>
              </a:rPr>
              <a:t>здоровье</a:t>
            </a:r>
            <a:r>
              <a:rPr dirty="0" sz="2800" spc="-20">
                <a:solidFill>
                  <a:srgbClr val="11045B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11045B"/>
                </a:solidFill>
                <a:latin typeface="Times New Roman"/>
                <a:cs typeface="Times New Roman"/>
              </a:rPr>
              <a:t>воспитанников,</a:t>
            </a:r>
            <a:r>
              <a:rPr dirty="0" sz="2800" spc="25">
                <a:solidFill>
                  <a:srgbClr val="11045B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11045B"/>
                </a:solidFill>
                <a:latin typeface="Times New Roman"/>
                <a:cs typeface="Times New Roman"/>
              </a:rPr>
              <a:t>в</a:t>
            </a:r>
            <a:r>
              <a:rPr dirty="0" sz="2800" spc="10">
                <a:solidFill>
                  <a:srgbClr val="11045B"/>
                </a:solidFill>
                <a:latin typeface="Times New Roman"/>
                <a:cs typeface="Times New Roman"/>
              </a:rPr>
              <a:t> </a:t>
            </a:r>
            <a:r>
              <a:rPr dirty="0" sz="2800" spc="-30">
                <a:solidFill>
                  <a:srgbClr val="11045B"/>
                </a:solidFill>
                <a:latin typeface="Times New Roman"/>
                <a:cs typeface="Times New Roman"/>
              </a:rPr>
              <a:t>том</a:t>
            </a:r>
            <a:r>
              <a:rPr dirty="0" sz="2800" spc="-5">
                <a:solidFill>
                  <a:srgbClr val="11045B"/>
                </a:solidFill>
                <a:latin typeface="Times New Roman"/>
                <a:cs typeface="Times New Roman"/>
              </a:rPr>
              <a:t> числе</a:t>
            </a:r>
            <a:r>
              <a:rPr dirty="0" sz="2800" spc="10">
                <a:solidFill>
                  <a:srgbClr val="11045B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11045B"/>
                </a:solidFill>
                <a:latin typeface="Times New Roman"/>
                <a:cs typeface="Times New Roman"/>
              </a:rPr>
              <a:t>для</a:t>
            </a:r>
            <a:r>
              <a:rPr dirty="0" sz="2800" spc="10">
                <a:solidFill>
                  <a:srgbClr val="11045B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11045B"/>
                </a:solidFill>
                <a:latin typeface="Times New Roman"/>
                <a:cs typeface="Times New Roman"/>
              </a:rPr>
              <a:t>детей</a:t>
            </a:r>
            <a:r>
              <a:rPr dirty="0" sz="2800" spc="10">
                <a:solidFill>
                  <a:srgbClr val="11045B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11045B"/>
                </a:solidFill>
                <a:latin typeface="Times New Roman"/>
                <a:cs typeface="Times New Roman"/>
              </a:rPr>
              <a:t>с </a:t>
            </a:r>
            <a:r>
              <a:rPr dirty="0" sz="2800" spc="-10">
                <a:solidFill>
                  <a:srgbClr val="11045B"/>
                </a:solidFill>
                <a:latin typeface="Times New Roman"/>
                <a:cs typeface="Times New Roman"/>
              </a:rPr>
              <a:t>ОВЗ</a:t>
            </a:r>
            <a:r>
              <a:rPr dirty="0" sz="2800" spc="10">
                <a:solidFill>
                  <a:srgbClr val="11045B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11045B"/>
                </a:solidFill>
                <a:latin typeface="Times New Roman"/>
                <a:cs typeface="Times New Roman"/>
              </a:rPr>
              <a:t>и</a:t>
            </a:r>
            <a:r>
              <a:rPr dirty="0" sz="2800" spc="15">
                <a:solidFill>
                  <a:srgbClr val="11045B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11045B"/>
                </a:solidFill>
                <a:latin typeface="Times New Roman"/>
                <a:cs typeface="Times New Roman"/>
              </a:rPr>
              <a:t>детей-инвалидов.</a:t>
            </a:r>
            <a:endParaRPr sz="2800">
              <a:latin typeface="Times New Roman"/>
              <a:cs typeface="Times New Roman"/>
            </a:endParaRPr>
          </a:p>
          <a:p>
            <a:pPr algn="just" marL="355600" marR="6985" indent="-342900">
              <a:lnSpc>
                <a:spcPct val="100000"/>
              </a:lnSpc>
              <a:buAutoNum type="arabicPeriod" startAt="3"/>
              <a:tabLst>
                <a:tab pos="355600" algn="l"/>
              </a:tabLst>
            </a:pPr>
            <a:r>
              <a:rPr dirty="0" sz="2800" spc="-5">
                <a:solidFill>
                  <a:srgbClr val="001F5F"/>
                </a:solidFill>
                <a:latin typeface="Times New Roman"/>
                <a:cs typeface="Times New Roman"/>
              </a:rPr>
              <a:t>Организация</a:t>
            </a:r>
            <a:r>
              <a:rPr dirty="0" sz="2800" spc="13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001F5F"/>
                </a:solidFill>
                <a:latin typeface="Times New Roman"/>
                <a:cs typeface="Times New Roman"/>
              </a:rPr>
              <a:t>работы</a:t>
            </a:r>
            <a:r>
              <a:rPr dirty="0" sz="2800" spc="14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dirty="0" sz="2800" spc="14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001F5F"/>
                </a:solidFill>
                <a:latin typeface="Times New Roman"/>
                <a:cs typeface="Times New Roman"/>
              </a:rPr>
              <a:t>родителями</a:t>
            </a:r>
            <a:r>
              <a:rPr dirty="0" sz="2800" spc="15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1F5F"/>
                </a:solidFill>
                <a:latin typeface="Times New Roman"/>
                <a:cs typeface="Times New Roman"/>
              </a:rPr>
              <a:t>по</a:t>
            </a:r>
            <a:r>
              <a:rPr dirty="0" sz="2800" spc="15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800" spc="5">
                <a:solidFill>
                  <a:srgbClr val="001F5F"/>
                </a:solidFill>
                <a:latin typeface="Times New Roman"/>
                <a:cs typeface="Times New Roman"/>
              </a:rPr>
              <a:t>вопросам</a:t>
            </a:r>
            <a:r>
              <a:rPr dirty="0" sz="2800" spc="13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001F5F"/>
                </a:solidFill>
                <a:latin typeface="Times New Roman"/>
                <a:cs typeface="Times New Roman"/>
              </a:rPr>
              <a:t>сбережения</a:t>
            </a:r>
            <a:r>
              <a:rPr dirty="0" sz="2800" spc="13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001F5F"/>
                </a:solidFill>
                <a:latin typeface="Times New Roman"/>
                <a:cs typeface="Times New Roman"/>
              </a:rPr>
              <a:t>здоровья</a:t>
            </a:r>
            <a:r>
              <a:rPr dirty="0" sz="2800" spc="13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001F5F"/>
                </a:solidFill>
                <a:latin typeface="Times New Roman"/>
                <a:cs typeface="Times New Roman"/>
              </a:rPr>
              <a:t>детей </a:t>
            </a:r>
            <a:r>
              <a:rPr dirty="0" sz="2800" spc="-68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dirty="0" sz="2800" spc="-1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001F5F"/>
                </a:solidFill>
                <a:latin typeface="Times New Roman"/>
                <a:cs typeface="Times New Roman"/>
              </a:rPr>
              <a:t>ОВЗ</a:t>
            </a:r>
            <a:r>
              <a:rPr dirty="0" sz="2800" spc="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dirty="0" sz="2800" spc="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001F5F"/>
                </a:solidFill>
                <a:latin typeface="Times New Roman"/>
                <a:cs typeface="Times New Roman"/>
              </a:rPr>
              <a:t>детей-инвалидов.</a:t>
            </a:r>
            <a:endParaRPr sz="2800">
              <a:latin typeface="Times New Roman"/>
              <a:cs typeface="Times New Roman"/>
            </a:endParaRPr>
          </a:p>
          <a:p>
            <a:pPr algn="just" marL="355600" marR="5080" indent="-342900">
              <a:lnSpc>
                <a:spcPct val="100000"/>
              </a:lnSpc>
              <a:buAutoNum type="arabicPeriod" startAt="3"/>
              <a:tabLst>
                <a:tab pos="355600" algn="l"/>
              </a:tabLst>
            </a:pPr>
            <a:r>
              <a:rPr dirty="0" sz="2800" spc="-5">
                <a:solidFill>
                  <a:srgbClr val="11045B"/>
                </a:solidFill>
                <a:latin typeface="Times New Roman"/>
                <a:cs typeface="Times New Roman"/>
              </a:rPr>
              <a:t>Организация</a:t>
            </a:r>
            <a:r>
              <a:rPr dirty="0" sz="2800">
                <a:solidFill>
                  <a:srgbClr val="11045B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11045B"/>
                </a:solidFill>
                <a:latin typeface="Times New Roman"/>
                <a:cs typeface="Times New Roman"/>
              </a:rPr>
              <a:t>безопасной</a:t>
            </a:r>
            <a:r>
              <a:rPr dirty="0" sz="2800" spc="-5">
                <a:solidFill>
                  <a:srgbClr val="11045B"/>
                </a:solidFill>
                <a:latin typeface="Times New Roman"/>
                <a:cs typeface="Times New Roman"/>
              </a:rPr>
              <a:t> и</a:t>
            </a:r>
            <a:r>
              <a:rPr dirty="0" sz="2800">
                <a:solidFill>
                  <a:srgbClr val="11045B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11045B"/>
                </a:solidFill>
                <a:latin typeface="Times New Roman"/>
                <a:cs typeface="Times New Roman"/>
              </a:rPr>
              <a:t>психологически</a:t>
            </a:r>
            <a:r>
              <a:rPr dirty="0" sz="2800" spc="-5">
                <a:solidFill>
                  <a:srgbClr val="11045B"/>
                </a:solidFill>
                <a:latin typeface="Times New Roman"/>
                <a:cs typeface="Times New Roman"/>
              </a:rPr>
              <a:t> </a:t>
            </a:r>
            <a:r>
              <a:rPr dirty="0" sz="2800" spc="-25">
                <a:solidFill>
                  <a:srgbClr val="11045B"/>
                </a:solidFill>
                <a:latin typeface="Times New Roman"/>
                <a:cs typeface="Times New Roman"/>
              </a:rPr>
              <a:t>комфортной</a:t>
            </a:r>
            <a:r>
              <a:rPr dirty="0" sz="2800" spc="-20">
                <a:solidFill>
                  <a:srgbClr val="11045B"/>
                </a:solidFill>
                <a:latin typeface="Times New Roman"/>
                <a:cs typeface="Times New Roman"/>
              </a:rPr>
              <a:t> </a:t>
            </a:r>
            <a:r>
              <a:rPr dirty="0" sz="2800" spc="-15">
                <a:solidFill>
                  <a:srgbClr val="11045B"/>
                </a:solidFill>
                <a:latin typeface="Times New Roman"/>
                <a:cs typeface="Times New Roman"/>
              </a:rPr>
              <a:t>образовательной </a:t>
            </a:r>
            <a:r>
              <a:rPr dirty="0" sz="2800" spc="-685">
                <a:solidFill>
                  <a:srgbClr val="11045B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11045B"/>
                </a:solidFill>
                <a:latin typeface="Times New Roman"/>
                <a:cs typeface="Times New Roman"/>
              </a:rPr>
              <a:t>среды образовательной </a:t>
            </a:r>
            <a:r>
              <a:rPr dirty="0" sz="2800" spc="-5">
                <a:solidFill>
                  <a:srgbClr val="11045B"/>
                </a:solidFill>
                <a:latin typeface="Times New Roman"/>
                <a:cs typeface="Times New Roman"/>
              </a:rPr>
              <a:t>организации </a:t>
            </a:r>
            <a:r>
              <a:rPr dirty="0" sz="2800" spc="5">
                <a:solidFill>
                  <a:srgbClr val="11045B"/>
                </a:solidFill>
                <a:latin typeface="Times New Roman"/>
                <a:cs typeface="Times New Roman"/>
              </a:rPr>
              <a:t>через </a:t>
            </a:r>
            <a:r>
              <a:rPr dirty="0" sz="2800" spc="-10">
                <a:solidFill>
                  <a:srgbClr val="11045B"/>
                </a:solidFill>
                <a:latin typeface="Times New Roman"/>
                <a:cs typeface="Times New Roman"/>
              </a:rPr>
              <a:t>обеспечение </a:t>
            </a:r>
            <a:r>
              <a:rPr dirty="0" sz="2800">
                <a:solidFill>
                  <a:srgbClr val="11045B"/>
                </a:solidFill>
                <a:latin typeface="Times New Roman"/>
                <a:cs typeface="Times New Roman"/>
              </a:rPr>
              <a:t>безопасности </a:t>
            </a:r>
            <a:r>
              <a:rPr dirty="0" sz="2800" spc="-5">
                <a:solidFill>
                  <a:srgbClr val="11045B"/>
                </a:solidFill>
                <a:latin typeface="Times New Roman"/>
                <a:cs typeface="Times New Roman"/>
              </a:rPr>
              <a:t>жизни </a:t>
            </a:r>
            <a:r>
              <a:rPr dirty="0" sz="2800" spc="-685">
                <a:solidFill>
                  <a:srgbClr val="11045B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11045B"/>
                </a:solidFill>
                <a:latin typeface="Times New Roman"/>
                <a:cs typeface="Times New Roman"/>
              </a:rPr>
              <a:t>детей,</a:t>
            </a:r>
            <a:r>
              <a:rPr dirty="0" sz="2800" spc="5">
                <a:solidFill>
                  <a:srgbClr val="11045B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11045B"/>
                </a:solidFill>
                <a:latin typeface="Times New Roman"/>
                <a:cs typeface="Times New Roman"/>
              </a:rPr>
              <a:t>поддержание</a:t>
            </a:r>
            <a:r>
              <a:rPr dirty="0" sz="2800" spc="-5">
                <a:solidFill>
                  <a:srgbClr val="11045B"/>
                </a:solidFill>
                <a:latin typeface="Times New Roman"/>
                <a:cs typeface="Times New Roman"/>
              </a:rPr>
              <a:t> их</a:t>
            </a:r>
            <a:r>
              <a:rPr dirty="0" sz="2800">
                <a:solidFill>
                  <a:srgbClr val="11045B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11045B"/>
                </a:solidFill>
                <a:latin typeface="Times New Roman"/>
                <a:cs typeface="Times New Roman"/>
              </a:rPr>
              <a:t>эмоционального</a:t>
            </a:r>
            <a:r>
              <a:rPr dirty="0" sz="2800" spc="15">
                <a:solidFill>
                  <a:srgbClr val="11045B"/>
                </a:solidFill>
                <a:latin typeface="Times New Roman"/>
                <a:cs typeface="Times New Roman"/>
              </a:rPr>
              <a:t> </a:t>
            </a:r>
            <a:r>
              <a:rPr dirty="0" sz="2800" spc="-20">
                <a:solidFill>
                  <a:srgbClr val="11045B"/>
                </a:solidFill>
                <a:latin typeface="Times New Roman"/>
                <a:cs typeface="Times New Roman"/>
              </a:rPr>
              <a:t>благополучия.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7494" y="311658"/>
            <a:ext cx="8613775" cy="620395"/>
          </a:xfrm>
          <a:prstGeom prst="rect"/>
          <a:solidFill>
            <a:srgbClr val="2D75B6"/>
          </a:solidFill>
          <a:ln w="38100">
            <a:solidFill>
              <a:srgbClr val="FFFFFF"/>
            </a:solidFill>
          </a:ln>
        </p:spPr>
        <p:txBody>
          <a:bodyPr wrap="square" lIns="0" tIns="61594" rIns="0" bIns="0" rtlCol="0" vert="horz">
            <a:spAutoFit/>
          </a:bodyPr>
          <a:lstStyle/>
          <a:p>
            <a:pPr marL="969010">
              <a:lnSpc>
                <a:spcPct val="100000"/>
              </a:lnSpc>
              <a:spcBef>
                <a:spcPts val="484"/>
              </a:spcBef>
            </a:pPr>
            <a:r>
              <a:rPr dirty="0" spc="-190" b="1">
                <a:solidFill>
                  <a:srgbClr val="FFFFFF"/>
                </a:solidFill>
                <a:latin typeface="Times New Roman"/>
                <a:cs typeface="Times New Roman"/>
              </a:rPr>
              <a:t>ГАУ</a:t>
            </a:r>
            <a:r>
              <a:rPr dirty="0" spc="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pc="-5" b="1">
                <a:solidFill>
                  <a:srgbClr val="FFFFFF"/>
                </a:solidFill>
                <a:latin typeface="Times New Roman"/>
                <a:cs typeface="Times New Roman"/>
              </a:rPr>
              <a:t>ИО</a:t>
            </a:r>
            <a:r>
              <a:rPr dirty="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pc="-20" b="1">
                <a:solidFill>
                  <a:srgbClr val="FFFFFF"/>
                </a:solidFill>
                <a:latin typeface="Times New Roman"/>
                <a:cs typeface="Times New Roman"/>
              </a:rPr>
              <a:t>ЦОПМКиМКО</a:t>
            </a:r>
            <a:r>
              <a:rPr dirty="0" spc="1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pc="-5" b="1">
                <a:solidFill>
                  <a:srgbClr val="FFFFFF"/>
                </a:solidFill>
                <a:latin typeface="Times New Roman"/>
                <a:cs typeface="Times New Roman"/>
              </a:rPr>
              <a:t>https://coko38.ru/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1383411"/>
            <a:ext cx="12192000" cy="5474970"/>
            <a:chOff x="0" y="1383411"/>
            <a:chExt cx="12192000" cy="54749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392934"/>
              <a:ext cx="12191999" cy="546506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61" y="1388173"/>
              <a:ext cx="12191365" cy="0"/>
            </a:xfrm>
            <a:custGeom>
              <a:avLst/>
              <a:gdLst/>
              <a:ahLst/>
              <a:cxnLst/>
              <a:rect l="l" t="t" r="r" b="b"/>
              <a:pathLst>
                <a:path w="12191365" h="0">
                  <a:moveTo>
                    <a:pt x="12191238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53823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34937" y="3237356"/>
              <a:ext cx="3752215" cy="1681480"/>
            </a:xfrm>
            <a:custGeom>
              <a:avLst/>
              <a:gdLst/>
              <a:ahLst/>
              <a:cxnLst/>
              <a:rect l="l" t="t" r="r" b="b"/>
              <a:pathLst>
                <a:path w="3752215" h="1681479">
                  <a:moveTo>
                    <a:pt x="3602013" y="1635013"/>
                  </a:moveTo>
                  <a:lnTo>
                    <a:pt x="3581488" y="1681479"/>
                  </a:lnTo>
                  <a:lnTo>
                    <a:pt x="3751795" y="1673351"/>
                  </a:lnTo>
                  <a:lnTo>
                    <a:pt x="3728560" y="1645284"/>
                  </a:lnTo>
                  <a:lnTo>
                    <a:pt x="3625303" y="1645284"/>
                  </a:lnTo>
                  <a:lnTo>
                    <a:pt x="3602013" y="1635013"/>
                  </a:lnTo>
                  <a:close/>
                </a:path>
                <a:path w="3752215" h="1681479">
                  <a:moveTo>
                    <a:pt x="3622531" y="1588562"/>
                  </a:moveTo>
                  <a:lnTo>
                    <a:pt x="3602013" y="1635013"/>
                  </a:lnTo>
                  <a:lnTo>
                    <a:pt x="3625303" y="1645284"/>
                  </a:lnTo>
                  <a:lnTo>
                    <a:pt x="3645750" y="1598802"/>
                  </a:lnTo>
                  <a:lnTo>
                    <a:pt x="3622531" y="1588562"/>
                  </a:lnTo>
                  <a:close/>
                </a:path>
                <a:path w="3752215" h="1681479">
                  <a:moveTo>
                    <a:pt x="3643083" y="1542033"/>
                  </a:moveTo>
                  <a:lnTo>
                    <a:pt x="3622531" y="1588562"/>
                  </a:lnTo>
                  <a:lnTo>
                    <a:pt x="3645750" y="1598802"/>
                  </a:lnTo>
                  <a:lnTo>
                    <a:pt x="3625303" y="1645284"/>
                  </a:lnTo>
                  <a:lnTo>
                    <a:pt x="3728560" y="1645284"/>
                  </a:lnTo>
                  <a:lnTo>
                    <a:pt x="3643083" y="1542033"/>
                  </a:lnTo>
                  <a:close/>
                </a:path>
                <a:path w="3752215" h="1681479">
                  <a:moveTo>
                    <a:pt x="20497" y="0"/>
                  </a:moveTo>
                  <a:lnTo>
                    <a:pt x="0" y="46481"/>
                  </a:lnTo>
                  <a:lnTo>
                    <a:pt x="3602013" y="1635013"/>
                  </a:lnTo>
                  <a:lnTo>
                    <a:pt x="3622531" y="1588562"/>
                  </a:lnTo>
                  <a:lnTo>
                    <a:pt x="20497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2138" y="1344930"/>
            <a:ext cx="5655945" cy="596265"/>
          </a:xfrm>
          <a:custGeom>
            <a:avLst/>
            <a:gdLst/>
            <a:ahLst/>
            <a:cxnLst/>
            <a:rect l="l" t="t" r="r" b="b"/>
            <a:pathLst>
              <a:path w="5655945" h="596264">
                <a:moveTo>
                  <a:pt x="5655564" y="0"/>
                </a:moveTo>
                <a:lnTo>
                  <a:pt x="0" y="0"/>
                </a:lnTo>
                <a:lnTo>
                  <a:pt x="0" y="595884"/>
                </a:lnTo>
                <a:lnTo>
                  <a:pt x="5655564" y="595884"/>
                </a:lnTo>
                <a:lnTo>
                  <a:pt x="5655564" y="0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42138" y="1344930"/>
            <a:ext cx="5655945" cy="596265"/>
          </a:xfrm>
          <a:prstGeom prst="rect">
            <a:avLst/>
          </a:prstGeom>
          <a:ln w="38100">
            <a:solidFill>
              <a:srgbClr val="FFFFFF"/>
            </a:solidFill>
          </a:ln>
        </p:spPr>
        <p:txBody>
          <a:bodyPr wrap="square" lIns="0" tIns="158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dirty="0" sz="3200" spc="-2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dirty="0" sz="3200" spc="-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10" b="1">
                <a:solidFill>
                  <a:srgbClr val="FFFFFF"/>
                </a:solidFill>
                <a:latin typeface="Times New Roman"/>
                <a:cs typeface="Times New Roman"/>
              </a:rPr>
              <a:t>заключение….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3624" y="2067813"/>
            <a:ext cx="4519295" cy="3811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0665" marR="89535" indent="-2286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000">
                <a:solidFill>
                  <a:srgbClr val="11045B"/>
                </a:solidFill>
                <a:latin typeface="Times New Roman"/>
                <a:cs typeface="Times New Roman"/>
              </a:rPr>
              <a:t>Срок действия </a:t>
            </a:r>
            <a:r>
              <a:rPr dirty="0" sz="2000" spc="-5">
                <a:solidFill>
                  <a:srgbClr val="11045B"/>
                </a:solidFill>
                <a:latin typeface="Times New Roman"/>
                <a:cs typeface="Times New Roman"/>
              </a:rPr>
              <a:t>дорожной </a:t>
            </a:r>
            <a:r>
              <a:rPr dirty="0" sz="2000" spc="-10">
                <a:solidFill>
                  <a:srgbClr val="11045B"/>
                </a:solidFill>
                <a:latin typeface="Times New Roman"/>
                <a:cs typeface="Times New Roman"/>
              </a:rPr>
              <a:t>карты </a:t>
            </a:r>
            <a:r>
              <a:rPr dirty="0" sz="2000" spc="-5">
                <a:solidFill>
                  <a:srgbClr val="11045B"/>
                </a:solidFill>
                <a:latin typeface="Times New Roman"/>
                <a:cs typeface="Times New Roman"/>
              </a:rPr>
              <a:t>по </a:t>
            </a:r>
            <a:r>
              <a:rPr dirty="0" sz="2000">
                <a:solidFill>
                  <a:srgbClr val="11045B"/>
                </a:solidFill>
                <a:latin typeface="Times New Roman"/>
                <a:cs typeface="Times New Roman"/>
              </a:rPr>
              <a:t> реализации </a:t>
            </a:r>
            <a:r>
              <a:rPr dirty="0" sz="2000" spc="-5">
                <a:solidFill>
                  <a:srgbClr val="11045B"/>
                </a:solidFill>
                <a:latin typeface="Times New Roman"/>
                <a:cs typeface="Times New Roman"/>
              </a:rPr>
              <a:t>национальной</a:t>
            </a:r>
            <a:r>
              <a:rPr dirty="0" sz="2000" spc="10">
                <a:solidFill>
                  <a:srgbClr val="11045B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045B"/>
                </a:solidFill>
                <a:latin typeface="Times New Roman"/>
                <a:cs typeface="Times New Roman"/>
              </a:rPr>
              <a:t>социальной </a:t>
            </a:r>
            <a:r>
              <a:rPr dirty="0" sz="2000" spc="-484">
                <a:solidFill>
                  <a:srgbClr val="11045B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11045B"/>
                </a:solidFill>
                <a:latin typeface="Times New Roman"/>
                <a:cs typeface="Times New Roman"/>
              </a:rPr>
              <a:t>инициативы</a:t>
            </a:r>
            <a:r>
              <a:rPr dirty="0" sz="2000" spc="25">
                <a:solidFill>
                  <a:srgbClr val="11045B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11045B"/>
                </a:solidFill>
                <a:latin typeface="Times New Roman"/>
                <a:cs typeface="Times New Roman"/>
              </a:rPr>
              <a:t>Жизненная</a:t>
            </a:r>
            <a:r>
              <a:rPr dirty="0" sz="2000" spc="10">
                <a:solidFill>
                  <a:srgbClr val="11045B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11045B"/>
                </a:solidFill>
                <a:latin typeface="Times New Roman"/>
                <a:cs typeface="Times New Roman"/>
              </a:rPr>
              <a:t>ситуация</a:t>
            </a:r>
            <a:endParaRPr sz="2000">
              <a:latin typeface="Times New Roman"/>
              <a:cs typeface="Times New Roman"/>
            </a:endParaRPr>
          </a:p>
          <a:p>
            <a:pPr marL="240665" marR="5080">
              <a:lnSpc>
                <a:spcPct val="100000"/>
              </a:lnSpc>
            </a:pPr>
            <a:r>
              <a:rPr dirty="0" sz="2000" spc="-10">
                <a:solidFill>
                  <a:srgbClr val="11045B"/>
                </a:solidFill>
                <a:latin typeface="Times New Roman"/>
                <a:cs typeface="Times New Roman"/>
              </a:rPr>
              <a:t>«Снижение </a:t>
            </a:r>
            <a:r>
              <a:rPr dirty="0" sz="2000">
                <a:solidFill>
                  <a:srgbClr val="11045B"/>
                </a:solidFill>
                <a:latin typeface="Times New Roman"/>
                <a:cs typeface="Times New Roman"/>
              </a:rPr>
              <a:t>заболеваемости детей в </a:t>
            </a:r>
            <a:r>
              <a:rPr dirty="0" sz="2000" spc="5">
                <a:solidFill>
                  <a:srgbClr val="11045B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11045B"/>
                </a:solidFill>
                <a:latin typeface="Times New Roman"/>
                <a:cs typeface="Times New Roman"/>
              </a:rPr>
              <a:t>образовательных </a:t>
            </a:r>
            <a:r>
              <a:rPr dirty="0" sz="2000" spc="-5">
                <a:solidFill>
                  <a:srgbClr val="11045B"/>
                </a:solidFill>
                <a:latin typeface="Times New Roman"/>
                <a:cs typeface="Times New Roman"/>
              </a:rPr>
              <a:t>организациях, </a:t>
            </a:r>
            <a:r>
              <a:rPr dirty="0" sz="2000">
                <a:solidFill>
                  <a:srgbClr val="11045B"/>
                </a:solidFill>
                <a:latin typeface="Times New Roman"/>
                <a:cs typeface="Times New Roman"/>
              </a:rPr>
              <a:t> реализующих </a:t>
            </a:r>
            <a:r>
              <a:rPr dirty="0" sz="2000" spc="-5">
                <a:solidFill>
                  <a:srgbClr val="11045B"/>
                </a:solidFill>
                <a:latin typeface="Times New Roman"/>
                <a:cs typeface="Times New Roman"/>
              </a:rPr>
              <a:t>программы </a:t>
            </a:r>
            <a:r>
              <a:rPr dirty="0" sz="2000" spc="-20">
                <a:solidFill>
                  <a:srgbClr val="11045B"/>
                </a:solidFill>
                <a:latin typeface="Times New Roman"/>
                <a:cs typeface="Times New Roman"/>
              </a:rPr>
              <a:t>дошкольного </a:t>
            </a:r>
            <a:r>
              <a:rPr dirty="0" sz="2000" spc="-484">
                <a:solidFill>
                  <a:srgbClr val="11045B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11045B"/>
                </a:solidFill>
                <a:latin typeface="Times New Roman"/>
                <a:cs typeface="Times New Roman"/>
              </a:rPr>
              <a:t>образования»</a:t>
            </a:r>
            <a:r>
              <a:rPr dirty="0" sz="2000" spc="-30">
                <a:solidFill>
                  <a:srgbClr val="11045B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11045B"/>
                </a:solidFill>
                <a:latin typeface="Times New Roman"/>
                <a:cs typeface="Times New Roman"/>
              </a:rPr>
              <a:t>истекает</a:t>
            </a:r>
            <a:r>
              <a:rPr dirty="0" sz="2000" spc="10">
                <a:solidFill>
                  <a:srgbClr val="11045B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045B"/>
                </a:solidFill>
                <a:latin typeface="Times New Roman"/>
                <a:cs typeface="Times New Roman"/>
              </a:rPr>
              <a:t>к </a:t>
            </a:r>
            <a:r>
              <a:rPr dirty="0" sz="2000" spc="5">
                <a:solidFill>
                  <a:srgbClr val="11045B"/>
                </a:solidFill>
                <a:latin typeface="Times New Roman"/>
                <a:cs typeface="Times New Roman"/>
              </a:rPr>
              <a:t>2025</a:t>
            </a:r>
            <a:r>
              <a:rPr dirty="0" sz="2000" spc="-30">
                <a:solidFill>
                  <a:srgbClr val="11045B"/>
                </a:solidFill>
                <a:latin typeface="Times New Roman"/>
                <a:cs typeface="Times New Roman"/>
              </a:rPr>
              <a:t> </a:t>
            </a:r>
            <a:r>
              <a:rPr dirty="0" sz="2000" spc="-65">
                <a:solidFill>
                  <a:srgbClr val="11045B"/>
                </a:solidFill>
                <a:latin typeface="Times New Roman"/>
                <a:cs typeface="Times New Roman"/>
              </a:rPr>
              <a:t>году.</a:t>
            </a:r>
            <a:endParaRPr sz="2000">
              <a:latin typeface="Times New Roman"/>
              <a:cs typeface="Times New Roman"/>
            </a:endParaRPr>
          </a:p>
          <a:p>
            <a:pPr marL="240665" marR="228600" indent="-228600">
              <a:lnSpc>
                <a:spcPct val="100000"/>
              </a:lnSpc>
              <a:spcBef>
                <a:spcPts val="994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000" spc="-20">
                <a:solidFill>
                  <a:srgbClr val="11045B"/>
                </a:solidFill>
                <a:latin typeface="Times New Roman"/>
                <a:cs typeface="Times New Roman"/>
              </a:rPr>
              <a:t>Однако, </a:t>
            </a:r>
            <a:r>
              <a:rPr dirty="0" sz="2000">
                <a:solidFill>
                  <a:srgbClr val="11045B"/>
                </a:solidFill>
                <a:latin typeface="Times New Roman"/>
                <a:cs typeface="Times New Roman"/>
              </a:rPr>
              <a:t>у </a:t>
            </a:r>
            <a:r>
              <a:rPr dirty="0" sz="2000" spc="-15">
                <a:solidFill>
                  <a:srgbClr val="11045B"/>
                </a:solidFill>
                <a:latin typeface="Times New Roman"/>
                <a:cs typeface="Times New Roman"/>
              </a:rPr>
              <a:t>руководителей </a:t>
            </a:r>
            <a:r>
              <a:rPr dirty="0" sz="2000">
                <a:solidFill>
                  <a:srgbClr val="11045B"/>
                </a:solidFill>
                <a:latin typeface="Times New Roman"/>
                <a:cs typeface="Times New Roman"/>
              </a:rPr>
              <a:t>ДОО </a:t>
            </a:r>
            <a:r>
              <a:rPr dirty="0" sz="2000" spc="10">
                <a:solidFill>
                  <a:srgbClr val="11045B"/>
                </a:solidFill>
                <a:latin typeface="Times New Roman"/>
                <a:cs typeface="Times New Roman"/>
              </a:rPr>
              <a:t>есть </a:t>
            </a:r>
            <a:r>
              <a:rPr dirty="0" sz="2000" spc="15">
                <a:solidFill>
                  <a:srgbClr val="11045B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11045B"/>
                </a:solidFill>
                <a:latin typeface="Times New Roman"/>
                <a:cs typeface="Times New Roman"/>
              </a:rPr>
              <a:t>возможность</a:t>
            </a:r>
            <a:r>
              <a:rPr dirty="0" sz="2000" spc="-30">
                <a:solidFill>
                  <a:srgbClr val="11045B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11045B"/>
                </a:solidFill>
                <a:latin typeface="Times New Roman"/>
                <a:cs typeface="Times New Roman"/>
              </a:rPr>
              <a:t>инициативно</a:t>
            </a:r>
            <a:r>
              <a:rPr dirty="0" sz="2000" spc="40">
                <a:solidFill>
                  <a:srgbClr val="11045B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045B"/>
                </a:solidFill>
                <a:latin typeface="Times New Roman"/>
                <a:cs typeface="Times New Roman"/>
              </a:rPr>
              <a:t>запросить </a:t>
            </a:r>
            <a:r>
              <a:rPr dirty="0" sz="2000" spc="-484">
                <a:solidFill>
                  <a:srgbClr val="11045B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11045B"/>
                </a:solidFill>
                <a:latin typeface="Times New Roman"/>
                <a:cs typeface="Times New Roman"/>
              </a:rPr>
              <a:t>проведение</a:t>
            </a:r>
            <a:r>
              <a:rPr dirty="0" sz="2000" spc="-30">
                <a:solidFill>
                  <a:srgbClr val="11045B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11045B"/>
                </a:solidFill>
                <a:latin typeface="Times New Roman"/>
                <a:cs typeface="Times New Roman"/>
              </a:rPr>
              <a:t>процедуры</a:t>
            </a:r>
            <a:r>
              <a:rPr dirty="0" sz="2000" spc="-15">
                <a:solidFill>
                  <a:srgbClr val="11045B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11045B"/>
                </a:solidFill>
                <a:latin typeface="Times New Roman"/>
                <a:cs typeface="Times New Roman"/>
              </a:rPr>
              <a:t>мониторинга</a:t>
            </a:r>
            <a:endParaRPr sz="2000">
              <a:latin typeface="Times New Roman"/>
              <a:cs typeface="Times New Roman"/>
            </a:endParaRPr>
          </a:p>
          <a:p>
            <a:pPr marL="240665" marR="31115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solidFill>
                  <a:srgbClr val="11045B"/>
                </a:solidFill>
                <a:latin typeface="Times New Roman"/>
                <a:cs typeface="Times New Roman"/>
              </a:rPr>
              <a:t>для</a:t>
            </a:r>
            <a:r>
              <a:rPr dirty="0" sz="2000" spc="-15">
                <a:solidFill>
                  <a:srgbClr val="11045B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11045B"/>
                </a:solidFill>
                <a:latin typeface="Times New Roman"/>
                <a:cs typeface="Times New Roman"/>
              </a:rPr>
              <a:t>своего</a:t>
            </a:r>
            <a:r>
              <a:rPr dirty="0" sz="2000">
                <a:solidFill>
                  <a:srgbClr val="11045B"/>
                </a:solidFill>
                <a:latin typeface="Times New Roman"/>
                <a:cs typeface="Times New Roman"/>
              </a:rPr>
              <a:t> </a:t>
            </a:r>
            <a:r>
              <a:rPr dirty="0" sz="2000" spc="-15">
                <a:solidFill>
                  <a:srgbClr val="11045B"/>
                </a:solidFill>
                <a:latin typeface="Times New Roman"/>
                <a:cs typeface="Times New Roman"/>
              </a:rPr>
              <a:t>педагогического</a:t>
            </a:r>
            <a:r>
              <a:rPr dirty="0" sz="2000">
                <a:solidFill>
                  <a:srgbClr val="11045B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11045B"/>
                </a:solidFill>
                <a:latin typeface="Times New Roman"/>
                <a:cs typeface="Times New Roman"/>
              </a:rPr>
              <a:t>коллектива </a:t>
            </a:r>
            <a:r>
              <a:rPr dirty="0" sz="2000" spc="-484">
                <a:solidFill>
                  <a:srgbClr val="11045B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045B"/>
                </a:solidFill>
                <a:latin typeface="Times New Roman"/>
                <a:cs typeface="Times New Roman"/>
              </a:rPr>
              <a:t>в</a:t>
            </a:r>
            <a:r>
              <a:rPr dirty="0" sz="2000" spc="-5">
                <a:solidFill>
                  <a:srgbClr val="11045B"/>
                </a:solidFill>
                <a:latin typeface="Times New Roman"/>
                <a:cs typeface="Times New Roman"/>
              </a:rPr>
              <a:t> </a:t>
            </a:r>
            <a:r>
              <a:rPr dirty="0" sz="2000" spc="5">
                <a:solidFill>
                  <a:srgbClr val="11045B"/>
                </a:solidFill>
                <a:latin typeface="Times New Roman"/>
                <a:cs typeface="Times New Roman"/>
              </a:rPr>
              <a:t>2025</a:t>
            </a:r>
            <a:r>
              <a:rPr dirty="0" sz="2000" spc="-30">
                <a:solidFill>
                  <a:srgbClr val="11045B"/>
                </a:solidFill>
                <a:latin typeface="Times New Roman"/>
                <a:cs typeface="Times New Roman"/>
              </a:rPr>
              <a:t> </a:t>
            </a:r>
            <a:r>
              <a:rPr dirty="0" sz="2000" spc="-120">
                <a:solidFill>
                  <a:srgbClr val="11045B"/>
                </a:solidFill>
                <a:latin typeface="Times New Roman"/>
                <a:cs typeface="Times New Roman"/>
              </a:rPr>
              <a:t>г.</a:t>
            </a:r>
            <a:r>
              <a:rPr dirty="0" sz="2000" spc="-5">
                <a:solidFill>
                  <a:srgbClr val="11045B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045B"/>
                </a:solidFill>
                <a:latin typeface="Times New Roman"/>
                <a:cs typeface="Times New Roman"/>
              </a:rPr>
              <a:t>и в</a:t>
            </a:r>
            <a:r>
              <a:rPr dirty="0" sz="2000" spc="-5">
                <a:solidFill>
                  <a:srgbClr val="11045B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11045B"/>
                </a:solidFill>
                <a:latin typeface="Times New Roman"/>
                <a:cs typeface="Times New Roman"/>
              </a:rPr>
              <a:t>последующие</a:t>
            </a:r>
            <a:r>
              <a:rPr dirty="0" sz="2000" spc="-15">
                <a:solidFill>
                  <a:srgbClr val="11045B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11045B"/>
                </a:solidFill>
                <a:latin typeface="Times New Roman"/>
                <a:cs typeface="Times New Roman"/>
              </a:rPr>
              <a:t>годы.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074920" y="1167383"/>
            <a:ext cx="6899275" cy="5552440"/>
            <a:chOff x="5074920" y="1167383"/>
            <a:chExt cx="6899275" cy="555244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74920" y="1167383"/>
              <a:ext cx="3102864" cy="452323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57416" y="2619755"/>
              <a:ext cx="3104387" cy="400354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22464" y="4030979"/>
              <a:ext cx="4451604" cy="2688336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047494" y="311658"/>
            <a:ext cx="8613775" cy="620395"/>
          </a:xfrm>
          <a:prstGeom prst="rect"/>
          <a:solidFill>
            <a:srgbClr val="2D75B6"/>
          </a:solidFill>
          <a:ln w="38100">
            <a:solidFill>
              <a:srgbClr val="FFFFFF"/>
            </a:solidFill>
          </a:ln>
        </p:spPr>
        <p:txBody>
          <a:bodyPr wrap="square" lIns="0" tIns="61594" rIns="0" bIns="0" rtlCol="0" vert="horz">
            <a:spAutoFit/>
          </a:bodyPr>
          <a:lstStyle/>
          <a:p>
            <a:pPr marL="969010">
              <a:lnSpc>
                <a:spcPct val="100000"/>
              </a:lnSpc>
              <a:spcBef>
                <a:spcPts val="484"/>
              </a:spcBef>
            </a:pPr>
            <a:r>
              <a:rPr dirty="0" spc="-190" b="1">
                <a:solidFill>
                  <a:srgbClr val="FFFFFF"/>
                </a:solidFill>
                <a:latin typeface="Times New Roman"/>
                <a:cs typeface="Times New Roman"/>
              </a:rPr>
              <a:t>ГАУ</a:t>
            </a:r>
            <a:r>
              <a:rPr dirty="0" spc="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pc="-5" b="1">
                <a:solidFill>
                  <a:srgbClr val="FFFFFF"/>
                </a:solidFill>
                <a:latin typeface="Times New Roman"/>
                <a:cs typeface="Times New Roman"/>
              </a:rPr>
              <a:t>ИО</a:t>
            </a:r>
            <a:r>
              <a:rPr dirty="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pc="-20" b="1">
                <a:solidFill>
                  <a:srgbClr val="FFFFFF"/>
                </a:solidFill>
                <a:latin typeface="Times New Roman"/>
                <a:cs typeface="Times New Roman"/>
              </a:rPr>
              <a:t>ЦОПМКиМКО</a:t>
            </a:r>
            <a:r>
              <a:rPr dirty="0" spc="1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pc="-5" b="1">
                <a:solidFill>
                  <a:srgbClr val="FFFFFF"/>
                </a:solidFill>
                <a:latin typeface="Times New Roman"/>
                <a:cs typeface="Times New Roman"/>
              </a:rPr>
              <a:t>https://coko38.ru/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77417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957573" y="1776221"/>
            <a:ext cx="4469130" cy="2952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u="heavy" sz="2400" spc="-2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  <a:hlinkClick r:id="rId3"/>
              </a:rPr>
              <a:t>Контактная</a:t>
            </a:r>
            <a:r>
              <a:rPr dirty="0" u="heavy" sz="2400" spc="-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dirty="0" u="heavy" sz="2400" spc="-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  <a:hlinkClick r:id="rId3"/>
              </a:rPr>
              <a:t>информация: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2400" spc="-5" i="1">
                <a:solidFill>
                  <a:srgbClr val="FFFFFF"/>
                </a:solidFill>
                <a:latin typeface="Times New Roman"/>
                <a:cs typeface="Times New Roman"/>
              </a:rPr>
              <a:t>Яблонцева</a:t>
            </a:r>
            <a:r>
              <a:rPr dirty="0" sz="2400" spc="-20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0" i="1">
                <a:solidFill>
                  <a:srgbClr val="FFFFFF"/>
                </a:solidFill>
                <a:latin typeface="Times New Roman"/>
                <a:cs typeface="Times New Roman"/>
              </a:rPr>
              <a:t>Надежда</a:t>
            </a:r>
            <a:r>
              <a:rPr dirty="0" sz="2400" spc="-15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 i="1">
                <a:solidFill>
                  <a:srgbClr val="FFFFFF"/>
                </a:solidFill>
                <a:latin typeface="Times New Roman"/>
                <a:cs typeface="Times New Roman"/>
              </a:rPr>
              <a:t>Юрьевна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  <a:hlinkClick r:id="rId4"/>
              </a:rPr>
              <a:t>n.yablonceva@coko38.ru</a:t>
            </a:r>
            <a:endParaRPr sz="2400">
              <a:latin typeface="Times New Roman"/>
              <a:cs typeface="Times New Roman"/>
            </a:endParaRPr>
          </a:p>
          <a:p>
            <a:pPr algn="ctr" marL="1270">
              <a:lnSpc>
                <a:spcPct val="100000"/>
              </a:lnSpc>
              <a:tabLst>
                <a:tab pos="690880" algn="l"/>
              </a:tabLst>
            </a:pPr>
            <a:r>
              <a:rPr dirty="0" sz="2400" spc="-25">
                <a:solidFill>
                  <a:srgbClr val="FFFFFF"/>
                </a:solidFill>
                <a:latin typeface="Times New Roman"/>
                <a:cs typeface="Times New Roman"/>
              </a:rPr>
              <a:t>Тел.	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8</a:t>
            </a:r>
            <a:r>
              <a:rPr dirty="0" sz="24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(3952)</a:t>
            </a:r>
            <a:r>
              <a:rPr dirty="0" sz="24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500-287</a:t>
            </a:r>
            <a:r>
              <a:rPr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(доб.</a:t>
            </a:r>
            <a:r>
              <a:rPr dirty="0" sz="24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241)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u="heavy" sz="2400" spc="-3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  <a:hlinkClick r:id="rId3"/>
              </a:rPr>
              <a:t>БЛАГОДАРИМ</a:t>
            </a:r>
            <a:r>
              <a:rPr dirty="0" u="heavy" sz="2400" spc="-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dirty="0" u="heavy"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  <a:hlinkClick r:id="rId3"/>
              </a:rPr>
              <a:t>ЗА</a:t>
            </a:r>
            <a:r>
              <a:rPr dirty="0" u="heavy" sz="2400" spc="-3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dirty="0" u="heavy" sz="2400" spc="-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  <a:hlinkClick r:id="rId3"/>
              </a:rPr>
              <a:t>ВНИМАНИЕ!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3740" y="1927097"/>
            <a:ext cx="11610340" cy="44081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17500" algn="l"/>
              </a:tabLst>
            </a:pPr>
            <a:r>
              <a:rPr dirty="0" sz="2400" spc="-15">
                <a:solidFill>
                  <a:srgbClr val="11045B"/>
                </a:solidFill>
                <a:latin typeface="Times New Roman"/>
                <a:cs typeface="Times New Roman"/>
              </a:rPr>
              <a:t>Дорожная</a:t>
            </a:r>
            <a:r>
              <a:rPr dirty="0" sz="2400" spc="10">
                <a:solidFill>
                  <a:srgbClr val="11045B"/>
                </a:solidFill>
                <a:latin typeface="Times New Roman"/>
                <a:cs typeface="Times New Roman"/>
              </a:rPr>
              <a:t> </a:t>
            </a:r>
            <a:r>
              <a:rPr dirty="0" sz="2400" spc="-15">
                <a:solidFill>
                  <a:srgbClr val="11045B"/>
                </a:solidFill>
                <a:latin typeface="Times New Roman"/>
                <a:cs typeface="Times New Roman"/>
              </a:rPr>
              <a:t>карта</a:t>
            </a:r>
            <a:r>
              <a:rPr dirty="0" sz="2400" spc="5">
                <a:solidFill>
                  <a:srgbClr val="11045B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11045B"/>
                </a:solidFill>
                <a:latin typeface="Times New Roman"/>
                <a:cs typeface="Times New Roman"/>
              </a:rPr>
              <a:t>«Реализация</a:t>
            </a:r>
            <a:r>
              <a:rPr dirty="0" sz="2400">
                <a:solidFill>
                  <a:srgbClr val="11045B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11045B"/>
                </a:solidFill>
                <a:latin typeface="Times New Roman"/>
                <a:cs typeface="Times New Roman"/>
              </a:rPr>
              <a:t>индивидуальных</a:t>
            </a:r>
            <a:r>
              <a:rPr dirty="0" sz="2400">
                <a:solidFill>
                  <a:srgbClr val="11045B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11045B"/>
                </a:solidFill>
                <a:latin typeface="Times New Roman"/>
                <a:cs typeface="Times New Roman"/>
              </a:rPr>
              <a:t>планов</a:t>
            </a:r>
            <a:r>
              <a:rPr dirty="0" sz="2400" spc="10">
                <a:solidFill>
                  <a:srgbClr val="11045B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11045B"/>
                </a:solidFill>
                <a:latin typeface="Times New Roman"/>
                <a:cs typeface="Times New Roman"/>
              </a:rPr>
              <a:t>развертывания</a:t>
            </a:r>
            <a:r>
              <a:rPr dirty="0" sz="2400" spc="25">
                <a:solidFill>
                  <a:srgbClr val="11045B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11045B"/>
                </a:solidFill>
                <a:latin typeface="Times New Roman"/>
                <a:cs typeface="Times New Roman"/>
              </a:rPr>
              <a:t>(внедрения) </a:t>
            </a:r>
            <a:r>
              <a:rPr dirty="0" sz="2400">
                <a:solidFill>
                  <a:srgbClr val="11045B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11045B"/>
                </a:solidFill>
                <a:latin typeface="Times New Roman"/>
                <a:cs typeface="Times New Roman"/>
              </a:rPr>
              <a:t>национальной</a:t>
            </a:r>
            <a:r>
              <a:rPr dirty="0" sz="2400" spc="5">
                <a:solidFill>
                  <a:srgbClr val="11045B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11045B"/>
                </a:solidFill>
                <a:latin typeface="Times New Roman"/>
                <a:cs typeface="Times New Roman"/>
              </a:rPr>
              <a:t>социальной</a:t>
            </a:r>
            <a:r>
              <a:rPr dirty="0" sz="2400" spc="5">
                <a:solidFill>
                  <a:srgbClr val="11045B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11045B"/>
                </a:solidFill>
                <a:latin typeface="Times New Roman"/>
                <a:cs typeface="Times New Roman"/>
              </a:rPr>
              <a:t>инициативы</a:t>
            </a:r>
            <a:r>
              <a:rPr dirty="0" sz="2400" spc="30">
                <a:solidFill>
                  <a:srgbClr val="11045B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11045B"/>
                </a:solidFill>
                <a:latin typeface="Times New Roman"/>
                <a:cs typeface="Times New Roman"/>
              </a:rPr>
              <a:t>Жизненная </a:t>
            </a:r>
            <a:r>
              <a:rPr dirty="0" sz="2400" spc="-10">
                <a:solidFill>
                  <a:srgbClr val="11045B"/>
                </a:solidFill>
                <a:latin typeface="Times New Roman"/>
                <a:cs typeface="Times New Roman"/>
              </a:rPr>
              <a:t>ситуация</a:t>
            </a:r>
            <a:r>
              <a:rPr dirty="0" sz="2400" spc="-5">
                <a:solidFill>
                  <a:srgbClr val="11045B"/>
                </a:solidFill>
                <a:latin typeface="Times New Roman"/>
                <a:cs typeface="Times New Roman"/>
              </a:rPr>
              <a:t> «Снижение</a:t>
            </a:r>
            <a:r>
              <a:rPr dirty="0" sz="2400" spc="15">
                <a:solidFill>
                  <a:srgbClr val="11045B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11045B"/>
                </a:solidFill>
                <a:latin typeface="Times New Roman"/>
                <a:cs typeface="Times New Roman"/>
              </a:rPr>
              <a:t>заболеваемости </a:t>
            </a:r>
            <a:r>
              <a:rPr dirty="0" sz="2400" spc="-585">
                <a:solidFill>
                  <a:srgbClr val="11045B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11045B"/>
                </a:solidFill>
                <a:latin typeface="Times New Roman"/>
                <a:cs typeface="Times New Roman"/>
              </a:rPr>
              <a:t>детей в</a:t>
            </a:r>
            <a:r>
              <a:rPr dirty="0" sz="2400" spc="5">
                <a:solidFill>
                  <a:srgbClr val="11045B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11045B"/>
                </a:solidFill>
                <a:latin typeface="Times New Roman"/>
                <a:cs typeface="Times New Roman"/>
              </a:rPr>
              <a:t>образовательных</a:t>
            </a:r>
            <a:r>
              <a:rPr dirty="0" sz="2400" spc="5">
                <a:solidFill>
                  <a:srgbClr val="11045B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11045B"/>
                </a:solidFill>
                <a:latin typeface="Times New Roman"/>
                <a:cs typeface="Times New Roman"/>
              </a:rPr>
              <a:t>организациях,</a:t>
            </a:r>
            <a:r>
              <a:rPr dirty="0" sz="2400" spc="10">
                <a:solidFill>
                  <a:srgbClr val="11045B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11045B"/>
                </a:solidFill>
                <a:latin typeface="Times New Roman"/>
                <a:cs typeface="Times New Roman"/>
              </a:rPr>
              <a:t>реализующих</a:t>
            </a:r>
            <a:r>
              <a:rPr dirty="0" sz="2400" spc="-30">
                <a:solidFill>
                  <a:srgbClr val="11045B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11045B"/>
                </a:solidFill>
                <a:latin typeface="Times New Roman"/>
                <a:cs typeface="Times New Roman"/>
              </a:rPr>
              <a:t>программы</a:t>
            </a:r>
            <a:r>
              <a:rPr dirty="0" sz="2400">
                <a:solidFill>
                  <a:srgbClr val="11045B"/>
                </a:solidFill>
                <a:latin typeface="Times New Roman"/>
                <a:cs typeface="Times New Roman"/>
              </a:rPr>
              <a:t> </a:t>
            </a:r>
            <a:r>
              <a:rPr dirty="0" sz="2400" spc="-25">
                <a:solidFill>
                  <a:srgbClr val="11045B"/>
                </a:solidFill>
                <a:latin typeface="Times New Roman"/>
                <a:cs typeface="Times New Roman"/>
              </a:rPr>
              <a:t>дошкольного</a:t>
            </a:r>
            <a:endParaRPr sz="2400">
              <a:latin typeface="Times New Roman"/>
              <a:cs typeface="Times New Roman"/>
            </a:endParaRPr>
          </a:p>
          <a:p>
            <a:pPr marL="12700" marR="3442335">
              <a:lnSpc>
                <a:spcPct val="100000"/>
              </a:lnSpc>
            </a:pPr>
            <a:r>
              <a:rPr dirty="0" sz="2400" spc="-5">
                <a:solidFill>
                  <a:srgbClr val="11045B"/>
                </a:solidFill>
                <a:latin typeface="Times New Roman"/>
                <a:cs typeface="Times New Roman"/>
              </a:rPr>
              <a:t>образования»,</a:t>
            </a:r>
            <a:r>
              <a:rPr dirty="0" sz="2400" spc="10">
                <a:solidFill>
                  <a:srgbClr val="11045B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11045B"/>
                </a:solidFill>
                <a:latin typeface="Times New Roman"/>
                <a:cs typeface="Times New Roman"/>
              </a:rPr>
              <a:t>утвержденная</a:t>
            </a:r>
            <a:r>
              <a:rPr dirty="0" sz="2400" spc="-15">
                <a:solidFill>
                  <a:srgbClr val="11045B"/>
                </a:solidFill>
                <a:latin typeface="Times New Roman"/>
                <a:cs typeface="Times New Roman"/>
              </a:rPr>
              <a:t> </a:t>
            </a:r>
            <a:r>
              <a:rPr dirty="0" sz="2400" spc="-20">
                <a:solidFill>
                  <a:srgbClr val="11045B"/>
                </a:solidFill>
                <a:latin typeface="Times New Roman"/>
                <a:cs typeface="Times New Roman"/>
              </a:rPr>
              <a:t>губернатором</a:t>
            </a:r>
            <a:r>
              <a:rPr dirty="0" sz="2400" spc="5">
                <a:solidFill>
                  <a:srgbClr val="11045B"/>
                </a:solidFill>
                <a:latin typeface="Times New Roman"/>
                <a:cs typeface="Times New Roman"/>
              </a:rPr>
              <a:t> </a:t>
            </a:r>
            <a:r>
              <a:rPr dirty="0" sz="2400" spc="-15">
                <a:solidFill>
                  <a:srgbClr val="11045B"/>
                </a:solidFill>
                <a:latin typeface="Times New Roman"/>
                <a:cs typeface="Times New Roman"/>
              </a:rPr>
              <a:t>Иркутской</a:t>
            </a:r>
            <a:r>
              <a:rPr dirty="0" sz="2400" spc="-10">
                <a:solidFill>
                  <a:srgbClr val="11045B"/>
                </a:solidFill>
                <a:latin typeface="Times New Roman"/>
                <a:cs typeface="Times New Roman"/>
              </a:rPr>
              <a:t> </a:t>
            </a:r>
            <a:r>
              <a:rPr dirty="0" sz="2400" spc="-15">
                <a:solidFill>
                  <a:srgbClr val="11045B"/>
                </a:solidFill>
                <a:latin typeface="Times New Roman"/>
                <a:cs typeface="Times New Roman"/>
              </a:rPr>
              <a:t>области </a:t>
            </a:r>
            <a:r>
              <a:rPr dirty="0" sz="2400" spc="-585">
                <a:solidFill>
                  <a:srgbClr val="11045B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11045B"/>
                </a:solidFill>
                <a:latin typeface="Times New Roman"/>
                <a:cs typeface="Times New Roman"/>
              </a:rPr>
              <a:t>И.</a:t>
            </a:r>
            <a:r>
              <a:rPr dirty="0" sz="2400" spc="-10">
                <a:solidFill>
                  <a:srgbClr val="11045B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11045B"/>
                </a:solidFill>
                <a:latin typeface="Times New Roman"/>
                <a:cs typeface="Times New Roman"/>
              </a:rPr>
              <a:t>И.</a:t>
            </a:r>
            <a:r>
              <a:rPr dirty="0" sz="2400" spc="10">
                <a:solidFill>
                  <a:srgbClr val="11045B"/>
                </a:solidFill>
                <a:latin typeface="Times New Roman"/>
                <a:cs typeface="Times New Roman"/>
              </a:rPr>
              <a:t> </a:t>
            </a:r>
            <a:r>
              <a:rPr dirty="0" sz="2400" spc="-20">
                <a:solidFill>
                  <a:srgbClr val="11045B"/>
                </a:solidFill>
                <a:latin typeface="Times New Roman"/>
                <a:cs typeface="Times New Roman"/>
              </a:rPr>
              <a:t>Кобзевым</a:t>
            </a:r>
            <a:r>
              <a:rPr dirty="0" sz="2400" spc="5">
                <a:solidFill>
                  <a:srgbClr val="11045B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11045B"/>
                </a:solidFill>
                <a:latin typeface="Times New Roman"/>
                <a:cs typeface="Times New Roman"/>
              </a:rPr>
              <a:t>28 </a:t>
            </a:r>
            <a:r>
              <a:rPr dirty="0" sz="2400" spc="-10">
                <a:solidFill>
                  <a:srgbClr val="11045B"/>
                </a:solidFill>
                <a:latin typeface="Times New Roman"/>
                <a:cs typeface="Times New Roman"/>
              </a:rPr>
              <a:t>апреля</a:t>
            </a:r>
            <a:r>
              <a:rPr dirty="0" sz="2400" spc="-15">
                <a:solidFill>
                  <a:srgbClr val="11045B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11045B"/>
                </a:solidFill>
                <a:latin typeface="Times New Roman"/>
                <a:cs typeface="Times New Roman"/>
              </a:rPr>
              <a:t>2022 </a:t>
            </a:r>
            <a:r>
              <a:rPr dirty="0" sz="2400" spc="-35">
                <a:solidFill>
                  <a:srgbClr val="11045B"/>
                </a:solidFill>
                <a:latin typeface="Times New Roman"/>
                <a:cs typeface="Times New Roman"/>
              </a:rPr>
              <a:t>года</a:t>
            </a:r>
            <a:r>
              <a:rPr dirty="0" sz="2400" spc="15">
                <a:solidFill>
                  <a:srgbClr val="11045B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11045B"/>
                </a:solidFill>
                <a:latin typeface="Times New Roman"/>
                <a:cs typeface="Times New Roman"/>
              </a:rPr>
              <a:t>№</a:t>
            </a:r>
            <a:r>
              <a:rPr dirty="0" sz="2400" spc="-15">
                <a:solidFill>
                  <a:srgbClr val="11045B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11045B"/>
                </a:solidFill>
                <a:latin typeface="Times New Roman"/>
                <a:cs typeface="Times New Roman"/>
              </a:rPr>
              <a:t>06-176/22;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1278255">
              <a:lnSpc>
                <a:spcPct val="100000"/>
              </a:lnSpc>
              <a:spcBef>
                <a:spcPts val="5"/>
              </a:spcBef>
              <a:buAutoNum type="arabicPeriod" startAt="2"/>
              <a:tabLst>
                <a:tab pos="317500" algn="l"/>
              </a:tabLst>
            </a:pPr>
            <a:r>
              <a:rPr dirty="0" sz="2400" spc="-10">
                <a:solidFill>
                  <a:srgbClr val="11045B"/>
                </a:solidFill>
                <a:latin typeface="Times New Roman"/>
                <a:cs typeface="Times New Roman"/>
              </a:rPr>
              <a:t>Распоряжения</a:t>
            </a:r>
            <a:r>
              <a:rPr dirty="0" sz="2400" spc="10">
                <a:solidFill>
                  <a:srgbClr val="11045B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11045B"/>
                </a:solidFill>
                <a:latin typeface="Times New Roman"/>
                <a:cs typeface="Times New Roman"/>
              </a:rPr>
              <a:t>министерства</a:t>
            </a:r>
            <a:r>
              <a:rPr dirty="0" sz="2400" spc="30">
                <a:solidFill>
                  <a:srgbClr val="11045B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11045B"/>
                </a:solidFill>
                <a:latin typeface="Times New Roman"/>
                <a:cs typeface="Times New Roman"/>
              </a:rPr>
              <a:t>образования</a:t>
            </a:r>
            <a:r>
              <a:rPr dirty="0" sz="2400" spc="15">
                <a:solidFill>
                  <a:srgbClr val="11045B"/>
                </a:solidFill>
                <a:latin typeface="Times New Roman"/>
                <a:cs typeface="Times New Roman"/>
              </a:rPr>
              <a:t> </a:t>
            </a:r>
            <a:r>
              <a:rPr dirty="0" sz="2400" spc="-20">
                <a:solidFill>
                  <a:srgbClr val="11045B"/>
                </a:solidFill>
                <a:latin typeface="Times New Roman"/>
                <a:cs typeface="Times New Roman"/>
              </a:rPr>
              <a:t>Иркутской</a:t>
            </a:r>
            <a:r>
              <a:rPr dirty="0" sz="2400" spc="-5">
                <a:solidFill>
                  <a:srgbClr val="11045B"/>
                </a:solidFill>
                <a:latin typeface="Times New Roman"/>
                <a:cs typeface="Times New Roman"/>
              </a:rPr>
              <a:t> </a:t>
            </a:r>
            <a:r>
              <a:rPr dirty="0" sz="2400" spc="-15">
                <a:solidFill>
                  <a:srgbClr val="11045B"/>
                </a:solidFill>
                <a:latin typeface="Times New Roman"/>
                <a:cs typeface="Times New Roman"/>
              </a:rPr>
              <a:t>области</a:t>
            </a:r>
            <a:r>
              <a:rPr dirty="0" sz="2400" spc="5">
                <a:solidFill>
                  <a:srgbClr val="11045B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11045B"/>
                </a:solidFill>
                <a:latin typeface="Times New Roman"/>
                <a:cs typeface="Times New Roman"/>
              </a:rPr>
              <a:t>«О</a:t>
            </a:r>
            <a:r>
              <a:rPr dirty="0" sz="2400" spc="20">
                <a:solidFill>
                  <a:srgbClr val="11045B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11045B"/>
                </a:solidFill>
                <a:latin typeface="Times New Roman"/>
                <a:cs typeface="Times New Roman"/>
              </a:rPr>
              <a:t>проведении </a:t>
            </a:r>
            <a:r>
              <a:rPr dirty="0" sz="2400" spc="-585">
                <a:solidFill>
                  <a:srgbClr val="11045B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11045B"/>
                </a:solidFill>
                <a:latin typeface="Times New Roman"/>
                <a:cs typeface="Times New Roman"/>
              </a:rPr>
              <a:t>мониторинга</a:t>
            </a:r>
            <a:r>
              <a:rPr dirty="0" sz="2400" spc="25">
                <a:solidFill>
                  <a:srgbClr val="11045B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11045B"/>
                </a:solidFill>
                <a:latin typeface="Times New Roman"/>
                <a:cs typeface="Times New Roman"/>
              </a:rPr>
              <a:t>профессиональной</a:t>
            </a:r>
            <a:r>
              <a:rPr dirty="0" sz="2400" spc="-10">
                <a:solidFill>
                  <a:srgbClr val="11045B"/>
                </a:solidFill>
                <a:latin typeface="Times New Roman"/>
                <a:cs typeface="Times New Roman"/>
              </a:rPr>
              <a:t> компетентности</a:t>
            </a:r>
            <a:r>
              <a:rPr dirty="0" sz="2400" spc="10">
                <a:solidFill>
                  <a:srgbClr val="11045B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11045B"/>
                </a:solidFill>
                <a:latin typeface="Times New Roman"/>
                <a:cs typeface="Times New Roman"/>
              </a:rPr>
              <a:t>педагогических</a:t>
            </a:r>
            <a:r>
              <a:rPr dirty="0" sz="2400" spc="5">
                <a:solidFill>
                  <a:srgbClr val="11045B"/>
                </a:solidFill>
                <a:latin typeface="Times New Roman"/>
                <a:cs typeface="Times New Roman"/>
              </a:rPr>
              <a:t> </a:t>
            </a:r>
            <a:r>
              <a:rPr dirty="0" sz="2400" spc="-20">
                <a:solidFill>
                  <a:srgbClr val="11045B"/>
                </a:solidFill>
                <a:latin typeface="Times New Roman"/>
                <a:cs typeface="Times New Roman"/>
              </a:rPr>
              <a:t>работников</a:t>
            </a:r>
            <a:endParaRPr sz="2400">
              <a:latin typeface="Times New Roman"/>
              <a:cs typeface="Times New Roman"/>
            </a:endParaRPr>
          </a:p>
          <a:p>
            <a:pPr marL="12700" marR="557530">
              <a:lnSpc>
                <a:spcPct val="100000"/>
              </a:lnSpc>
            </a:pPr>
            <a:r>
              <a:rPr dirty="0" sz="2400" spc="-25">
                <a:solidFill>
                  <a:srgbClr val="11045B"/>
                </a:solidFill>
                <a:latin typeface="Times New Roman"/>
                <a:cs typeface="Times New Roman"/>
              </a:rPr>
              <a:t>дошкольного</a:t>
            </a:r>
            <a:r>
              <a:rPr dirty="0" sz="2400" spc="25">
                <a:solidFill>
                  <a:srgbClr val="11045B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11045B"/>
                </a:solidFill>
                <a:latin typeface="Times New Roman"/>
                <a:cs typeface="Times New Roman"/>
              </a:rPr>
              <a:t>образования</a:t>
            </a:r>
            <a:r>
              <a:rPr dirty="0" sz="2400" spc="10">
                <a:solidFill>
                  <a:srgbClr val="11045B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11045B"/>
                </a:solidFill>
                <a:latin typeface="Times New Roman"/>
                <a:cs typeface="Times New Roman"/>
              </a:rPr>
              <a:t>в</a:t>
            </a:r>
            <a:r>
              <a:rPr dirty="0" sz="2400" spc="10">
                <a:solidFill>
                  <a:srgbClr val="11045B"/>
                </a:solidFill>
                <a:latin typeface="Times New Roman"/>
                <a:cs typeface="Times New Roman"/>
              </a:rPr>
              <a:t> </a:t>
            </a:r>
            <a:r>
              <a:rPr dirty="0" sz="2400" spc="-15">
                <a:solidFill>
                  <a:srgbClr val="11045B"/>
                </a:solidFill>
                <a:latin typeface="Times New Roman"/>
                <a:cs typeface="Times New Roman"/>
              </a:rPr>
              <a:t>области</a:t>
            </a:r>
            <a:r>
              <a:rPr dirty="0" sz="2400" spc="5">
                <a:solidFill>
                  <a:srgbClr val="11045B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11045B"/>
                </a:solidFill>
                <a:latin typeface="Times New Roman"/>
                <a:cs typeface="Times New Roman"/>
              </a:rPr>
              <a:t>реализации</a:t>
            </a:r>
            <a:r>
              <a:rPr dirty="0" sz="2400" spc="5">
                <a:solidFill>
                  <a:srgbClr val="11045B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11045B"/>
                </a:solidFill>
                <a:latin typeface="Times New Roman"/>
                <a:cs typeface="Times New Roman"/>
              </a:rPr>
              <a:t>здоровьесберегающих</a:t>
            </a:r>
            <a:r>
              <a:rPr dirty="0" sz="2400" spc="25">
                <a:solidFill>
                  <a:srgbClr val="11045B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11045B"/>
                </a:solidFill>
                <a:latin typeface="Times New Roman"/>
                <a:cs typeface="Times New Roman"/>
              </a:rPr>
              <a:t>технологий</a:t>
            </a:r>
            <a:r>
              <a:rPr dirty="0" sz="2400" spc="20">
                <a:solidFill>
                  <a:srgbClr val="11045B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11045B"/>
                </a:solidFill>
                <a:latin typeface="Times New Roman"/>
                <a:cs typeface="Times New Roman"/>
              </a:rPr>
              <a:t>в </a:t>
            </a:r>
            <a:r>
              <a:rPr dirty="0" sz="2400" spc="-585">
                <a:solidFill>
                  <a:srgbClr val="11045B"/>
                </a:solidFill>
                <a:latin typeface="Times New Roman"/>
                <a:cs typeface="Times New Roman"/>
              </a:rPr>
              <a:t> </a:t>
            </a:r>
            <a:r>
              <a:rPr dirty="0" sz="2400" spc="-15">
                <a:solidFill>
                  <a:srgbClr val="11045B"/>
                </a:solidFill>
                <a:latin typeface="Times New Roman"/>
                <a:cs typeface="Times New Roman"/>
              </a:rPr>
              <a:t>образовательном</a:t>
            </a:r>
            <a:r>
              <a:rPr dirty="0" sz="2400" spc="5">
                <a:solidFill>
                  <a:srgbClr val="11045B"/>
                </a:solidFill>
                <a:latin typeface="Times New Roman"/>
                <a:cs typeface="Times New Roman"/>
              </a:rPr>
              <a:t> процессе»</a:t>
            </a:r>
            <a:r>
              <a:rPr dirty="0" sz="2400">
                <a:solidFill>
                  <a:srgbClr val="11045B"/>
                </a:solidFill>
                <a:latin typeface="Times New Roman"/>
                <a:cs typeface="Times New Roman"/>
              </a:rPr>
              <a:t> (в 2022-2024 </a:t>
            </a:r>
            <a:r>
              <a:rPr dirty="0" sz="2400" spc="-20">
                <a:solidFill>
                  <a:srgbClr val="11045B"/>
                </a:solidFill>
                <a:latin typeface="Times New Roman"/>
                <a:cs typeface="Times New Roman"/>
              </a:rPr>
              <a:t>годах);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50">
              <a:latin typeface="Times New Roman"/>
              <a:cs typeface="Times New Roman"/>
            </a:endParaRPr>
          </a:p>
          <a:p>
            <a:pPr marL="317500" indent="-304800">
              <a:lnSpc>
                <a:spcPct val="100000"/>
              </a:lnSpc>
              <a:spcBef>
                <a:spcPts val="5"/>
              </a:spcBef>
              <a:buAutoNum type="arabicPeriod" startAt="3"/>
              <a:tabLst>
                <a:tab pos="317500" algn="l"/>
                <a:tab pos="1609090" algn="l"/>
              </a:tabLst>
            </a:pPr>
            <a:r>
              <a:rPr dirty="0" sz="2400" spc="-10">
                <a:solidFill>
                  <a:srgbClr val="11045B"/>
                </a:solidFill>
                <a:latin typeface="Times New Roman"/>
                <a:cs typeface="Times New Roman"/>
              </a:rPr>
              <a:t>Приказы	</a:t>
            </a:r>
            <a:r>
              <a:rPr dirty="0" sz="2400" spc="-165">
                <a:solidFill>
                  <a:srgbClr val="11045B"/>
                </a:solidFill>
                <a:latin typeface="Times New Roman"/>
                <a:cs typeface="Times New Roman"/>
              </a:rPr>
              <a:t>ГАУ</a:t>
            </a:r>
            <a:r>
              <a:rPr dirty="0" sz="2400" spc="10">
                <a:solidFill>
                  <a:srgbClr val="11045B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11045B"/>
                </a:solidFill>
                <a:latin typeface="Times New Roman"/>
                <a:cs typeface="Times New Roman"/>
              </a:rPr>
              <a:t>ИО </a:t>
            </a:r>
            <a:r>
              <a:rPr dirty="0" sz="2400" spc="-20">
                <a:solidFill>
                  <a:srgbClr val="11045B"/>
                </a:solidFill>
                <a:latin typeface="Times New Roman"/>
                <a:cs typeface="Times New Roman"/>
              </a:rPr>
              <a:t>ЦОПМКиМКО</a:t>
            </a:r>
            <a:r>
              <a:rPr dirty="0" sz="2400" spc="55">
                <a:solidFill>
                  <a:srgbClr val="11045B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11045B"/>
                </a:solidFill>
                <a:latin typeface="Times New Roman"/>
                <a:cs typeface="Times New Roman"/>
              </a:rPr>
              <a:t>«О </a:t>
            </a:r>
            <a:r>
              <a:rPr dirty="0" sz="2400" spc="-10">
                <a:solidFill>
                  <a:srgbClr val="11045B"/>
                </a:solidFill>
                <a:latin typeface="Times New Roman"/>
                <a:cs typeface="Times New Roman"/>
              </a:rPr>
              <a:t>проведении</a:t>
            </a:r>
            <a:r>
              <a:rPr dirty="0" sz="2400" spc="20">
                <a:solidFill>
                  <a:srgbClr val="11045B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11045B"/>
                </a:solidFill>
                <a:latin typeface="Times New Roman"/>
                <a:cs typeface="Times New Roman"/>
              </a:rPr>
              <a:t>мониторинга»</a:t>
            </a:r>
            <a:r>
              <a:rPr dirty="0" sz="2400" spc="20">
                <a:solidFill>
                  <a:srgbClr val="11045B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11045B"/>
                </a:solidFill>
                <a:latin typeface="Times New Roman"/>
                <a:cs typeface="Times New Roman"/>
              </a:rPr>
              <a:t>(в</a:t>
            </a:r>
            <a:r>
              <a:rPr dirty="0" sz="2400" spc="10">
                <a:solidFill>
                  <a:srgbClr val="11045B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11045B"/>
                </a:solidFill>
                <a:latin typeface="Times New Roman"/>
                <a:cs typeface="Times New Roman"/>
              </a:rPr>
              <a:t>2022-2024</a:t>
            </a:r>
            <a:r>
              <a:rPr dirty="0" sz="2400" spc="-15">
                <a:solidFill>
                  <a:srgbClr val="11045B"/>
                </a:solidFill>
                <a:latin typeface="Times New Roman"/>
                <a:cs typeface="Times New Roman"/>
              </a:rPr>
              <a:t> </a:t>
            </a:r>
            <a:r>
              <a:rPr dirty="0" sz="2400" spc="-20">
                <a:solidFill>
                  <a:srgbClr val="11045B"/>
                </a:solidFill>
                <a:latin typeface="Times New Roman"/>
                <a:cs typeface="Times New Roman"/>
              </a:rPr>
              <a:t>годах).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47494" y="311658"/>
            <a:ext cx="8613775" cy="620395"/>
          </a:xfrm>
          <a:prstGeom prst="rect"/>
          <a:solidFill>
            <a:srgbClr val="2D75B6"/>
          </a:solidFill>
          <a:ln w="38100">
            <a:solidFill>
              <a:srgbClr val="FFFFFF"/>
            </a:solidFill>
          </a:ln>
        </p:spPr>
        <p:txBody>
          <a:bodyPr wrap="square" lIns="0" tIns="61594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484"/>
              </a:spcBef>
            </a:pPr>
            <a:r>
              <a:rPr dirty="0" spc="-20" b="1">
                <a:solidFill>
                  <a:srgbClr val="FFFFFF"/>
                </a:solidFill>
                <a:latin typeface="Times New Roman"/>
                <a:cs typeface="Times New Roman"/>
              </a:rPr>
              <a:t>Нормативное</a:t>
            </a:r>
            <a:r>
              <a:rPr dirty="0" spc="2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pc="-15" b="1">
                <a:solidFill>
                  <a:srgbClr val="FFFFFF"/>
                </a:solidFill>
                <a:latin typeface="Times New Roman"/>
                <a:cs typeface="Times New Roman"/>
              </a:rPr>
              <a:t>обеспечение</a:t>
            </a:r>
            <a:r>
              <a:rPr dirty="0" spc="-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pc="-15" b="1">
                <a:solidFill>
                  <a:srgbClr val="FFFFFF"/>
                </a:solidFill>
                <a:latin typeface="Times New Roman"/>
                <a:cs typeface="Times New Roman"/>
              </a:rPr>
              <a:t>мониторинга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4324" y="1463420"/>
            <a:ext cx="11003280" cy="4440555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340"/>
              </a:spcBef>
            </a:pPr>
            <a:r>
              <a:rPr dirty="0" sz="2000" b="1">
                <a:solidFill>
                  <a:srgbClr val="000066"/>
                </a:solidFill>
                <a:latin typeface="Times New Roman"/>
                <a:cs typeface="Times New Roman"/>
              </a:rPr>
              <a:t>Цель </a:t>
            </a:r>
            <a:r>
              <a:rPr dirty="0" sz="2000" spc="-5" b="1">
                <a:solidFill>
                  <a:srgbClr val="000066"/>
                </a:solidFill>
                <a:latin typeface="Times New Roman"/>
                <a:cs typeface="Times New Roman"/>
              </a:rPr>
              <a:t>мониторинга:</a:t>
            </a:r>
            <a:r>
              <a:rPr dirty="0" sz="2000" spc="-20" b="1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000066"/>
                </a:solidFill>
                <a:latin typeface="Times New Roman"/>
                <a:cs typeface="Times New Roman"/>
              </a:rPr>
              <a:t>оценка</a:t>
            </a:r>
            <a:r>
              <a:rPr dirty="0" sz="2000" spc="3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000066"/>
                </a:solidFill>
                <a:latin typeface="Times New Roman"/>
                <a:cs typeface="Times New Roman"/>
              </a:rPr>
              <a:t>текущего</a:t>
            </a:r>
            <a:r>
              <a:rPr dirty="0" sz="2000" spc="2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000066"/>
                </a:solidFill>
                <a:latin typeface="Times New Roman"/>
                <a:cs typeface="Times New Roman"/>
              </a:rPr>
              <a:t>состояния</a:t>
            </a:r>
            <a:r>
              <a:rPr dirty="0" sz="2000" spc="1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66"/>
                </a:solidFill>
                <a:latin typeface="Times New Roman"/>
                <a:cs typeface="Times New Roman"/>
              </a:rPr>
              <a:t>профессиональной</a:t>
            </a:r>
            <a:r>
              <a:rPr dirty="0" sz="2000" spc="35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000066"/>
                </a:solidFill>
                <a:latin typeface="Times New Roman"/>
                <a:cs typeface="Times New Roman"/>
              </a:rPr>
              <a:t>компетентности</a:t>
            </a:r>
            <a:r>
              <a:rPr dirty="0" sz="2000" spc="2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000066"/>
                </a:solidFill>
                <a:latin typeface="Times New Roman"/>
                <a:cs typeface="Times New Roman"/>
              </a:rPr>
              <a:t>педагогических </a:t>
            </a:r>
            <a:r>
              <a:rPr dirty="0" sz="2000" spc="-484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dirty="0" sz="2000" spc="-15">
                <a:solidFill>
                  <a:srgbClr val="000066"/>
                </a:solidFill>
                <a:latin typeface="Times New Roman"/>
                <a:cs typeface="Times New Roman"/>
              </a:rPr>
              <a:t>работников</a:t>
            </a:r>
            <a:r>
              <a:rPr dirty="0" sz="2000" spc="-1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dirty="0" sz="2000" spc="-15">
                <a:solidFill>
                  <a:srgbClr val="000066"/>
                </a:solidFill>
                <a:latin typeface="Times New Roman"/>
                <a:cs typeface="Times New Roman"/>
              </a:rPr>
              <a:t>дошкольных</a:t>
            </a:r>
            <a:r>
              <a:rPr dirty="0" sz="2000" spc="-25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000066"/>
                </a:solidFill>
                <a:latin typeface="Times New Roman"/>
                <a:cs typeface="Times New Roman"/>
              </a:rPr>
              <a:t>образовательных</a:t>
            </a:r>
            <a:r>
              <a:rPr dirty="0" sz="2000" spc="-25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000066"/>
                </a:solidFill>
                <a:latin typeface="Times New Roman"/>
                <a:cs typeface="Times New Roman"/>
              </a:rPr>
              <a:t>организаций</a:t>
            </a:r>
            <a:r>
              <a:rPr dirty="0" sz="2000" spc="25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66"/>
                </a:solidFill>
                <a:latin typeface="Times New Roman"/>
                <a:cs typeface="Times New Roman"/>
              </a:rPr>
              <a:t>в</a:t>
            </a:r>
            <a:r>
              <a:rPr dirty="0" sz="2000" spc="-5">
                <a:solidFill>
                  <a:srgbClr val="000066"/>
                </a:solidFill>
                <a:latin typeface="Times New Roman"/>
                <a:cs typeface="Times New Roman"/>
              </a:rPr>
              <a:t> области</a:t>
            </a:r>
            <a:r>
              <a:rPr dirty="0" sz="2000" spc="-15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66"/>
                </a:solidFill>
                <a:latin typeface="Times New Roman"/>
                <a:cs typeface="Times New Roman"/>
              </a:rPr>
              <a:t>реализации</a:t>
            </a:r>
            <a:r>
              <a:rPr dirty="0" sz="2000" spc="25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000066"/>
                </a:solidFill>
                <a:latin typeface="Times New Roman"/>
                <a:cs typeface="Times New Roman"/>
              </a:rPr>
              <a:t>образовательной </a:t>
            </a:r>
            <a:r>
              <a:rPr dirty="0" sz="2000" spc="-5">
                <a:solidFill>
                  <a:srgbClr val="000066"/>
                </a:solidFill>
                <a:latin typeface="Times New Roman"/>
                <a:cs typeface="Times New Roman"/>
              </a:rPr>
              <a:t> программы</a:t>
            </a:r>
            <a:r>
              <a:rPr dirty="0" sz="2000">
                <a:solidFill>
                  <a:srgbClr val="000066"/>
                </a:solidFill>
                <a:latin typeface="Times New Roman"/>
                <a:cs typeface="Times New Roman"/>
              </a:rPr>
              <a:t> с </a:t>
            </a:r>
            <a:r>
              <a:rPr dirty="0" sz="2000" spc="-5">
                <a:solidFill>
                  <a:srgbClr val="000066"/>
                </a:solidFill>
                <a:latin typeface="Times New Roman"/>
                <a:cs typeface="Times New Roman"/>
              </a:rPr>
              <a:t>применением </a:t>
            </a:r>
            <a:r>
              <a:rPr dirty="0" sz="2000">
                <a:solidFill>
                  <a:srgbClr val="000066"/>
                </a:solidFill>
                <a:latin typeface="Times New Roman"/>
                <a:cs typeface="Times New Roman"/>
              </a:rPr>
              <a:t>здоровьесберегающих </a:t>
            </a:r>
            <a:r>
              <a:rPr dirty="0" sz="2000" spc="-5">
                <a:solidFill>
                  <a:srgbClr val="000066"/>
                </a:solidFill>
                <a:latin typeface="Times New Roman"/>
                <a:cs typeface="Times New Roman"/>
              </a:rPr>
              <a:t>технологий, </a:t>
            </a:r>
            <a:r>
              <a:rPr dirty="0" sz="2000">
                <a:solidFill>
                  <a:srgbClr val="000066"/>
                </a:solidFill>
                <a:latin typeface="Times New Roman"/>
                <a:cs typeface="Times New Roman"/>
              </a:rPr>
              <a:t>своевременное предоставление </a:t>
            </a:r>
            <a:r>
              <a:rPr dirty="0" sz="2000" spc="5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000066"/>
                </a:solidFill>
                <a:latin typeface="Times New Roman"/>
                <a:cs typeface="Times New Roman"/>
              </a:rPr>
              <a:t>объективной</a:t>
            </a:r>
            <a:r>
              <a:rPr dirty="0" sz="2000">
                <a:solidFill>
                  <a:srgbClr val="000066"/>
                </a:solidFill>
                <a:latin typeface="Times New Roman"/>
                <a:cs typeface="Times New Roman"/>
              </a:rPr>
              <a:t> и</a:t>
            </a:r>
            <a:r>
              <a:rPr dirty="0" sz="2000" spc="5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66"/>
                </a:solidFill>
                <a:latin typeface="Times New Roman"/>
                <a:cs typeface="Times New Roman"/>
              </a:rPr>
              <a:t>достоверной</a:t>
            </a:r>
            <a:r>
              <a:rPr dirty="0" sz="2000" spc="-2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000066"/>
                </a:solidFill>
                <a:latin typeface="Times New Roman"/>
                <a:cs typeface="Times New Roman"/>
              </a:rPr>
              <a:t>информации</a:t>
            </a:r>
            <a:r>
              <a:rPr dirty="0" sz="2000" spc="5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66"/>
                </a:solidFill>
                <a:latin typeface="Times New Roman"/>
                <a:cs typeface="Times New Roman"/>
              </a:rPr>
              <a:t>заинтересованным</a:t>
            </a:r>
            <a:r>
              <a:rPr dirty="0" sz="2000" spc="5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66"/>
                </a:solidFill>
                <a:latin typeface="Times New Roman"/>
                <a:cs typeface="Times New Roman"/>
              </a:rPr>
              <a:t>лицам</a:t>
            </a:r>
            <a:r>
              <a:rPr dirty="0" sz="2000" spc="5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66"/>
                </a:solidFill>
                <a:latin typeface="Times New Roman"/>
                <a:cs typeface="Times New Roman"/>
              </a:rPr>
              <a:t>для </a:t>
            </a:r>
            <a:r>
              <a:rPr dirty="0" sz="2000" spc="-5">
                <a:solidFill>
                  <a:srgbClr val="000066"/>
                </a:solidFill>
                <a:latin typeface="Times New Roman"/>
                <a:cs typeface="Times New Roman"/>
              </a:rPr>
              <a:t>повышения</a:t>
            </a:r>
            <a:r>
              <a:rPr dirty="0" sz="2000" spc="15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dirty="0" sz="2000" spc="-15">
                <a:solidFill>
                  <a:srgbClr val="000066"/>
                </a:solidFill>
                <a:latin typeface="Times New Roman"/>
                <a:cs typeface="Times New Roman"/>
              </a:rPr>
              <a:t>качества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160"/>
              </a:lnSpc>
              <a:spcBef>
                <a:spcPts val="5"/>
              </a:spcBef>
            </a:pPr>
            <a:r>
              <a:rPr dirty="0" sz="2000" spc="-15">
                <a:solidFill>
                  <a:srgbClr val="000066"/>
                </a:solidFill>
                <a:latin typeface="Times New Roman"/>
                <a:cs typeface="Times New Roman"/>
              </a:rPr>
              <a:t>дошкольного</a:t>
            </a:r>
            <a:r>
              <a:rPr dirty="0" sz="2000" spc="-35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000066"/>
                </a:solidFill>
                <a:latin typeface="Times New Roman"/>
                <a:cs typeface="Times New Roman"/>
              </a:rPr>
              <a:t>образования</a:t>
            </a:r>
            <a:r>
              <a:rPr dirty="0" sz="2000" spc="-35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66"/>
                </a:solidFill>
                <a:latin typeface="Times New Roman"/>
                <a:cs typeface="Times New Roman"/>
              </a:rPr>
              <a:t>в</a:t>
            </a:r>
            <a:r>
              <a:rPr dirty="0" sz="2000" spc="-5">
                <a:solidFill>
                  <a:srgbClr val="000066"/>
                </a:solidFill>
                <a:latin typeface="Times New Roman"/>
                <a:cs typeface="Times New Roman"/>
              </a:rPr>
              <a:t> регионе.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280"/>
              </a:lnSpc>
              <a:spcBef>
                <a:spcPts val="1914"/>
              </a:spcBef>
            </a:pPr>
            <a:r>
              <a:rPr dirty="0" sz="2000" spc="-15" b="1">
                <a:solidFill>
                  <a:srgbClr val="000066"/>
                </a:solidFill>
                <a:latin typeface="Times New Roman"/>
                <a:cs typeface="Times New Roman"/>
              </a:rPr>
              <a:t>Задачи</a:t>
            </a:r>
            <a:r>
              <a:rPr dirty="0" sz="2000" spc="-55" b="1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dirty="0" sz="2000" spc="-5" b="1">
                <a:solidFill>
                  <a:srgbClr val="000066"/>
                </a:solidFill>
                <a:latin typeface="Times New Roman"/>
                <a:cs typeface="Times New Roman"/>
              </a:rPr>
              <a:t>мониторинга:</a:t>
            </a:r>
            <a:endParaRPr sz="2000">
              <a:latin typeface="Times New Roman"/>
              <a:cs typeface="Times New Roman"/>
            </a:endParaRPr>
          </a:p>
          <a:p>
            <a:pPr marL="266700" indent="-254635">
              <a:lnSpc>
                <a:spcPts val="2160"/>
              </a:lnSpc>
              <a:buFont typeface="Times New Roman"/>
              <a:buAutoNum type="arabicPeriod"/>
              <a:tabLst>
                <a:tab pos="267335" algn="l"/>
              </a:tabLst>
            </a:pPr>
            <a:r>
              <a:rPr dirty="0" sz="2000" spc="-5">
                <a:solidFill>
                  <a:srgbClr val="000066"/>
                </a:solidFill>
                <a:latin typeface="Times New Roman"/>
                <a:cs typeface="Times New Roman"/>
              </a:rPr>
              <a:t>Диагностика</a:t>
            </a:r>
            <a:r>
              <a:rPr dirty="0" sz="2000" spc="2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66"/>
                </a:solidFill>
                <a:latin typeface="Times New Roman"/>
                <a:cs typeface="Times New Roman"/>
              </a:rPr>
              <a:t>уровня</a:t>
            </a:r>
            <a:r>
              <a:rPr dirty="0" sz="2000" spc="1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66"/>
                </a:solidFill>
                <a:latin typeface="Times New Roman"/>
                <a:cs typeface="Times New Roman"/>
              </a:rPr>
              <a:t>сформированности</a:t>
            </a:r>
            <a:r>
              <a:rPr dirty="0" sz="2000" spc="-5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66"/>
                </a:solidFill>
                <a:latin typeface="Times New Roman"/>
                <a:cs typeface="Times New Roman"/>
              </a:rPr>
              <a:t>профессиональных</a:t>
            </a:r>
            <a:r>
              <a:rPr dirty="0" sz="2000" spc="25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dirty="0" sz="2000" spc="-15">
                <a:solidFill>
                  <a:srgbClr val="000066"/>
                </a:solidFill>
                <a:latin typeface="Times New Roman"/>
                <a:cs typeface="Times New Roman"/>
              </a:rPr>
              <a:t>компетенций</a:t>
            </a:r>
            <a:r>
              <a:rPr dirty="0" sz="2000" spc="15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000066"/>
                </a:solidFill>
                <a:latin typeface="Times New Roman"/>
                <a:cs typeface="Times New Roman"/>
              </a:rPr>
              <a:t>педагогических</a:t>
            </a:r>
            <a:endParaRPr sz="2000">
              <a:latin typeface="Times New Roman"/>
              <a:cs typeface="Times New Roman"/>
            </a:endParaRPr>
          </a:p>
          <a:p>
            <a:pPr marL="12700" marR="1657985">
              <a:lnSpc>
                <a:spcPts val="2160"/>
              </a:lnSpc>
              <a:spcBef>
                <a:spcPts val="155"/>
              </a:spcBef>
            </a:pPr>
            <a:r>
              <a:rPr dirty="0" sz="2000" spc="-15">
                <a:solidFill>
                  <a:srgbClr val="000066"/>
                </a:solidFill>
                <a:latin typeface="Times New Roman"/>
                <a:cs typeface="Times New Roman"/>
              </a:rPr>
              <a:t>работников</a:t>
            </a:r>
            <a:r>
              <a:rPr dirty="0" sz="2000" spc="-5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dirty="0" sz="2000" spc="-15">
                <a:solidFill>
                  <a:srgbClr val="000066"/>
                </a:solidFill>
                <a:latin typeface="Times New Roman"/>
                <a:cs typeface="Times New Roman"/>
              </a:rPr>
              <a:t>дошкольных </a:t>
            </a:r>
            <a:r>
              <a:rPr dirty="0" sz="2000" spc="-5">
                <a:solidFill>
                  <a:srgbClr val="000066"/>
                </a:solidFill>
                <a:latin typeface="Times New Roman"/>
                <a:cs typeface="Times New Roman"/>
              </a:rPr>
              <a:t>образовательных</a:t>
            </a:r>
            <a:r>
              <a:rPr dirty="0" sz="2000" spc="-15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000066"/>
                </a:solidFill>
                <a:latin typeface="Times New Roman"/>
                <a:cs typeface="Times New Roman"/>
              </a:rPr>
              <a:t>организаций,</a:t>
            </a:r>
            <a:r>
              <a:rPr dirty="0" sz="2000" spc="25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000066"/>
                </a:solidFill>
                <a:latin typeface="Times New Roman"/>
                <a:cs typeface="Times New Roman"/>
              </a:rPr>
              <a:t>необходимых</a:t>
            </a:r>
            <a:r>
              <a:rPr dirty="0" sz="2000" spc="-3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66"/>
                </a:solidFill>
                <a:latin typeface="Times New Roman"/>
                <a:cs typeface="Times New Roman"/>
              </a:rPr>
              <a:t>для</a:t>
            </a:r>
            <a:r>
              <a:rPr dirty="0" sz="2000" spc="15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66"/>
                </a:solidFill>
                <a:latin typeface="Times New Roman"/>
                <a:cs typeface="Times New Roman"/>
              </a:rPr>
              <a:t>реализации </a:t>
            </a:r>
            <a:r>
              <a:rPr dirty="0" sz="2000" spc="-484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66"/>
                </a:solidFill>
                <a:latin typeface="Times New Roman"/>
                <a:cs typeface="Times New Roman"/>
              </a:rPr>
              <a:t>здоровьесберегающих</a:t>
            </a:r>
            <a:r>
              <a:rPr dirty="0" sz="2000" spc="-4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000066"/>
                </a:solidFill>
                <a:latin typeface="Times New Roman"/>
                <a:cs typeface="Times New Roman"/>
              </a:rPr>
              <a:t>технологий</a:t>
            </a:r>
            <a:r>
              <a:rPr dirty="0" sz="2000">
                <a:solidFill>
                  <a:srgbClr val="000066"/>
                </a:solidFill>
                <a:latin typeface="Times New Roman"/>
                <a:cs typeface="Times New Roman"/>
              </a:rPr>
              <a:t> в </a:t>
            </a:r>
            <a:r>
              <a:rPr dirty="0" sz="2000" spc="-10">
                <a:solidFill>
                  <a:srgbClr val="000066"/>
                </a:solidFill>
                <a:latin typeface="Times New Roman"/>
                <a:cs typeface="Times New Roman"/>
              </a:rPr>
              <a:t>образовательном</a:t>
            </a:r>
            <a:r>
              <a:rPr dirty="0" sz="2000" spc="-45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dirty="0" sz="2000" spc="5">
                <a:solidFill>
                  <a:srgbClr val="000066"/>
                </a:solidFill>
                <a:latin typeface="Times New Roman"/>
                <a:cs typeface="Times New Roman"/>
              </a:rPr>
              <a:t>процессе.</a:t>
            </a:r>
            <a:endParaRPr sz="2000">
              <a:latin typeface="Times New Roman"/>
              <a:cs typeface="Times New Roman"/>
            </a:endParaRPr>
          </a:p>
          <a:p>
            <a:pPr marL="266700" indent="-254635">
              <a:lnSpc>
                <a:spcPts val="2010"/>
              </a:lnSpc>
              <a:buFont typeface="Times New Roman"/>
              <a:buAutoNum type="arabicPeriod" startAt="2"/>
              <a:tabLst>
                <a:tab pos="267335" algn="l"/>
              </a:tabLst>
            </a:pPr>
            <a:r>
              <a:rPr dirty="0" sz="2000" spc="-5">
                <a:solidFill>
                  <a:srgbClr val="000066"/>
                </a:solidFill>
                <a:latin typeface="Times New Roman"/>
                <a:cs typeface="Times New Roman"/>
              </a:rPr>
              <a:t>Выявление</a:t>
            </a:r>
            <a:r>
              <a:rPr dirty="0" sz="2000" spc="35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66"/>
                </a:solidFill>
                <a:latin typeface="Times New Roman"/>
                <a:cs typeface="Times New Roman"/>
              </a:rPr>
              <a:t>профессиональных</a:t>
            </a:r>
            <a:r>
              <a:rPr dirty="0" sz="2000" spc="35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000066"/>
                </a:solidFill>
                <a:latin typeface="Times New Roman"/>
                <a:cs typeface="Times New Roman"/>
              </a:rPr>
              <a:t>дефицитов</a:t>
            </a:r>
            <a:r>
              <a:rPr dirty="0" sz="2000" spc="25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000066"/>
                </a:solidFill>
                <a:latin typeface="Times New Roman"/>
                <a:cs typeface="Times New Roman"/>
              </a:rPr>
              <a:t>педагогических</a:t>
            </a:r>
            <a:r>
              <a:rPr dirty="0" sz="2000" spc="25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dirty="0" sz="2000" spc="-15">
                <a:solidFill>
                  <a:srgbClr val="000066"/>
                </a:solidFill>
                <a:latin typeface="Times New Roman"/>
                <a:cs typeface="Times New Roman"/>
              </a:rPr>
              <a:t>работников</a:t>
            </a:r>
            <a:r>
              <a:rPr dirty="0" sz="200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dirty="0" sz="2000" spc="-15">
                <a:solidFill>
                  <a:srgbClr val="000066"/>
                </a:solidFill>
                <a:latin typeface="Times New Roman"/>
                <a:cs typeface="Times New Roman"/>
              </a:rPr>
              <a:t>дошкольных</a:t>
            </a:r>
            <a:endParaRPr sz="2000">
              <a:latin typeface="Times New Roman"/>
              <a:cs typeface="Times New Roman"/>
            </a:endParaRPr>
          </a:p>
          <a:p>
            <a:pPr marL="12700" marR="878205">
              <a:lnSpc>
                <a:spcPts val="2160"/>
              </a:lnSpc>
              <a:spcBef>
                <a:spcPts val="150"/>
              </a:spcBef>
            </a:pPr>
            <a:r>
              <a:rPr dirty="0" sz="2000" spc="-10">
                <a:solidFill>
                  <a:srgbClr val="000066"/>
                </a:solidFill>
                <a:latin typeface="Times New Roman"/>
                <a:cs typeface="Times New Roman"/>
              </a:rPr>
              <a:t>образовательных</a:t>
            </a:r>
            <a:r>
              <a:rPr dirty="0" sz="2000" spc="-5">
                <a:solidFill>
                  <a:srgbClr val="000066"/>
                </a:solidFill>
                <a:latin typeface="Times New Roman"/>
                <a:cs typeface="Times New Roman"/>
              </a:rPr>
              <a:t> организаций,</a:t>
            </a:r>
            <a:r>
              <a:rPr dirty="0" sz="2000" spc="2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000066"/>
                </a:solidFill>
                <a:latin typeface="Times New Roman"/>
                <a:cs typeface="Times New Roman"/>
              </a:rPr>
              <a:t>связанных</a:t>
            </a:r>
            <a:r>
              <a:rPr dirty="0" sz="2000" spc="15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66"/>
                </a:solidFill>
                <a:latin typeface="Times New Roman"/>
                <a:cs typeface="Times New Roman"/>
              </a:rPr>
              <a:t>с</a:t>
            </a:r>
            <a:r>
              <a:rPr dirty="0" sz="2000" spc="1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66"/>
                </a:solidFill>
                <a:latin typeface="Times New Roman"/>
                <a:cs typeface="Times New Roman"/>
              </a:rPr>
              <a:t>реализацией</a:t>
            </a:r>
            <a:r>
              <a:rPr dirty="0" sz="2000" spc="5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66"/>
                </a:solidFill>
                <a:latin typeface="Times New Roman"/>
                <a:cs typeface="Times New Roman"/>
              </a:rPr>
              <a:t>здоровьесберегающих</a:t>
            </a:r>
            <a:r>
              <a:rPr dirty="0" sz="2000" spc="-1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000066"/>
                </a:solidFill>
                <a:latin typeface="Times New Roman"/>
                <a:cs typeface="Times New Roman"/>
              </a:rPr>
              <a:t>технологий</a:t>
            </a:r>
            <a:r>
              <a:rPr dirty="0" sz="2000" spc="1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66"/>
                </a:solidFill>
                <a:latin typeface="Times New Roman"/>
                <a:cs typeface="Times New Roman"/>
              </a:rPr>
              <a:t>в </a:t>
            </a:r>
            <a:r>
              <a:rPr dirty="0" sz="2000" spc="-484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000066"/>
                </a:solidFill>
                <a:latin typeface="Times New Roman"/>
                <a:cs typeface="Times New Roman"/>
              </a:rPr>
              <a:t>образовательном</a:t>
            </a:r>
            <a:r>
              <a:rPr dirty="0" sz="2000" spc="-5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dirty="0" sz="2000" spc="5">
                <a:solidFill>
                  <a:srgbClr val="000066"/>
                </a:solidFill>
                <a:latin typeface="Times New Roman"/>
                <a:cs typeface="Times New Roman"/>
              </a:rPr>
              <a:t>процессе.</a:t>
            </a:r>
            <a:endParaRPr sz="2000">
              <a:latin typeface="Times New Roman"/>
              <a:cs typeface="Times New Roman"/>
            </a:endParaRPr>
          </a:p>
          <a:p>
            <a:pPr marL="266700" indent="-254635">
              <a:lnSpc>
                <a:spcPts val="2010"/>
              </a:lnSpc>
              <a:buFont typeface="Times New Roman"/>
              <a:buAutoNum type="arabicPeriod" startAt="3"/>
              <a:tabLst>
                <a:tab pos="267335" algn="l"/>
              </a:tabLst>
            </a:pPr>
            <a:r>
              <a:rPr dirty="0" sz="2000" spc="-5">
                <a:solidFill>
                  <a:srgbClr val="000066"/>
                </a:solidFill>
                <a:latin typeface="Times New Roman"/>
                <a:cs typeface="Times New Roman"/>
              </a:rPr>
              <a:t>Определение</a:t>
            </a:r>
            <a:r>
              <a:rPr dirty="0" sz="2000" spc="-1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000066"/>
                </a:solidFill>
                <a:latin typeface="Times New Roman"/>
                <a:cs typeface="Times New Roman"/>
              </a:rPr>
              <a:t>образовательных</a:t>
            </a:r>
            <a:r>
              <a:rPr dirty="0" sz="2000" spc="-15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dirty="0" sz="2000" spc="5">
                <a:solidFill>
                  <a:srgbClr val="000066"/>
                </a:solidFill>
                <a:latin typeface="Times New Roman"/>
                <a:cs typeface="Times New Roman"/>
              </a:rPr>
              <a:t>потребностей</a:t>
            </a:r>
            <a:r>
              <a:rPr dirty="0" sz="2000" spc="-25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000066"/>
                </a:solidFill>
                <a:latin typeface="Times New Roman"/>
                <a:cs typeface="Times New Roman"/>
              </a:rPr>
              <a:t>педагогических</a:t>
            </a:r>
            <a:r>
              <a:rPr dirty="0" sz="2000" spc="1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dirty="0" sz="2000" spc="-15">
                <a:solidFill>
                  <a:srgbClr val="000066"/>
                </a:solidFill>
                <a:latin typeface="Times New Roman"/>
                <a:cs typeface="Times New Roman"/>
              </a:rPr>
              <a:t>работников</a:t>
            </a:r>
            <a:r>
              <a:rPr dirty="0" sz="2000" spc="-1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dirty="0" sz="2000" spc="-15">
                <a:solidFill>
                  <a:srgbClr val="000066"/>
                </a:solidFill>
                <a:latin typeface="Times New Roman"/>
                <a:cs typeface="Times New Roman"/>
              </a:rPr>
              <a:t>дошкольных</a:t>
            </a:r>
            <a:endParaRPr sz="2000">
              <a:latin typeface="Times New Roman"/>
              <a:cs typeface="Times New Roman"/>
            </a:endParaRPr>
          </a:p>
          <a:p>
            <a:pPr marL="12700" marR="82550">
              <a:lnSpc>
                <a:spcPts val="2110"/>
              </a:lnSpc>
              <a:spcBef>
                <a:spcPts val="195"/>
              </a:spcBef>
            </a:pPr>
            <a:r>
              <a:rPr dirty="0" sz="2000" spc="-10">
                <a:solidFill>
                  <a:srgbClr val="000066"/>
                </a:solidFill>
                <a:latin typeface="Times New Roman"/>
                <a:cs typeface="Times New Roman"/>
              </a:rPr>
              <a:t>образовательных</a:t>
            </a:r>
            <a:r>
              <a:rPr dirty="0" sz="2000" spc="15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000066"/>
                </a:solidFill>
                <a:latin typeface="Times New Roman"/>
                <a:cs typeface="Times New Roman"/>
              </a:rPr>
              <a:t>организаций</a:t>
            </a:r>
            <a:r>
              <a:rPr dirty="0" sz="2000" spc="35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000066"/>
                </a:solidFill>
                <a:latin typeface="Times New Roman"/>
                <a:cs typeface="Times New Roman"/>
              </a:rPr>
              <a:t>по</a:t>
            </a:r>
            <a:r>
              <a:rPr dirty="0" sz="2000" spc="35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000066"/>
                </a:solidFill>
                <a:latin typeface="Times New Roman"/>
                <a:cs typeface="Times New Roman"/>
              </a:rPr>
              <a:t>совершенствованию</a:t>
            </a:r>
            <a:r>
              <a:rPr dirty="0" sz="2000" spc="3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66"/>
                </a:solidFill>
                <a:latin typeface="Times New Roman"/>
                <a:cs typeface="Times New Roman"/>
              </a:rPr>
              <a:t>профессиональной</a:t>
            </a:r>
            <a:r>
              <a:rPr dirty="0" sz="2000" spc="5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000066"/>
                </a:solidFill>
                <a:latin typeface="Times New Roman"/>
                <a:cs typeface="Times New Roman"/>
              </a:rPr>
              <a:t>компетентности</a:t>
            </a:r>
            <a:r>
              <a:rPr dirty="0" sz="2000" spc="15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66"/>
                </a:solidFill>
                <a:latin typeface="Times New Roman"/>
                <a:cs typeface="Times New Roman"/>
              </a:rPr>
              <a:t>в</a:t>
            </a:r>
            <a:r>
              <a:rPr dirty="0" sz="2000" spc="35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000066"/>
                </a:solidFill>
                <a:latin typeface="Times New Roman"/>
                <a:cs typeface="Times New Roman"/>
              </a:rPr>
              <a:t>области </a:t>
            </a:r>
            <a:r>
              <a:rPr dirty="0" sz="2000" spc="-484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66"/>
                </a:solidFill>
                <a:latin typeface="Times New Roman"/>
                <a:cs typeface="Times New Roman"/>
              </a:rPr>
              <a:t>реализации</a:t>
            </a:r>
            <a:r>
              <a:rPr dirty="0" sz="2000" spc="25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66"/>
                </a:solidFill>
                <a:latin typeface="Times New Roman"/>
                <a:cs typeface="Times New Roman"/>
              </a:rPr>
              <a:t>здоровьесберегающих</a:t>
            </a:r>
            <a:r>
              <a:rPr dirty="0" sz="2000" spc="-2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000066"/>
                </a:solidFill>
                <a:latin typeface="Times New Roman"/>
                <a:cs typeface="Times New Roman"/>
              </a:rPr>
              <a:t>технологий</a:t>
            </a:r>
            <a:r>
              <a:rPr dirty="0" sz="2000">
                <a:solidFill>
                  <a:srgbClr val="000066"/>
                </a:solidFill>
                <a:latin typeface="Times New Roman"/>
                <a:cs typeface="Times New Roman"/>
              </a:rPr>
              <a:t> в </a:t>
            </a:r>
            <a:r>
              <a:rPr dirty="0" sz="2000" spc="-10">
                <a:solidFill>
                  <a:srgbClr val="000066"/>
                </a:solidFill>
                <a:latin typeface="Times New Roman"/>
                <a:cs typeface="Times New Roman"/>
              </a:rPr>
              <a:t>образовательном</a:t>
            </a:r>
            <a:r>
              <a:rPr dirty="0" sz="2000" spc="-4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dirty="0" sz="2000" spc="5">
                <a:solidFill>
                  <a:srgbClr val="000066"/>
                </a:solidFill>
                <a:latin typeface="Times New Roman"/>
                <a:cs typeface="Times New Roman"/>
              </a:rPr>
              <a:t>процессе.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47494" y="311658"/>
            <a:ext cx="8613775" cy="620395"/>
          </a:xfrm>
          <a:prstGeom prst="rect"/>
          <a:solidFill>
            <a:srgbClr val="2D75B6"/>
          </a:solidFill>
          <a:ln w="38100">
            <a:solidFill>
              <a:srgbClr val="FFFFFF"/>
            </a:solidFill>
          </a:ln>
        </p:spPr>
        <p:txBody>
          <a:bodyPr wrap="square" lIns="0" tIns="61594" rIns="0" bIns="0" rtlCol="0" vert="horz">
            <a:spAutoFit/>
          </a:bodyPr>
          <a:lstStyle/>
          <a:p>
            <a:pPr algn="ctr" marL="3810">
              <a:lnSpc>
                <a:spcPct val="100000"/>
              </a:lnSpc>
              <a:spcBef>
                <a:spcPts val="484"/>
              </a:spcBef>
            </a:pPr>
            <a:r>
              <a:rPr dirty="0" spc="-5" b="1">
                <a:solidFill>
                  <a:srgbClr val="FFFFFF"/>
                </a:solidFill>
                <a:latin typeface="Times New Roman"/>
                <a:cs typeface="Times New Roman"/>
              </a:rPr>
              <a:t>Цель и</a:t>
            </a:r>
            <a:r>
              <a:rPr dirty="0" spc="-1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pc="-20" b="1">
                <a:solidFill>
                  <a:srgbClr val="FFFFFF"/>
                </a:solidFill>
                <a:latin typeface="Times New Roman"/>
                <a:cs typeface="Times New Roman"/>
              </a:rPr>
              <a:t>задачи</a:t>
            </a:r>
            <a:r>
              <a:rPr dirty="0" spc="-2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pc="-10" b="1">
                <a:solidFill>
                  <a:srgbClr val="FFFFFF"/>
                </a:solidFill>
                <a:latin typeface="Times New Roman"/>
                <a:cs typeface="Times New Roman"/>
              </a:rPr>
              <a:t>мониторинга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6795" y="373379"/>
            <a:ext cx="8705215" cy="585470"/>
          </a:xfrm>
          <a:prstGeom prst="rect"/>
          <a:solidFill>
            <a:srgbClr val="006FC0"/>
          </a:solidFill>
        </p:spPr>
        <p:txBody>
          <a:bodyPr wrap="square" lIns="0" tIns="22225" rIns="0" bIns="0" rtlCol="0" vert="horz">
            <a:spAutoFit/>
          </a:bodyPr>
          <a:lstStyle/>
          <a:p>
            <a:pPr marL="541655">
              <a:lnSpc>
                <a:spcPct val="100000"/>
              </a:lnSpc>
              <a:spcBef>
                <a:spcPts val="175"/>
              </a:spcBef>
            </a:pPr>
            <a:r>
              <a:rPr dirty="0" sz="3200" spc="-10" b="1">
                <a:solidFill>
                  <a:srgbClr val="FFFFFF"/>
                </a:solidFill>
                <a:latin typeface="Times New Roman"/>
                <a:cs typeface="Times New Roman"/>
              </a:rPr>
              <a:t>Структура</a:t>
            </a:r>
            <a:r>
              <a:rPr dirty="0" sz="3200" spc="-2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диагностической</a:t>
            </a:r>
            <a:r>
              <a:rPr dirty="0" sz="3200" spc="-15" b="1">
                <a:solidFill>
                  <a:srgbClr val="FFFFFF"/>
                </a:solidFill>
                <a:latin typeface="Times New Roman"/>
                <a:cs typeface="Times New Roman"/>
              </a:rPr>
              <a:t> работы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56970" y="3992753"/>
            <a:ext cx="11238230" cy="20320"/>
          </a:xfrm>
          <a:custGeom>
            <a:avLst/>
            <a:gdLst/>
            <a:ahLst/>
            <a:cxnLst/>
            <a:rect l="l" t="t" r="r" b="b"/>
            <a:pathLst>
              <a:path w="11238230" h="20320">
                <a:moveTo>
                  <a:pt x="11237976" y="0"/>
                </a:moveTo>
                <a:lnTo>
                  <a:pt x="0" y="0"/>
                </a:lnTo>
                <a:lnTo>
                  <a:pt x="0" y="19812"/>
                </a:lnTo>
                <a:lnTo>
                  <a:pt x="11237976" y="19812"/>
                </a:lnTo>
                <a:lnTo>
                  <a:pt x="11237976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56970" y="4356989"/>
            <a:ext cx="11238230" cy="15240"/>
          </a:xfrm>
          <a:custGeom>
            <a:avLst/>
            <a:gdLst/>
            <a:ahLst/>
            <a:cxnLst/>
            <a:rect l="l" t="t" r="r" b="b"/>
            <a:pathLst>
              <a:path w="11238230" h="15239">
                <a:moveTo>
                  <a:pt x="11237976" y="0"/>
                </a:moveTo>
                <a:lnTo>
                  <a:pt x="0" y="0"/>
                </a:lnTo>
                <a:lnTo>
                  <a:pt x="0" y="15240"/>
                </a:lnTo>
                <a:lnTo>
                  <a:pt x="11237976" y="15240"/>
                </a:lnTo>
                <a:lnTo>
                  <a:pt x="11237976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955419" y="5090033"/>
            <a:ext cx="8301355" cy="20320"/>
          </a:xfrm>
          <a:custGeom>
            <a:avLst/>
            <a:gdLst/>
            <a:ahLst/>
            <a:cxnLst/>
            <a:rect l="l" t="t" r="r" b="b"/>
            <a:pathLst>
              <a:path w="8301355" h="20320">
                <a:moveTo>
                  <a:pt x="8301228" y="0"/>
                </a:moveTo>
                <a:lnTo>
                  <a:pt x="0" y="0"/>
                </a:lnTo>
                <a:lnTo>
                  <a:pt x="0" y="19812"/>
                </a:lnTo>
                <a:lnTo>
                  <a:pt x="8301228" y="19812"/>
                </a:lnTo>
                <a:lnTo>
                  <a:pt x="83012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01548" y="1811782"/>
            <a:ext cx="11608435" cy="40424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55600" marR="635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400">
                <a:latin typeface="Times New Roman"/>
                <a:cs typeface="Times New Roman"/>
              </a:rPr>
              <a:t>Диагностическая</a:t>
            </a:r>
            <a:r>
              <a:rPr dirty="0" sz="2400" spc="5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работа</a:t>
            </a:r>
            <a:r>
              <a:rPr dirty="0" sz="2400" spc="-5">
                <a:latin typeface="Times New Roman"/>
                <a:cs typeface="Times New Roman"/>
              </a:rPr>
              <a:t> </a:t>
            </a:r>
            <a:r>
              <a:rPr dirty="0" sz="2400" spc="-5" b="1">
                <a:latin typeface="Times New Roman"/>
                <a:cs typeface="Times New Roman"/>
              </a:rPr>
              <a:t>состоит</a:t>
            </a:r>
            <a:r>
              <a:rPr dirty="0" sz="2400" b="1">
                <a:latin typeface="Times New Roman"/>
                <a:cs typeface="Times New Roman"/>
              </a:rPr>
              <a:t> </a:t>
            </a:r>
            <a:r>
              <a:rPr dirty="0" sz="2400" spc="-5" b="1">
                <a:latin typeface="Times New Roman"/>
                <a:cs typeface="Times New Roman"/>
              </a:rPr>
              <a:t>из</a:t>
            </a:r>
            <a:r>
              <a:rPr dirty="0" sz="2400" b="1">
                <a:latin typeface="Times New Roman"/>
                <a:cs typeface="Times New Roman"/>
              </a:rPr>
              <a:t> 27</a:t>
            </a:r>
            <a:r>
              <a:rPr dirty="0" sz="2400" spc="5" b="1">
                <a:latin typeface="Times New Roman"/>
                <a:cs typeface="Times New Roman"/>
              </a:rPr>
              <a:t> </a:t>
            </a:r>
            <a:r>
              <a:rPr dirty="0" sz="2400" spc="-5" b="1">
                <a:latin typeface="Times New Roman"/>
                <a:cs typeface="Times New Roman"/>
              </a:rPr>
              <a:t>заданий</a:t>
            </a:r>
            <a:r>
              <a:rPr dirty="0" sz="2400" spc="-5">
                <a:latin typeface="Times New Roman"/>
                <a:cs typeface="Times New Roman"/>
              </a:rPr>
              <a:t>,</a:t>
            </a:r>
            <a:r>
              <a:rPr dirty="0" sz="2400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направленных</a:t>
            </a:r>
            <a:r>
              <a:rPr dirty="0" sz="2400" spc="-5">
                <a:latin typeface="Times New Roman"/>
                <a:cs typeface="Times New Roman"/>
              </a:rPr>
              <a:t> на</a:t>
            </a:r>
            <a:r>
              <a:rPr dirty="0" sz="2400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оценку </a:t>
            </a:r>
            <a:r>
              <a:rPr dirty="0" sz="2400" spc="-5">
                <a:latin typeface="Times New Roman"/>
                <a:cs typeface="Times New Roman"/>
              </a:rPr>
              <a:t> </a:t>
            </a:r>
            <a:r>
              <a:rPr dirty="0" sz="2400" spc="-15">
                <a:latin typeface="Times New Roman"/>
                <a:cs typeface="Times New Roman"/>
              </a:rPr>
              <a:t>компетенций </a:t>
            </a:r>
            <a:r>
              <a:rPr dirty="0" sz="2400" spc="-20">
                <a:latin typeface="Times New Roman"/>
                <a:cs typeface="Times New Roman"/>
              </a:rPr>
              <a:t>педагогов </a:t>
            </a:r>
            <a:r>
              <a:rPr dirty="0" sz="2400" spc="-25">
                <a:latin typeface="Times New Roman"/>
                <a:cs typeface="Times New Roman"/>
              </a:rPr>
              <a:t>дошкольного </a:t>
            </a:r>
            <a:r>
              <a:rPr dirty="0" sz="2400" spc="-5">
                <a:latin typeface="Times New Roman"/>
                <a:cs typeface="Times New Roman"/>
              </a:rPr>
              <a:t>образования, </a:t>
            </a:r>
            <a:r>
              <a:rPr dirty="0" sz="2400" spc="-25">
                <a:latin typeface="Times New Roman"/>
                <a:cs typeface="Times New Roman"/>
              </a:rPr>
              <a:t>необходимых </a:t>
            </a:r>
            <a:r>
              <a:rPr dirty="0" sz="2400">
                <a:latin typeface="Times New Roman"/>
                <a:cs typeface="Times New Roman"/>
              </a:rPr>
              <a:t>для осуществления </a:t>
            </a:r>
            <a:r>
              <a:rPr dirty="0" sz="2400" spc="5">
                <a:latin typeface="Times New Roman"/>
                <a:cs typeface="Times New Roman"/>
              </a:rPr>
              <a:t> </a:t>
            </a:r>
            <a:r>
              <a:rPr dirty="0" sz="2400" spc="-15">
                <a:latin typeface="Times New Roman"/>
                <a:cs typeface="Times New Roman"/>
              </a:rPr>
              <a:t>педагогической</a:t>
            </a:r>
            <a:r>
              <a:rPr dirty="0" sz="2400" spc="-10">
                <a:latin typeface="Times New Roman"/>
                <a:cs typeface="Times New Roman"/>
              </a:rPr>
              <a:t> </a:t>
            </a:r>
            <a:r>
              <a:rPr dirty="0" sz="2400" spc="45">
                <a:latin typeface="Times New Roman"/>
                <a:cs typeface="Times New Roman"/>
              </a:rPr>
              <a:t>деятельности</a:t>
            </a:r>
            <a:r>
              <a:rPr dirty="0" sz="2400" spc="5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в</a:t>
            </a:r>
            <a:r>
              <a:rPr dirty="0" sz="2400" spc="5">
                <a:latin typeface="Times New Roman"/>
                <a:cs typeface="Times New Roman"/>
              </a:rPr>
              <a:t> </a:t>
            </a:r>
            <a:r>
              <a:rPr dirty="0" sz="2400" spc="40">
                <a:latin typeface="Times New Roman"/>
                <a:cs typeface="Times New Roman"/>
              </a:rPr>
              <a:t>режиме</a:t>
            </a:r>
            <a:r>
              <a:rPr dirty="0" sz="2400" spc="45">
                <a:latin typeface="Times New Roman"/>
                <a:cs typeface="Times New Roman"/>
              </a:rPr>
              <a:t> </a:t>
            </a:r>
            <a:r>
              <a:rPr dirty="0" sz="2400" spc="40">
                <a:latin typeface="Times New Roman"/>
                <a:cs typeface="Times New Roman"/>
              </a:rPr>
              <a:t>сбережения</a:t>
            </a:r>
            <a:r>
              <a:rPr dirty="0" sz="2400" spc="45">
                <a:latin typeface="Times New Roman"/>
                <a:cs typeface="Times New Roman"/>
              </a:rPr>
              <a:t> </a:t>
            </a:r>
            <a:r>
              <a:rPr dirty="0" sz="2400" spc="40">
                <a:latin typeface="Times New Roman"/>
                <a:cs typeface="Times New Roman"/>
              </a:rPr>
              <a:t>здоровья</a:t>
            </a:r>
            <a:r>
              <a:rPr dirty="0" sz="2400" spc="45">
                <a:latin typeface="Times New Roman"/>
                <a:cs typeface="Times New Roman"/>
              </a:rPr>
              <a:t> воспитанников</a:t>
            </a:r>
            <a:r>
              <a:rPr dirty="0" sz="2400" spc="5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в </a:t>
            </a:r>
            <a:r>
              <a:rPr dirty="0" sz="2400" spc="5">
                <a:latin typeface="Times New Roman"/>
                <a:cs typeface="Times New Roman"/>
              </a:rPr>
              <a:t> </a:t>
            </a:r>
            <a:r>
              <a:rPr dirty="0" sz="2400" spc="60">
                <a:latin typeface="Times New Roman"/>
                <a:cs typeface="Times New Roman"/>
              </a:rPr>
              <a:t>процессе</a:t>
            </a:r>
            <a:r>
              <a:rPr dirty="0" sz="2400" spc="75">
                <a:latin typeface="Times New Roman"/>
                <a:cs typeface="Times New Roman"/>
              </a:rPr>
              <a:t> </a:t>
            </a:r>
            <a:r>
              <a:rPr dirty="0" sz="2400" spc="20">
                <a:latin typeface="Times New Roman"/>
                <a:cs typeface="Times New Roman"/>
              </a:rPr>
              <a:t>реализации</a:t>
            </a:r>
            <a:r>
              <a:rPr dirty="0" sz="2400" spc="25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образовательных</a:t>
            </a:r>
            <a:r>
              <a:rPr dirty="0" sz="2400" spc="45">
                <a:latin typeface="Times New Roman"/>
                <a:cs typeface="Times New Roman"/>
              </a:rPr>
              <a:t> </a:t>
            </a:r>
            <a:r>
              <a:rPr dirty="0" sz="2400" spc="5">
                <a:latin typeface="Times New Roman"/>
                <a:cs typeface="Times New Roman"/>
              </a:rPr>
              <a:t>программ</a:t>
            </a:r>
            <a:r>
              <a:rPr dirty="0" sz="2400" spc="40">
                <a:latin typeface="Times New Roman"/>
                <a:cs typeface="Times New Roman"/>
              </a:rPr>
              <a:t> </a:t>
            </a:r>
            <a:r>
              <a:rPr dirty="0" sz="2400" spc="-15">
                <a:latin typeface="Times New Roman"/>
                <a:cs typeface="Times New Roman"/>
              </a:rPr>
              <a:t>дошкольного</a:t>
            </a:r>
            <a:r>
              <a:rPr dirty="0" sz="2400" spc="3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образования.</a:t>
            </a:r>
            <a:endParaRPr sz="2400">
              <a:latin typeface="Times New Roman"/>
              <a:cs typeface="Times New Roman"/>
            </a:endParaRPr>
          </a:p>
          <a:p>
            <a:pPr algn="just" marL="355600" marR="5080" indent="-342900">
              <a:lnSpc>
                <a:spcPct val="100000"/>
              </a:lnSpc>
              <a:buFont typeface="Arial MT"/>
              <a:buChar char="•"/>
              <a:tabLst>
                <a:tab pos="355600" algn="l"/>
              </a:tabLst>
            </a:pPr>
            <a:r>
              <a:rPr dirty="0" u="heavy" sz="2400" spc="-15" i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Все</a:t>
            </a:r>
            <a:r>
              <a:rPr dirty="0" u="heavy" sz="2400" spc="-10" i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400" spc="-5" i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задания</a:t>
            </a:r>
            <a:r>
              <a:rPr dirty="0" u="heavy" sz="2400" i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400" spc="-5" i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разработаны</a:t>
            </a:r>
            <a:r>
              <a:rPr dirty="0" u="heavy" sz="2400" i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с</a:t>
            </a:r>
            <a:r>
              <a:rPr dirty="0" u="heavy" sz="2400" spc="5" i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400" spc="-25" i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учетом</a:t>
            </a:r>
            <a:r>
              <a:rPr dirty="0" u="heavy" sz="2400" spc="-20" i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400" spc="-5" i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Профессионального</a:t>
            </a:r>
            <a:r>
              <a:rPr dirty="0" u="heavy" sz="2400" i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400" spc="-5" i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стандарта</a:t>
            </a:r>
            <a:r>
              <a:rPr dirty="0" u="heavy" sz="2400" i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400" spc="-10" i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«Педагог» </a:t>
            </a:r>
            <a:r>
              <a:rPr dirty="0" sz="2400" spc="-5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400" spc="-10" i="1">
                <a:solidFill>
                  <a:srgbClr val="001F5F"/>
                </a:solidFill>
                <a:latin typeface="Times New Roman"/>
                <a:cs typeface="Times New Roman"/>
              </a:rPr>
              <a:t>(учитель,</a:t>
            </a:r>
            <a:r>
              <a:rPr dirty="0" sz="2400" spc="-5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400" spc="-10" i="1">
                <a:solidFill>
                  <a:srgbClr val="001F5F"/>
                </a:solidFill>
                <a:latin typeface="Times New Roman"/>
                <a:cs typeface="Times New Roman"/>
              </a:rPr>
              <a:t>воспитатель),</a:t>
            </a:r>
            <a:r>
              <a:rPr dirty="0" sz="2400" spc="-5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400" spc="-10" i="1">
                <a:solidFill>
                  <a:srgbClr val="001F5F"/>
                </a:solidFill>
                <a:latin typeface="Times New Roman"/>
                <a:cs typeface="Times New Roman"/>
              </a:rPr>
              <a:t>«Педагог-психолог»</a:t>
            </a:r>
            <a:r>
              <a:rPr dirty="0" sz="2400" spc="-5" i="1">
                <a:solidFill>
                  <a:srgbClr val="001F5F"/>
                </a:solidFill>
                <a:latin typeface="Times New Roman"/>
                <a:cs typeface="Times New Roman"/>
              </a:rPr>
              <a:t> (в</a:t>
            </a:r>
            <a:r>
              <a:rPr dirty="0" sz="2400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400" spc="-15" i="1">
                <a:solidFill>
                  <a:srgbClr val="001F5F"/>
                </a:solidFill>
                <a:latin typeface="Times New Roman"/>
                <a:cs typeface="Times New Roman"/>
              </a:rPr>
              <a:t>сфере</a:t>
            </a:r>
            <a:r>
              <a:rPr dirty="0" sz="2400" spc="575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400" spc="-10" i="1">
                <a:solidFill>
                  <a:srgbClr val="001F5F"/>
                </a:solidFill>
                <a:latin typeface="Times New Roman"/>
                <a:cs typeface="Times New Roman"/>
              </a:rPr>
              <a:t>образования),</a:t>
            </a:r>
            <a:r>
              <a:rPr dirty="0" sz="2400" spc="585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400" spc="-35" i="1">
                <a:solidFill>
                  <a:srgbClr val="001F5F"/>
                </a:solidFill>
                <a:latin typeface="Times New Roman"/>
                <a:cs typeface="Times New Roman"/>
              </a:rPr>
              <a:t>ЕКС </a:t>
            </a:r>
            <a:r>
              <a:rPr dirty="0" sz="2400" spc="-30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400" spc="-10" i="1">
                <a:solidFill>
                  <a:srgbClr val="001F5F"/>
                </a:solidFill>
                <a:latin typeface="Times New Roman"/>
                <a:cs typeface="Times New Roman"/>
              </a:rPr>
              <a:t>должностей</a:t>
            </a:r>
            <a:r>
              <a:rPr dirty="0" sz="2400" spc="-5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400" i="1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dirty="0" sz="2400" spc="5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400" spc="-5" i="1">
                <a:solidFill>
                  <a:srgbClr val="001F5F"/>
                </a:solidFill>
                <a:latin typeface="Times New Roman"/>
                <a:cs typeface="Times New Roman"/>
              </a:rPr>
              <a:t>разделе</a:t>
            </a:r>
            <a:r>
              <a:rPr dirty="0" sz="2400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400" spc="-10" i="1">
                <a:solidFill>
                  <a:srgbClr val="001F5F"/>
                </a:solidFill>
                <a:latin typeface="Times New Roman"/>
                <a:cs typeface="Times New Roman"/>
              </a:rPr>
              <a:t>"Квалификационные</a:t>
            </a:r>
            <a:r>
              <a:rPr dirty="0" sz="2400" spc="-5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400" spc="-10" i="1">
                <a:solidFill>
                  <a:srgbClr val="001F5F"/>
                </a:solidFill>
                <a:latin typeface="Times New Roman"/>
                <a:cs typeface="Times New Roman"/>
              </a:rPr>
              <a:t>характеристики</a:t>
            </a:r>
            <a:r>
              <a:rPr dirty="0" sz="2400" spc="585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400" spc="-10" i="1">
                <a:solidFill>
                  <a:srgbClr val="001F5F"/>
                </a:solidFill>
                <a:latin typeface="Times New Roman"/>
                <a:cs typeface="Times New Roman"/>
              </a:rPr>
              <a:t>должностей </a:t>
            </a:r>
            <a:r>
              <a:rPr dirty="0" sz="2400" spc="-5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u="heavy" sz="2400" spc="-15" i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работников</a:t>
            </a:r>
            <a:r>
              <a:rPr dirty="0" u="heavy" sz="2400" spc="5" i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400" spc="-10" i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образования"</a:t>
            </a:r>
            <a:endParaRPr sz="2400">
              <a:latin typeface="Times New Roman"/>
              <a:cs typeface="Times New Roman"/>
            </a:endParaRPr>
          </a:p>
          <a:p>
            <a:pPr algn="just" marL="355600" marR="6350" indent="-342900">
              <a:lnSpc>
                <a:spcPct val="99000"/>
              </a:lnSpc>
              <a:spcBef>
                <a:spcPts val="30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400">
                <a:latin typeface="Times New Roman"/>
                <a:cs typeface="Times New Roman"/>
              </a:rPr>
              <a:t>Задания</a:t>
            </a:r>
            <a:r>
              <a:rPr dirty="0" sz="2400" spc="5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ориентированы</a:t>
            </a:r>
            <a:r>
              <a:rPr dirty="0" sz="240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на</a:t>
            </a:r>
            <a:r>
              <a:rPr dirty="0" sz="2400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оценку</a:t>
            </a:r>
            <a:r>
              <a:rPr dirty="0" sz="2400" spc="-5">
                <a:latin typeface="Times New Roman"/>
                <a:cs typeface="Times New Roman"/>
              </a:rPr>
              <a:t> знаний</a:t>
            </a:r>
            <a:r>
              <a:rPr dirty="0" sz="2400">
                <a:latin typeface="Times New Roman"/>
                <a:cs typeface="Times New Roman"/>
              </a:rPr>
              <a:t> и</a:t>
            </a:r>
            <a:r>
              <a:rPr dirty="0" sz="2400" spc="5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умений</a:t>
            </a:r>
            <a:r>
              <a:rPr dirty="0" sz="2400">
                <a:latin typeface="Times New Roman"/>
                <a:cs typeface="Times New Roman"/>
              </a:rPr>
              <a:t> </a:t>
            </a:r>
            <a:r>
              <a:rPr dirty="0" sz="2400" spc="-20">
                <a:latin typeface="Times New Roman"/>
                <a:cs typeface="Times New Roman"/>
              </a:rPr>
              <a:t>педагогов</a:t>
            </a:r>
            <a:r>
              <a:rPr dirty="0" sz="2400" spc="-15">
                <a:latin typeface="Times New Roman"/>
                <a:cs typeface="Times New Roman"/>
              </a:rPr>
              <a:t> </a:t>
            </a:r>
            <a:r>
              <a:rPr dirty="0" sz="2400" spc="-20">
                <a:latin typeface="Times New Roman"/>
                <a:cs typeface="Times New Roman"/>
              </a:rPr>
              <a:t>дошкольных </a:t>
            </a:r>
            <a:r>
              <a:rPr dirty="0" sz="2400" spc="-1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организаций к </a:t>
            </a:r>
            <a:r>
              <a:rPr dirty="0" sz="2400" spc="-10">
                <a:latin typeface="Times New Roman"/>
                <a:cs typeface="Times New Roman"/>
              </a:rPr>
              <a:t>выполнению</a:t>
            </a:r>
            <a:r>
              <a:rPr dirty="0" sz="2400" spc="-5">
                <a:latin typeface="Times New Roman"/>
                <a:cs typeface="Times New Roman"/>
              </a:rPr>
              <a:t> </a:t>
            </a:r>
            <a:r>
              <a:rPr dirty="0" sz="2400" spc="-30">
                <a:latin typeface="Times New Roman"/>
                <a:cs typeface="Times New Roman"/>
              </a:rPr>
              <a:t>трудового</a:t>
            </a:r>
            <a:r>
              <a:rPr dirty="0" sz="2400" spc="-25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функционала,</a:t>
            </a:r>
            <a:r>
              <a:rPr dirty="0" sz="2400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направленных</a:t>
            </a:r>
            <a:r>
              <a:rPr dirty="0" sz="2400" spc="-5">
                <a:latin typeface="Times New Roman"/>
                <a:cs typeface="Times New Roman"/>
              </a:rPr>
              <a:t> на</a:t>
            </a:r>
            <a:r>
              <a:rPr dirty="0" sz="240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сбережение </a:t>
            </a:r>
            <a:r>
              <a:rPr dirty="0" sz="2400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здоровья</a:t>
            </a:r>
            <a:r>
              <a:rPr dirty="0" sz="2400" spc="15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воспитанников.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1548" y="5836107"/>
            <a:ext cx="370141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  <a:tab pos="2827655" algn="l"/>
              </a:tabLst>
            </a:pPr>
            <a:r>
              <a:rPr dirty="0" sz="2400" spc="-10">
                <a:latin typeface="Times New Roman"/>
                <a:cs typeface="Times New Roman"/>
              </a:rPr>
              <a:t>Д</a:t>
            </a:r>
            <a:r>
              <a:rPr dirty="0" sz="2400" spc="-5">
                <a:latin typeface="Times New Roman"/>
                <a:cs typeface="Times New Roman"/>
              </a:rPr>
              <a:t>иагн</a:t>
            </a:r>
            <a:r>
              <a:rPr dirty="0" sz="2400" spc="55">
                <a:latin typeface="Times New Roman"/>
                <a:cs typeface="Times New Roman"/>
              </a:rPr>
              <a:t>о</a:t>
            </a:r>
            <a:r>
              <a:rPr dirty="0" sz="2400">
                <a:latin typeface="Times New Roman"/>
                <a:cs typeface="Times New Roman"/>
              </a:rPr>
              <a:t>сти</a:t>
            </a:r>
            <a:r>
              <a:rPr dirty="0" sz="2400" spc="10">
                <a:latin typeface="Times New Roman"/>
                <a:cs typeface="Times New Roman"/>
              </a:rPr>
              <a:t>ч</a:t>
            </a:r>
            <a:r>
              <a:rPr dirty="0" sz="2400" spc="60">
                <a:latin typeface="Times New Roman"/>
                <a:cs typeface="Times New Roman"/>
              </a:rPr>
              <a:t>е</a:t>
            </a:r>
            <a:r>
              <a:rPr dirty="0" sz="2400">
                <a:latin typeface="Times New Roman"/>
                <a:cs typeface="Times New Roman"/>
              </a:rPr>
              <a:t>с</a:t>
            </a:r>
            <a:r>
              <a:rPr dirty="0" sz="2400" spc="-50">
                <a:latin typeface="Times New Roman"/>
                <a:cs typeface="Times New Roman"/>
              </a:rPr>
              <a:t>к</a:t>
            </a:r>
            <a:r>
              <a:rPr dirty="0" sz="2400">
                <a:latin typeface="Times New Roman"/>
                <a:cs typeface="Times New Roman"/>
              </a:rPr>
              <a:t>ая	раб</a:t>
            </a:r>
            <a:r>
              <a:rPr dirty="0" sz="2400" spc="-45">
                <a:latin typeface="Times New Roman"/>
                <a:cs typeface="Times New Roman"/>
              </a:rPr>
              <a:t>о</a:t>
            </a:r>
            <a:r>
              <a:rPr dirty="0" sz="2400" spc="15">
                <a:latin typeface="Times New Roman"/>
                <a:cs typeface="Times New Roman"/>
              </a:rPr>
              <a:t>т</a:t>
            </a:r>
            <a:r>
              <a:rPr dirty="0" sz="2400">
                <a:latin typeface="Times New Roman"/>
                <a:cs typeface="Times New Roman"/>
              </a:rPr>
              <a:t>а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47159" y="5836107"/>
            <a:ext cx="746061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92860" algn="l"/>
                <a:tab pos="1826260" algn="l"/>
                <a:tab pos="3207385" algn="l"/>
                <a:tab pos="4652010" algn="l"/>
                <a:tab pos="6010275" algn="l"/>
                <a:tab pos="6380480" algn="l"/>
              </a:tabLst>
            </a:pPr>
            <a:r>
              <a:rPr dirty="0" u="heavy" sz="24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состоит	</a:t>
            </a:r>
            <a:r>
              <a:rPr dirty="0" u="heavy" sz="24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из	</a:t>
            </a:r>
            <a:r>
              <a:rPr dirty="0" u="heavy" sz="24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четырех	</a:t>
            </a:r>
            <a:r>
              <a:rPr dirty="0" u="heavy" sz="2400" spc="-1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разделов	</a:t>
            </a:r>
            <a:r>
              <a:rPr dirty="0" u="heavy" sz="24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(частей)	с	</a:t>
            </a:r>
            <a:r>
              <a:rPr dirty="0" u="heavy" sz="24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разным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4448" y="6194247"/>
            <a:ext cx="42506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400" spc="-1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количеством</a:t>
            </a:r>
            <a:r>
              <a:rPr dirty="0" u="heavy" sz="2400" spc="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4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и</a:t>
            </a:r>
            <a:r>
              <a:rPr dirty="0" u="heavy" sz="24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400" spc="-1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типом</a:t>
            </a:r>
            <a:r>
              <a:rPr dirty="0" u="heavy" sz="2400" spc="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400" spc="-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заданий.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25089" y="996568"/>
            <a:ext cx="4157345" cy="253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964"/>
              </a:lnSpc>
            </a:pP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Общая</a:t>
            </a:r>
            <a:r>
              <a:rPr dirty="0" sz="18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структура</a:t>
            </a:r>
            <a:r>
              <a:rPr dirty="0" sz="18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диагностической</a:t>
            </a: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работы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859270"/>
            <a:chOff x="0" y="0"/>
            <a:chExt cx="12192000" cy="685927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2000" cy="6859270"/>
            </a:xfrm>
            <a:custGeom>
              <a:avLst/>
              <a:gdLst/>
              <a:ahLst/>
              <a:cxnLst/>
              <a:rect l="l" t="t" r="r" b="b"/>
              <a:pathLst>
                <a:path w="12192000" h="6859270">
                  <a:moveTo>
                    <a:pt x="12192000" y="6354292"/>
                  </a:moveTo>
                  <a:lnTo>
                    <a:pt x="10574020" y="6354292"/>
                  </a:lnTo>
                  <a:lnTo>
                    <a:pt x="0" y="6354292"/>
                  </a:lnTo>
                  <a:lnTo>
                    <a:pt x="0" y="6859029"/>
                  </a:lnTo>
                  <a:lnTo>
                    <a:pt x="10574020" y="6859029"/>
                  </a:lnTo>
                  <a:lnTo>
                    <a:pt x="12192000" y="6859029"/>
                  </a:lnTo>
                  <a:lnTo>
                    <a:pt x="12192000" y="6354292"/>
                  </a:lnTo>
                  <a:close/>
                </a:path>
                <a:path w="12192000" h="6859270">
                  <a:moveTo>
                    <a:pt x="12192000" y="5017363"/>
                  </a:moveTo>
                  <a:lnTo>
                    <a:pt x="10574020" y="5017363"/>
                  </a:lnTo>
                  <a:lnTo>
                    <a:pt x="0" y="5017363"/>
                  </a:lnTo>
                  <a:lnTo>
                    <a:pt x="0" y="6316192"/>
                  </a:lnTo>
                  <a:lnTo>
                    <a:pt x="10574020" y="6316192"/>
                  </a:lnTo>
                  <a:lnTo>
                    <a:pt x="12192000" y="6316192"/>
                  </a:lnTo>
                  <a:lnTo>
                    <a:pt x="12192000" y="5017363"/>
                  </a:lnTo>
                  <a:close/>
                </a:path>
                <a:path w="12192000" h="6859270">
                  <a:moveTo>
                    <a:pt x="12192000" y="923048"/>
                  </a:moveTo>
                  <a:lnTo>
                    <a:pt x="10574020" y="923048"/>
                  </a:lnTo>
                  <a:lnTo>
                    <a:pt x="0" y="923048"/>
                  </a:lnTo>
                  <a:lnTo>
                    <a:pt x="0" y="2676868"/>
                  </a:lnTo>
                  <a:lnTo>
                    <a:pt x="0" y="3686187"/>
                  </a:lnTo>
                  <a:lnTo>
                    <a:pt x="0" y="5017274"/>
                  </a:lnTo>
                  <a:lnTo>
                    <a:pt x="10574020" y="5017274"/>
                  </a:lnTo>
                  <a:lnTo>
                    <a:pt x="12192000" y="5017274"/>
                  </a:lnTo>
                  <a:lnTo>
                    <a:pt x="12192000" y="3686187"/>
                  </a:lnTo>
                  <a:lnTo>
                    <a:pt x="12192000" y="2676918"/>
                  </a:lnTo>
                  <a:lnTo>
                    <a:pt x="12192000" y="923048"/>
                  </a:lnTo>
                  <a:close/>
                </a:path>
                <a:path w="12192000" h="6859270">
                  <a:moveTo>
                    <a:pt x="12192000" y="0"/>
                  </a:moveTo>
                  <a:lnTo>
                    <a:pt x="10574020" y="0"/>
                  </a:lnTo>
                  <a:lnTo>
                    <a:pt x="0" y="0"/>
                  </a:lnTo>
                  <a:lnTo>
                    <a:pt x="0" y="884948"/>
                  </a:lnTo>
                  <a:lnTo>
                    <a:pt x="10574020" y="884948"/>
                  </a:lnTo>
                  <a:lnTo>
                    <a:pt x="12192000" y="88494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12192000" y="0"/>
                  </a:moveTo>
                  <a:lnTo>
                    <a:pt x="12185650" y="0"/>
                  </a:lnTo>
                  <a:lnTo>
                    <a:pt x="12185650" y="6350"/>
                  </a:lnTo>
                  <a:lnTo>
                    <a:pt x="12185650" y="884936"/>
                  </a:lnTo>
                  <a:lnTo>
                    <a:pt x="12185650" y="6852679"/>
                  </a:lnTo>
                  <a:lnTo>
                    <a:pt x="10580370" y="6852679"/>
                  </a:lnTo>
                  <a:lnTo>
                    <a:pt x="10580370" y="6354280"/>
                  </a:lnTo>
                  <a:lnTo>
                    <a:pt x="12185650" y="6354280"/>
                  </a:lnTo>
                  <a:lnTo>
                    <a:pt x="12185650" y="6316180"/>
                  </a:lnTo>
                  <a:lnTo>
                    <a:pt x="10580370" y="6316180"/>
                  </a:lnTo>
                  <a:lnTo>
                    <a:pt x="10580370" y="5023612"/>
                  </a:lnTo>
                  <a:lnTo>
                    <a:pt x="12185650" y="5023612"/>
                  </a:lnTo>
                  <a:lnTo>
                    <a:pt x="12185650" y="5010912"/>
                  </a:lnTo>
                  <a:lnTo>
                    <a:pt x="10580370" y="5010912"/>
                  </a:lnTo>
                  <a:lnTo>
                    <a:pt x="10580370" y="3692525"/>
                  </a:lnTo>
                  <a:lnTo>
                    <a:pt x="12185650" y="3692525"/>
                  </a:lnTo>
                  <a:lnTo>
                    <a:pt x="12185650" y="3679825"/>
                  </a:lnTo>
                  <a:lnTo>
                    <a:pt x="10580370" y="3679825"/>
                  </a:lnTo>
                  <a:lnTo>
                    <a:pt x="10580370" y="2683256"/>
                  </a:lnTo>
                  <a:lnTo>
                    <a:pt x="12185650" y="2683256"/>
                  </a:lnTo>
                  <a:lnTo>
                    <a:pt x="12185650" y="2670556"/>
                  </a:lnTo>
                  <a:lnTo>
                    <a:pt x="10580370" y="2670556"/>
                  </a:lnTo>
                  <a:lnTo>
                    <a:pt x="10580370" y="923036"/>
                  </a:lnTo>
                  <a:lnTo>
                    <a:pt x="12185650" y="923036"/>
                  </a:lnTo>
                  <a:lnTo>
                    <a:pt x="12185650" y="884936"/>
                  </a:lnTo>
                  <a:lnTo>
                    <a:pt x="10580370" y="884936"/>
                  </a:lnTo>
                  <a:lnTo>
                    <a:pt x="10580370" y="6350"/>
                  </a:lnTo>
                  <a:lnTo>
                    <a:pt x="12185650" y="6350"/>
                  </a:lnTo>
                  <a:lnTo>
                    <a:pt x="12185650" y="0"/>
                  </a:lnTo>
                  <a:lnTo>
                    <a:pt x="10580370" y="0"/>
                  </a:lnTo>
                  <a:lnTo>
                    <a:pt x="10567670" y="0"/>
                  </a:lnTo>
                  <a:lnTo>
                    <a:pt x="10567670" y="6350"/>
                  </a:lnTo>
                  <a:lnTo>
                    <a:pt x="10567670" y="6852679"/>
                  </a:lnTo>
                  <a:lnTo>
                    <a:pt x="6350" y="6852679"/>
                  </a:lnTo>
                  <a:lnTo>
                    <a:pt x="6350" y="6354280"/>
                  </a:lnTo>
                  <a:lnTo>
                    <a:pt x="10567670" y="6354280"/>
                  </a:lnTo>
                  <a:lnTo>
                    <a:pt x="10567670" y="6316180"/>
                  </a:lnTo>
                  <a:lnTo>
                    <a:pt x="6350" y="6316180"/>
                  </a:lnTo>
                  <a:lnTo>
                    <a:pt x="6350" y="5023612"/>
                  </a:lnTo>
                  <a:lnTo>
                    <a:pt x="10567670" y="5023612"/>
                  </a:lnTo>
                  <a:lnTo>
                    <a:pt x="10567670" y="5010912"/>
                  </a:lnTo>
                  <a:lnTo>
                    <a:pt x="6350" y="5010912"/>
                  </a:lnTo>
                  <a:lnTo>
                    <a:pt x="6350" y="3692525"/>
                  </a:lnTo>
                  <a:lnTo>
                    <a:pt x="10567670" y="3692525"/>
                  </a:lnTo>
                  <a:lnTo>
                    <a:pt x="10567670" y="3679825"/>
                  </a:lnTo>
                  <a:lnTo>
                    <a:pt x="6350" y="3679825"/>
                  </a:lnTo>
                  <a:lnTo>
                    <a:pt x="6350" y="2683256"/>
                  </a:lnTo>
                  <a:lnTo>
                    <a:pt x="10567670" y="2683256"/>
                  </a:lnTo>
                  <a:lnTo>
                    <a:pt x="10567670" y="2670556"/>
                  </a:lnTo>
                  <a:lnTo>
                    <a:pt x="6350" y="2670556"/>
                  </a:lnTo>
                  <a:lnTo>
                    <a:pt x="6350" y="923036"/>
                  </a:lnTo>
                  <a:lnTo>
                    <a:pt x="10567670" y="923036"/>
                  </a:lnTo>
                  <a:lnTo>
                    <a:pt x="10567670" y="884936"/>
                  </a:lnTo>
                  <a:lnTo>
                    <a:pt x="6350" y="884936"/>
                  </a:lnTo>
                  <a:lnTo>
                    <a:pt x="6350" y="6350"/>
                  </a:lnTo>
                  <a:lnTo>
                    <a:pt x="10567670" y="6350"/>
                  </a:lnTo>
                  <a:lnTo>
                    <a:pt x="10567670" y="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0" y="6858000"/>
                  </a:lnTo>
                  <a:lnTo>
                    <a:pt x="6350" y="6858000"/>
                  </a:lnTo>
                  <a:lnTo>
                    <a:pt x="10567670" y="6858000"/>
                  </a:lnTo>
                  <a:lnTo>
                    <a:pt x="10580370" y="6858000"/>
                  </a:lnTo>
                  <a:lnTo>
                    <a:pt x="12185650" y="6858000"/>
                  </a:lnTo>
                  <a:lnTo>
                    <a:pt x="12192000" y="6858000"/>
                  </a:lnTo>
                  <a:lnTo>
                    <a:pt x="12192000" y="6852679"/>
                  </a:lnTo>
                  <a:lnTo>
                    <a:pt x="12192000" y="884936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70913" y="0"/>
            <a:ext cx="7512684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5" b="1">
                <a:solidFill>
                  <a:srgbClr val="FFFFFF"/>
                </a:solidFill>
                <a:latin typeface="Times New Roman"/>
                <a:cs typeface="Times New Roman"/>
              </a:rPr>
              <a:t>Структура</a:t>
            </a:r>
            <a:r>
              <a:rPr dirty="0" sz="3600" spc="-3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 spc="-5" b="1">
                <a:solidFill>
                  <a:srgbClr val="FFFFFF"/>
                </a:solidFill>
                <a:latin typeface="Times New Roman"/>
                <a:cs typeface="Times New Roman"/>
              </a:rPr>
              <a:t>диагностической</a:t>
            </a:r>
            <a:r>
              <a:rPr dirty="0" sz="3600" spc="-6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 spc="-20" b="1">
                <a:solidFill>
                  <a:srgbClr val="FFFFFF"/>
                </a:solidFill>
                <a:latin typeface="Times New Roman"/>
                <a:cs typeface="Times New Roman"/>
              </a:rPr>
              <a:t>работы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670793" y="0"/>
            <a:ext cx="1365885" cy="854710"/>
          </a:xfrm>
          <a:prstGeom prst="rect">
            <a:avLst/>
          </a:prstGeom>
        </p:spPr>
        <p:txBody>
          <a:bodyPr wrap="square" lIns="0" tIns="1219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dirty="0" sz="2000" spc="-20" b="1">
                <a:solidFill>
                  <a:srgbClr val="FFFFFF"/>
                </a:solidFill>
                <a:latin typeface="Times New Roman"/>
                <a:cs typeface="Times New Roman"/>
              </a:rPr>
              <a:t>Количество</a:t>
            </a:r>
            <a:endParaRPr sz="2000">
              <a:latin typeface="Times New Roman"/>
              <a:cs typeface="Times New Roman"/>
            </a:endParaRPr>
          </a:p>
          <a:p>
            <a:pPr marL="134620">
              <a:lnSpc>
                <a:spcPct val="100000"/>
              </a:lnSpc>
              <a:spcBef>
                <a:spcPts val="860"/>
              </a:spcBef>
            </a:pPr>
            <a:r>
              <a:rPr dirty="0" sz="2000" spc="-10" b="1">
                <a:solidFill>
                  <a:srgbClr val="FFFFFF"/>
                </a:solidFill>
                <a:latin typeface="Times New Roman"/>
                <a:cs typeface="Times New Roman"/>
              </a:rPr>
              <a:t>заданий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831" y="852360"/>
            <a:ext cx="10014585" cy="1568450"/>
          </a:xfrm>
          <a:prstGeom prst="rect">
            <a:avLst/>
          </a:prstGeom>
        </p:spPr>
        <p:txBody>
          <a:bodyPr wrap="square" lIns="0" tIns="1231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70"/>
              </a:spcBef>
            </a:pPr>
            <a:r>
              <a:rPr dirty="0" sz="1600" spc="-10" b="1">
                <a:latin typeface="Times New Roman"/>
                <a:cs typeface="Times New Roman"/>
              </a:rPr>
              <a:t>Часть</a:t>
            </a:r>
            <a:r>
              <a:rPr dirty="0" sz="1600" spc="70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1.</a:t>
            </a:r>
            <a:r>
              <a:rPr dirty="0" sz="1600" spc="55" b="1"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Times New Roman"/>
                <a:cs typeface="Times New Roman"/>
              </a:rPr>
              <a:t>Задания,</a:t>
            </a:r>
            <a:r>
              <a:rPr dirty="0" sz="1600" spc="8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Times New Roman"/>
                <a:cs typeface="Times New Roman"/>
              </a:rPr>
              <a:t>направленные</a:t>
            </a:r>
            <a:r>
              <a:rPr dirty="0" sz="1600" spc="7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Times New Roman"/>
                <a:cs typeface="Times New Roman"/>
              </a:rPr>
              <a:t>на</a:t>
            </a:r>
            <a:r>
              <a:rPr dirty="0" sz="1600" spc="5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Times New Roman"/>
                <a:cs typeface="Times New Roman"/>
              </a:rPr>
              <a:t>оценку</a:t>
            </a:r>
            <a:r>
              <a:rPr dirty="0" sz="1600" spc="7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Times New Roman"/>
                <a:cs typeface="Times New Roman"/>
              </a:rPr>
              <a:t>компетенций</a:t>
            </a:r>
            <a:r>
              <a:rPr dirty="0" sz="1600" spc="4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-20" b="1">
                <a:solidFill>
                  <a:srgbClr val="FFFFFF"/>
                </a:solidFill>
                <a:latin typeface="Times New Roman"/>
                <a:cs typeface="Times New Roman"/>
              </a:rPr>
              <a:t>педагогов,</a:t>
            </a:r>
            <a:r>
              <a:rPr dirty="0" sz="1600" spc="-4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-20" b="1">
                <a:solidFill>
                  <a:srgbClr val="FFFFFF"/>
                </a:solidFill>
                <a:latin typeface="Times New Roman"/>
                <a:cs typeface="Times New Roman"/>
              </a:rPr>
              <a:t>необходимых</a:t>
            </a:r>
            <a:r>
              <a:rPr dirty="0" sz="1600" spc="-6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Times New Roman"/>
                <a:cs typeface="Times New Roman"/>
              </a:rPr>
              <a:t>для</a:t>
            </a:r>
            <a:r>
              <a:rPr dirty="0" sz="1600" spc="-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latin typeface="Times New Roman"/>
                <a:cs typeface="Times New Roman"/>
              </a:rPr>
              <a:t>создания</a:t>
            </a:r>
            <a:r>
              <a:rPr dirty="0" sz="1600" spc="10" b="1">
                <a:latin typeface="Times New Roman"/>
                <a:cs typeface="Times New Roman"/>
              </a:rPr>
              <a:t> </a:t>
            </a:r>
            <a:r>
              <a:rPr dirty="0" sz="1600" spc="-10" b="1">
                <a:latin typeface="Times New Roman"/>
                <a:cs typeface="Times New Roman"/>
              </a:rPr>
              <a:t>безопасной</a:t>
            </a:r>
            <a:r>
              <a:rPr dirty="0" sz="1600" spc="20" b="1">
                <a:latin typeface="Times New Roman"/>
                <a:cs typeface="Times New Roman"/>
              </a:rPr>
              <a:t> </a:t>
            </a:r>
            <a:r>
              <a:rPr dirty="0" sz="1600" spc="-5" b="1">
                <a:latin typeface="Times New Roman"/>
                <a:cs typeface="Times New Roman"/>
              </a:rPr>
              <a:t>и</a:t>
            </a:r>
            <a:endParaRPr sz="1600">
              <a:latin typeface="Times New Roman"/>
              <a:cs typeface="Times New Roman"/>
            </a:endParaRPr>
          </a:p>
          <a:p>
            <a:pPr marL="12700" marR="448309">
              <a:lnSpc>
                <a:spcPct val="144200"/>
              </a:lnSpc>
              <a:spcBef>
                <a:spcPts val="35"/>
              </a:spcBef>
            </a:pPr>
            <a:r>
              <a:rPr dirty="0" sz="1600" spc="-10" b="1">
                <a:latin typeface="Times New Roman"/>
                <a:cs typeface="Times New Roman"/>
              </a:rPr>
              <a:t>психологически</a:t>
            </a:r>
            <a:r>
              <a:rPr dirty="0" sz="1600" spc="15" b="1">
                <a:latin typeface="Times New Roman"/>
                <a:cs typeface="Times New Roman"/>
              </a:rPr>
              <a:t> </a:t>
            </a:r>
            <a:r>
              <a:rPr dirty="0" sz="1600" spc="-15" b="1">
                <a:latin typeface="Times New Roman"/>
                <a:cs typeface="Times New Roman"/>
              </a:rPr>
              <a:t>комфортной</a:t>
            </a:r>
            <a:r>
              <a:rPr dirty="0" sz="1600" spc="40" b="1">
                <a:latin typeface="Times New Roman"/>
                <a:cs typeface="Times New Roman"/>
              </a:rPr>
              <a:t> </a:t>
            </a:r>
            <a:r>
              <a:rPr dirty="0" sz="1600" spc="-10" b="1">
                <a:latin typeface="Times New Roman"/>
                <a:cs typeface="Times New Roman"/>
              </a:rPr>
              <a:t>образовательной</a:t>
            </a:r>
            <a:r>
              <a:rPr dirty="0" sz="1600" spc="15" b="1">
                <a:latin typeface="Times New Roman"/>
                <a:cs typeface="Times New Roman"/>
              </a:rPr>
              <a:t> </a:t>
            </a:r>
            <a:r>
              <a:rPr dirty="0" u="heavy" sz="2000" spc="-10" b="1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среды</a:t>
            </a:r>
            <a:r>
              <a:rPr dirty="0" sz="2000" spc="-10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Times New Roman"/>
                <a:cs typeface="Times New Roman"/>
              </a:rPr>
              <a:t>образовательной </a:t>
            </a:r>
            <a:r>
              <a:rPr dirty="0" sz="1600" spc="-5" b="1">
                <a:solidFill>
                  <a:srgbClr val="FFFFFF"/>
                </a:solidFill>
                <a:latin typeface="Times New Roman"/>
                <a:cs typeface="Times New Roman"/>
              </a:rPr>
              <a:t>организации</a:t>
            </a:r>
            <a:r>
              <a:rPr dirty="0" sz="1600" spc="1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Times New Roman"/>
                <a:cs typeface="Times New Roman"/>
              </a:rPr>
              <a:t>через</a:t>
            </a:r>
            <a:r>
              <a:rPr dirty="0" sz="1600" spc="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Times New Roman"/>
                <a:cs typeface="Times New Roman"/>
              </a:rPr>
              <a:t>обеспечение </a:t>
            </a:r>
            <a:r>
              <a:rPr dirty="0" sz="1600" spc="-38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Times New Roman"/>
                <a:cs typeface="Times New Roman"/>
              </a:rPr>
              <a:t>безопасности</a:t>
            </a:r>
            <a:r>
              <a:rPr dirty="0" sz="1600" spc="5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Times New Roman"/>
                <a:cs typeface="Times New Roman"/>
              </a:rPr>
              <a:t>жизни</a:t>
            </a:r>
            <a:r>
              <a:rPr dirty="0" sz="1600" spc="2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Times New Roman"/>
                <a:cs typeface="Times New Roman"/>
              </a:rPr>
              <a:t>детей,</a:t>
            </a:r>
            <a:r>
              <a:rPr dirty="0" sz="1600" spc="6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Times New Roman"/>
                <a:cs typeface="Times New Roman"/>
              </a:rPr>
              <a:t>поддержание</a:t>
            </a:r>
            <a:r>
              <a:rPr dirty="0" sz="1600" spc="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Times New Roman"/>
                <a:cs typeface="Times New Roman"/>
              </a:rPr>
              <a:t>эмоционального</a:t>
            </a:r>
            <a:r>
              <a:rPr dirty="0" sz="1600" spc="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-15" b="1">
                <a:solidFill>
                  <a:srgbClr val="FFFFFF"/>
                </a:solidFill>
                <a:latin typeface="Times New Roman"/>
                <a:cs typeface="Times New Roman"/>
              </a:rPr>
              <a:t>благополучия</a:t>
            </a:r>
            <a:r>
              <a:rPr dirty="0" sz="160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Times New Roman"/>
                <a:cs typeface="Times New Roman"/>
              </a:rPr>
              <a:t>ребенка</a:t>
            </a:r>
            <a:r>
              <a:rPr dirty="0" sz="1600" spc="2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dirty="0" sz="1600" spc="1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-15" b="1">
                <a:solidFill>
                  <a:srgbClr val="FFFFFF"/>
                </a:solidFill>
                <a:latin typeface="Times New Roman"/>
                <a:cs typeface="Times New Roman"/>
              </a:rPr>
              <a:t>период</a:t>
            </a:r>
            <a:r>
              <a:rPr dirty="0" sz="1600" spc="1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Times New Roman"/>
                <a:cs typeface="Times New Roman"/>
              </a:rPr>
              <a:t>пребывания</a:t>
            </a:r>
            <a:r>
              <a:rPr dirty="0" sz="1600" spc="1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dirty="0" sz="1600" spc="-10" b="1">
                <a:solidFill>
                  <a:srgbClr val="FFFFFF"/>
                </a:solidFill>
                <a:latin typeface="Times New Roman"/>
                <a:cs typeface="Times New Roman"/>
              </a:rPr>
              <a:t>образовательной</a:t>
            </a:r>
            <a:r>
              <a:rPr dirty="0" sz="1600" spc="-3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Times New Roman"/>
                <a:cs typeface="Times New Roman"/>
              </a:rPr>
              <a:t>организации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013693" y="1648713"/>
            <a:ext cx="12700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831" y="2624782"/>
            <a:ext cx="10140315" cy="825500"/>
          </a:xfrm>
          <a:prstGeom prst="rect">
            <a:avLst/>
          </a:prstGeom>
        </p:spPr>
        <p:txBody>
          <a:bodyPr wrap="square" lIns="0" tIns="1238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75"/>
              </a:spcBef>
            </a:pPr>
            <a:r>
              <a:rPr dirty="0" sz="1600" spc="-5" b="1">
                <a:latin typeface="Times New Roman"/>
                <a:cs typeface="Times New Roman"/>
              </a:rPr>
              <a:t>Часть</a:t>
            </a:r>
            <a:r>
              <a:rPr dirty="0" sz="1600" spc="75" b="1">
                <a:latin typeface="Times New Roman"/>
                <a:cs typeface="Times New Roman"/>
              </a:rPr>
              <a:t> </a:t>
            </a:r>
            <a:r>
              <a:rPr dirty="0" sz="1600" spc="-5" b="1">
                <a:latin typeface="Times New Roman"/>
                <a:cs typeface="Times New Roman"/>
              </a:rPr>
              <a:t>2.</a:t>
            </a:r>
            <a:r>
              <a:rPr dirty="0" sz="1600" spc="55" b="1"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Times New Roman"/>
                <a:cs typeface="Times New Roman"/>
              </a:rPr>
              <a:t>Задания,</a:t>
            </a:r>
            <a:r>
              <a:rPr dirty="0" sz="1600" spc="8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Times New Roman"/>
                <a:cs typeface="Times New Roman"/>
              </a:rPr>
              <a:t>направленные</a:t>
            </a:r>
            <a:r>
              <a:rPr dirty="0" sz="1600" spc="7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Times New Roman"/>
                <a:cs typeface="Times New Roman"/>
              </a:rPr>
              <a:t>на</a:t>
            </a:r>
            <a:r>
              <a:rPr dirty="0" sz="1600" spc="5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Times New Roman"/>
                <a:cs typeface="Times New Roman"/>
              </a:rPr>
              <a:t>оценку</a:t>
            </a:r>
            <a:r>
              <a:rPr dirty="0" sz="1600" spc="6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Times New Roman"/>
                <a:cs typeface="Times New Roman"/>
              </a:rPr>
              <a:t>компетенций</a:t>
            </a:r>
            <a:r>
              <a:rPr dirty="0" sz="1600" spc="4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-20" b="1">
                <a:solidFill>
                  <a:srgbClr val="FFFFFF"/>
                </a:solidFill>
                <a:latin typeface="Times New Roman"/>
                <a:cs typeface="Times New Roman"/>
              </a:rPr>
              <a:t>педагогов,</a:t>
            </a:r>
            <a:r>
              <a:rPr dirty="0" sz="1600" spc="-3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-20" b="1">
                <a:solidFill>
                  <a:srgbClr val="FFFFFF"/>
                </a:solidFill>
                <a:latin typeface="Times New Roman"/>
                <a:cs typeface="Times New Roman"/>
              </a:rPr>
              <a:t>необходимых</a:t>
            </a:r>
            <a:r>
              <a:rPr dirty="0" sz="1600" spc="-6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-45" b="1">
                <a:solidFill>
                  <a:srgbClr val="FFFFFF"/>
                </a:solidFill>
                <a:latin typeface="Times New Roman"/>
                <a:cs typeface="Times New Roman"/>
              </a:rPr>
              <a:t>при</a:t>
            </a:r>
            <a:r>
              <a:rPr dirty="0" sz="1600" spc="-12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-60" b="1">
                <a:latin typeface="Times New Roman"/>
                <a:cs typeface="Times New Roman"/>
              </a:rPr>
              <a:t>организации</a:t>
            </a:r>
            <a:r>
              <a:rPr dirty="0" sz="1600" spc="-150" b="1">
                <a:latin typeface="Times New Roman"/>
                <a:cs typeface="Times New Roman"/>
              </a:rPr>
              <a:t> </a:t>
            </a:r>
            <a:r>
              <a:rPr dirty="0" sz="1600" spc="-70" b="1">
                <a:latin typeface="Times New Roman"/>
                <a:cs typeface="Times New Roman"/>
              </a:rPr>
              <a:t>безопасного,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dirty="0" sz="1600" spc="-65" b="1">
                <a:latin typeface="Times New Roman"/>
                <a:cs typeface="Times New Roman"/>
              </a:rPr>
              <a:t>сберегающего</a:t>
            </a:r>
            <a:r>
              <a:rPr dirty="0" sz="1600" spc="-170" b="1">
                <a:latin typeface="Times New Roman"/>
                <a:cs typeface="Times New Roman"/>
              </a:rPr>
              <a:t> </a:t>
            </a:r>
            <a:r>
              <a:rPr dirty="0" sz="1600" spc="-65" b="1">
                <a:latin typeface="Times New Roman"/>
                <a:cs typeface="Times New Roman"/>
              </a:rPr>
              <a:t>здоровье</a:t>
            </a:r>
            <a:r>
              <a:rPr dirty="0" sz="1600" spc="-175" b="1">
                <a:latin typeface="Times New Roman"/>
                <a:cs typeface="Times New Roman"/>
              </a:rPr>
              <a:t> </a:t>
            </a:r>
            <a:r>
              <a:rPr dirty="0" sz="1600" spc="-65" b="1">
                <a:latin typeface="Times New Roman"/>
                <a:cs typeface="Times New Roman"/>
              </a:rPr>
              <a:t>воспитанников</a:t>
            </a:r>
            <a:r>
              <a:rPr dirty="0" sz="2000" spc="-65" b="1">
                <a:latin typeface="Times New Roman"/>
                <a:cs typeface="Times New Roman"/>
              </a:rPr>
              <a:t>,</a:t>
            </a:r>
            <a:r>
              <a:rPr dirty="0" sz="2000" spc="-165" b="1">
                <a:latin typeface="Times New Roman"/>
                <a:cs typeface="Times New Roman"/>
              </a:rPr>
              <a:t> </a:t>
            </a:r>
            <a:r>
              <a:rPr dirty="0" u="heavy" sz="2000" spc="-70" b="1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педагогического</a:t>
            </a:r>
            <a:r>
              <a:rPr dirty="0" u="heavy" sz="2000" spc="-160" b="1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000" spc="-50" b="1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процесса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013693" y="3040125"/>
            <a:ext cx="82423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85" b="1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dirty="0" sz="1600" spc="-5" b="1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dirty="0" sz="1600" spc="-1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Times New Roman"/>
                <a:cs typeface="Times New Roman"/>
              </a:rPr>
              <a:t>(1</a:t>
            </a:r>
            <a:r>
              <a:rPr dirty="0" sz="1600" b="1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dirty="0" sz="1600" spc="-5" b="1">
                <a:solidFill>
                  <a:srgbClr val="FFFFFF"/>
                </a:solidFill>
                <a:latin typeface="Times New Roman"/>
                <a:cs typeface="Times New Roman"/>
              </a:rPr>
              <a:t>+</a:t>
            </a:r>
            <a:r>
              <a:rPr dirty="0" sz="1600" b="1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dirty="0" sz="1600" spc="-5" b="1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831" y="3635184"/>
            <a:ext cx="8720455" cy="1282065"/>
          </a:xfrm>
          <a:prstGeom prst="rect">
            <a:avLst/>
          </a:prstGeom>
        </p:spPr>
        <p:txBody>
          <a:bodyPr wrap="square" lIns="0" tIns="1231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70"/>
              </a:spcBef>
            </a:pPr>
            <a:r>
              <a:rPr dirty="0" sz="1600" spc="-10" b="1">
                <a:latin typeface="Times New Roman"/>
                <a:cs typeface="Times New Roman"/>
              </a:rPr>
              <a:t>Часть</a:t>
            </a:r>
            <a:r>
              <a:rPr dirty="0" sz="1600" spc="65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3.</a:t>
            </a:r>
            <a:r>
              <a:rPr dirty="0" sz="1600" spc="50" b="1"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Times New Roman"/>
                <a:cs typeface="Times New Roman"/>
              </a:rPr>
              <a:t>Задания,</a:t>
            </a:r>
            <a:r>
              <a:rPr dirty="0" sz="1600" spc="7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Times New Roman"/>
                <a:cs typeface="Times New Roman"/>
              </a:rPr>
              <a:t>направленные</a:t>
            </a:r>
            <a:r>
              <a:rPr dirty="0" sz="1600" spc="7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Times New Roman"/>
                <a:cs typeface="Times New Roman"/>
              </a:rPr>
              <a:t>на</a:t>
            </a:r>
            <a:r>
              <a:rPr dirty="0" sz="1600" spc="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Times New Roman"/>
                <a:cs typeface="Times New Roman"/>
              </a:rPr>
              <a:t>оценку</a:t>
            </a:r>
            <a:r>
              <a:rPr dirty="0" sz="1600" spc="6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Times New Roman"/>
                <a:cs typeface="Times New Roman"/>
              </a:rPr>
              <a:t>компетенций</a:t>
            </a:r>
            <a:r>
              <a:rPr dirty="0" sz="1600" spc="4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-20" b="1">
                <a:solidFill>
                  <a:srgbClr val="FFFFFF"/>
                </a:solidFill>
                <a:latin typeface="Times New Roman"/>
                <a:cs typeface="Times New Roman"/>
              </a:rPr>
              <a:t>педагогов,</a:t>
            </a:r>
            <a:r>
              <a:rPr dirty="0" sz="1600" spc="3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Times New Roman"/>
                <a:cs typeface="Times New Roman"/>
              </a:rPr>
              <a:t>необходимых</a:t>
            </a:r>
            <a:r>
              <a:rPr dirty="0" sz="1600" spc="2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FFFF"/>
                </a:solidFill>
                <a:latin typeface="Times New Roman"/>
                <a:cs typeface="Times New Roman"/>
              </a:rPr>
              <a:t>для</a:t>
            </a:r>
            <a:endParaRPr sz="1600">
              <a:latin typeface="Times New Roman"/>
              <a:cs typeface="Times New Roman"/>
            </a:endParaRPr>
          </a:p>
          <a:p>
            <a:pPr marL="12700" marR="5080">
              <a:lnSpc>
                <a:spcPts val="3600"/>
              </a:lnSpc>
              <a:spcBef>
                <a:spcPts val="20"/>
              </a:spcBef>
            </a:pPr>
            <a:r>
              <a:rPr dirty="0" sz="1600" b="1">
                <a:solidFill>
                  <a:srgbClr val="FFFFFF"/>
                </a:solidFill>
                <a:latin typeface="Times New Roman"/>
                <a:cs typeface="Times New Roman"/>
              </a:rPr>
              <a:t>обеспечения </a:t>
            </a:r>
            <a:r>
              <a:rPr dirty="0" sz="1600" spc="-70" b="1">
                <a:latin typeface="Times New Roman"/>
                <a:cs typeface="Times New Roman"/>
              </a:rPr>
              <a:t>безопасного, </a:t>
            </a:r>
            <a:r>
              <a:rPr dirty="0" sz="1600" spc="-65" b="1">
                <a:latin typeface="Times New Roman"/>
                <a:cs typeface="Times New Roman"/>
              </a:rPr>
              <a:t>сберегающего здоровье воспитанников, </a:t>
            </a:r>
            <a:r>
              <a:rPr dirty="0" u="heavy" sz="2000" spc="-70" b="1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педагогического </a:t>
            </a:r>
            <a:r>
              <a:rPr dirty="0" u="heavy" sz="2000" spc="-50" b="1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процесса </a:t>
            </a:r>
            <a:r>
              <a:rPr dirty="0" u="heavy" sz="2000" b="1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с </a:t>
            </a:r>
            <a:r>
              <a:rPr dirty="0" sz="2000" spc="-484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u="heavy" sz="2000" spc="-65" b="1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воспитанниками</a:t>
            </a:r>
            <a:r>
              <a:rPr dirty="0" u="heavy" sz="2000" spc="-170" b="1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000" b="1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с</a:t>
            </a:r>
            <a:r>
              <a:rPr dirty="0" u="heavy" sz="2000" spc="-130" b="1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000" spc="-50" b="1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ОВЗ,</a:t>
            </a:r>
            <a:r>
              <a:rPr dirty="0" u="heavy" sz="2000" spc="-160" b="1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000" b="1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в</a:t>
            </a:r>
            <a:r>
              <a:rPr dirty="0" u="heavy" sz="2000" spc="-130" b="1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000" spc="-65" b="1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том</a:t>
            </a:r>
            <a:r>
              <a:rPr dirty="0" u="heavy" sz="2000" spc="-150" b="1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000" spc="-50" b="1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числе</a:t>
            </a:r>
            <a:r>
              <a:rPr dirty="0" u="heavy" sz="2000" spc="-155" b="1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000" spc="-65" b="1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детьми-инвалидами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013693" y="4210558"/>
            <a:ext cx="63246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r>
              <a:rPr dirty="0" sz="1600" spc="-7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Times New Roman"/>
                <a:cs typeface="Times New Roman"/>
              </a:rPr>
              <a:t>(5+1)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831" y="4965646"/>
            <a:ext cx="9424670" cy="1203960"/>
          </a:xfrm>
          <a:prstGeom prst="rect">
            <a:avLst/>
          </a:prstGeom>
        </p:spPr>
        <p:txBody>
          <a:bodyPr wrap="square" lIns="0" tIns="1238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75"/>
              </a:spcBef>
            </a:pPr>
            <a:r>
              <a:rPr dirty="0" sz="1600" spc="-5" b="1">
                <a:latin typeface="Times New Roman"/>
                <a:cs typeface="Times New Roman"/>
              </a:rPr>
              <a:t>Часть</a:t>
            </a:r>
            <a:r>
              <a:rPr dirty="0" sz="1600" spc="30" b="1">
                <a:latin typeface="Times New Roman"/>
                <a:cs typeface="Times New Roman"/>
              </a:rPr>
              <a:t> </a:t>
            </a:r>
            <a:r>
              <a:rPr dirty="0" sz="1600" spc="-5" b="1">
                <a:latin typeface="Times New Roman"/>
                <a:cs typeface="Times New Roman"/>
              </a:rPr>
              <a:t>4.</a:t>
            </a:r>
            <a:r>
              <a:rPr dirty="0" sz="1600" spc="5" b="1"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Times New Roman"/>
                <a:cs typeface="Times New Roman"/>
              </a:rPr>
              <a:t>Задания,</a:t>
            </a:r>
            <a:r>
              <a:rPr dirty="0" sz="1600" spc="6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Times New Roman"/>
                <a:cs typeface="Times New Roman"/>
              </a:rPr>
              <a:t>направленные</a:t>
            </a:r>
            <a:r>
              <a:rPr dirty="0" sz="1600" spc="7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Times New Roman"/>
                <a:cs typeface="Times New Roman"/>
              </a:rPr>
              <a:t>на</a:t>
            </a:r>
            <a:r>
              <a:rPr dirty="0" sz="1600" spc="5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Times New Roman"/>
                <a:cs typeface="Times New Roman"/>
              </a:rPr>
              <a:t>оценку</a:t>
            </a:r>
            <a:r>
              <a:rPr dirty="0" sz="1600" spc="5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Times New Roman"/>
                <a:cs typeface="Times New Roman"/>
              </a:rPr>
              <a:t>компетенций</a:t>
            </a:r>
            <a:r>
              <a:rPr dirty="0" sz="1600" spc="5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-20" b="1">
                <a:solidFill>
                  <a:srgbClr val="FFFFFF"/>
                </a:solidFill>
                <a:latin typeface="Times New Roman"/>
                <a:cs typeface="Times New Roman"/>
              </a:rPr>
              <a:t>педагогов,</a:t>
            </a:r>
            <a:r>
              <a:rPr dirty="0" sz="1600" spc="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Times New Roman"/>
                <a:cs typeface="Times New Roman"/>
              </a:rPr>
              <a:t>необходимых</a:t>
            </a:r>
            <a:r>
              <a:rPr dirty="0" sz="1600" spc="2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FFFF"/>
                </a:solidFill>
                <a:latin typeface="Times New Roman"/>
                <a:cs typeface="Times New Roman"/>
              </a:rPr>
              <a:t>для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dirty="0" sz="1600" b="1">
                <a:solidFill>
                  <a:srgbClr val="FFFFFF"/>
                </a:solidFill>
                <a:latin typeface="Times New Roman"/>
                <a:cs typeface="Times New Roman"/>
              </a:rPr>
              <a:t>обеспечения</a:t>
            </a:r>
            <a:r>
              <a:rPr dirty="0" sz="1600" spc="3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u="heavy" sz="2000" b="1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взаимодействия</a:t>
            </a:r>
            <a:r>
              <a:rPr dirty="0" u="heavy" sz="2000" spc="-10" b="1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000" b="1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по</a:t>
            </a:r>
            <a:r>
              <a:rPr dirty="0" u="heavy" sz="2000" spc="10" b="1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 вопросам</a:t>
            </a:r>
            <a:r>
              <a:rPr dirty="0" u="heavy" sz="2000" spc="-10" b="1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000" spc="5" b="1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сбережения</a:t>
            </a:r>
            <a:r>
              <a:rPr dirty="0" u="heavy" sz="2000" spc="-15" b="1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000" spc="-5" b="1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здоровья</a:t>
            </a:r>
            <a:r>
              <a:rPr dirty="0" u="heavy" sz="2000" spc="-10" b="1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000" b="1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детей</a:t>
            </a:r>
            <a:r>
              <a:rPr dirty="0" u="heavy" sz="2000" spc="35" b="1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000" b="1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с</a:t>
            </a:r>
            <a:r>
              <a:rPr dirty="0" u="heavy" sz="2000" spc="15" b="1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000" b="1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родителями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dirty="0" sz="1600" spc="5" b="1">
                <a:latin typeface="Times New Roman"/>
                <a:cs typeface="Times New Roman"/>
              </a:rPr>
              <a:t>(законными</a:t>
            </a:r>
            <a:r>
              <a:rPr dirty="0" sz="1600" spc="15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представителями)</a:t>
            </a:r>
            <a:r>
              <a:rPr dirty="0" sz="1600" spc="50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воспитанников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013693" y="5535574"/>
            <a:ext cx="63246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dirty="0" sz="1600" spc="-7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Times New Roman"/>
                <a:cs typeface="Times New Roman"/>
              </a:rPr>
              <a:t>(4+1)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831" y="6316167"/>
            <a:ext cx="135255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 b="1">
                <a:solidFill>
                  <a:srgbClr val="FFFFFF"/>
                </a:solidFill>
                <a:latin typeface="Times New Roman"/>
                <a:cs typeface="Times New Roman"/>
              </a:rPr>
              <a:t>Всего</a:t>
            </a:r>
            <a:r>
              <a:rPr dirty="0" sz="1600" spc="32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-15" b="1">
                <a:solidFill>
                  <a:srgbClr val="FFFFFF"/>
                </a:solidFill>
                <a:latin typeface="Times New Roman"/>
                <a:cs typeface="Times New Roman"/>
              </a:rPr>
              <a:t>заданий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975593" y="6307023"/>
            <a:ext cx="979169" cy="5499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7500"/>
              </a:lnSpc>
              <a:spcBef>
                <a:spcPts val="100"/>
              </a:spcBef>
            </a:pPr>
            <a:r>
              <a:rPr dirty="0" sz="1600" spc="-5" b="1">
                <a:solidFill>
                  <a:srgbClr val="FFFFFF"/>
                </a:solidFill>
                <a:latin typeface="Times New Roman"/>
                <a:cs typeface="Times New Roman"/>
              </a:rPr>
              <a:t>24</a:t>
            </a:r>
            <a:r>
              <a:rPr dirty="0" sz="1600" spc="-6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Times New Roman"/>
                <a:cs typeface="Times New Roman"/>
              </a:rPr>
              <a:t>теста+3 </a:t>
            </a:r>
            <a:r>
              <a:rPr dirty="0" sz="1600" spc="-38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Times New Roman"/>
                <a:cs typeface="Times New Roman"/>
              </a:rPr>
              <a:t>кейса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4994909"/>
            <a:ext cx="12192000" cy="1864360"/>
          </a:xfrm>
          <a:custGeom>
            <a:avLst/>
            <a:gdLst/>
            <a:ahLst/>
            <a:cxnLst/>
            <a:rect l="l" t="t" r="r" b="b"/>
            <a:pathLst>
              <a:path w="12192000" h="1864359">
                <a:moveTo>
                  <a:pt x="0" y="1863852"/>
                </a:moveTo>
                <a:lnTo>
                  <a:pt x="12192000" y="1863852"/>
                </a:lnTo>
                <a:lnTo>
                  <a:pt x="12192000" y="0"/>
                </a:lnTo>
                <a:lnTo>
                  <a:pt x="0" y="0"/>
                </a:lnTo>
                <a:lnTo>
                  <a:pt x="0" y="1863852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-6350" y="761"/>
          <a:ext cx="12204700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4000"/>
                <a:gridCol w="4064000"/>
                <a:gridCol w="4064000"/>
              </a:tblGrid>
              <a:tr h="1464564">
                <a:tc gridSpan="3">
                  <a:txBody>
                    <a:bodyPr/>
                    <a:lstStyle/>
                    <a:p>
                      <a:pPr algn="ctr" marL="672465" marR="676275" indent="1905">
                        <a:lnSpc>
                          <a:spcPts val="3030"/>
                        </a:lnSpc>
                        <a:spcBef>
                          <a:spcPts val="1165"/>
                        </a:spcBef>
                        <a:tabLst>
                          <a:tab pos="7842250" algn="l"/>
                          <a:tab pos="9395460" algn="l"/>
                        </a:tabLst>
                      </a:pPr>
                      <a:r>
                        <a:rPr dirty="0" sz="28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dirty="0" sz="2800" spc="1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800" spc="-3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результатам</a:t>
                      </a:r>
                      <a:r>
                        <a:rPr dirty="0" sz="2800" spc="3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8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диагностики</a:t>
                      </a:r>
                      <a:r>
                        <a:rPr dirty="0" sz="2800" spc="3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8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определяется	</a:t>
                      </a:r>
                      <a:r>
                        <a:rPr dirty="0" sz="2800" spc="-1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уровень	владения </a:t>
                      </a:r>
                      <a:r>
                        <a:rPr dirty="0" sz="2800" spc="-1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800" spc="-1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компетенциями</a:t>
                      </a:r>
                      <a:r>
                        <a:rPr dirty="0" sz="2800" spc="2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800" spc="-3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необходимыми</a:t>
                      </a:r>
                      <a:r>
                        <a:rPr dirty="0" sz="2800" spc="2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8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для</a:t>
                      </a:r>
                      <a:r>
                        <a:rPr dirty="0" sz="28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800" spc="-1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осуществления</a:t>
                      </a:r>
                      <a:r>
                        <a:rPr dirty="0" sz="2800" spc="1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800" spc="-1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педагогической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algn="ctr" marR="3175">
                        <a:lnSpc>
                          <a:spcPts val="2975"/>
                        </a:lnSpc>
                      </a:pPr>
                      <a:r>
                        <a:rPr dirty="0" sz="28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деятельности</a:t>
                      </a:r>
                      <a:r>
                        <a:rPr dirty="0" sz="2800" spc="1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8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dirty="0" sz="2800" spc="1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800" spc="-1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основе</a:t>
                      </a:r>
                      <a:r>
                        <a:rPr dirty="0" sz="28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800" spc="-1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принципов</a:t>
                      </a:r>
                      <a:r>
                        <a:rPr dirty="0" sz="2800" spc="3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800" spc="-1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сбережения</a:t>
                      </a:r>
                      <a:r>
                        <a:rPr dirty="0" sz="28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800" spc="-2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здоровья</a:t>
                      </a:r>
                      <a:r>
                        <a:rPr dirty="0" sz="2800" spc="-1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воспитанников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47955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D75B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74204">
                <a:tc>
                  <a:txBody>
                    <a:bodyPr/>
                    <a:lstStyle/>
                    <a:p>
                      <a:pPr marL="68580">
                        <a:lnSpc>
                          <a:spcPts val="2795"/>
                        </a:lnSpc>
                      </a:pPr>
                      <a:r>
                        <a:rPr dirty="0" sz="2400" spc="-4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Уровень</a:t>
                      </a:r>
                      <a:r>
                        <a:rPr dirty="0" sz="2400" spc="-1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профессиональной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795"/>
                        </a:lnSpc>
                      </a:pPr>
                      <a:r>
                        <a:rPr dirty="0" sz="2400" spc="-2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Количество</a:t>
                      </a:r>
                      <a:r>
                        <a:rPr dirty="0" sz="2400" spc="-3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набранных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795"/>
                        </a:lnSpc>
                      </a:pPr>
                      <a:r>
                        <a:rPr dirty="0" sz="24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Процент</a:t>
                      </a:r>
                      <a:r>
                        <a:rPr dirty="0" sz="2400" spc="-2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spc="-1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выполнения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5B9BD4"/>
                    </a:solidFill>
                  </a:tcPr>
                </a:tc>
              </a:tr>
              <a:tr h="1112584">
                <a:tc>
                  <a:txBody>
                    <a:bodyPr/>
                    <a:lstStyle/>
                    <a:p>
                      <a:pPr marL="68580">
                        <a:lnSpc>
                          <a:spcPts val="2730"/>
                        </a:lnSpc>
                      </a:pPr>
                      <a:r>
                        <a:rPr dirty="0" sz="2400" spc="-1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компетентности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730"/>
                        </a:lnSpc>
                      </a:pPr>
                      <a:r>
                        <a:rPr dirty="0" sz="2400" spc="-1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баллов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730"/>
                        </a:lnSpc>
                      </a:pPr>
                      <a:r>
                        <a:rPr dirty="0" sz="24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диагностической</a:t>
                      </a:r>
                      <a:r>
                        <a:rPr dirty="0" sz="24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spc="-2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работы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  <a:tr h="508126">
                <a:tc>
                  <a:txBody>
                    <a:bodyPr/>
                    <a:lstStyle/>
                    <a:p>
                      <a:pPr marL="68580">
                        <a:lnSpc>
                          <a:spcPts val="2800"/>
                        </a:lnSpc>
                      </a:pPr>
                      <a:r>
                        <a:rPr dirty="0" sz="2400" spc="-1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низкий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800"/>
                        </a:lnSpc>
                      </a:pPr>
                      <a:r>
                        <a:rPr dirty="0" sz="2400" spc="-10">
                          <a:latin typeface="Times New Roman"/>
                          <a:cs typeface="Times New Roman"/>
                        </a:rPr>
                        <a:t>Менее</a:t>
                      </a:r>
                      <a:r>
                        <a:rPr dirty="0" sz="24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52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800"/>
                        </a:lnSpc>
                      </a:pPr>
                      <a:r>
                        <a:rPr dirty="0" sz="2400" spc="-10">
                          <a:latin typeface="Times New Roman"/>
                          <a:cs typeface="Times New Roman"/>
                        </a:rPr>
                        <a:t>Менее</a:t>
                      </a:r>
                      <a:r>
                        <a:rPr dirty="0" sz="24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60%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534416">
                <a:tc>
                  <a:txBody>
                    <a:bodyPr/>
                    <a:lstStyle/>
                    <a:p>
                      <a:pPr marL="68580">
                        <a:lnSpc>
                          <a:spcPts val="2800"/>
                        </a:lnSpc>
                      </a:pPr>
                      <a:r>
                        <a:rPr dirty="0" sz="2400" spc="-1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базовый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800"/>
                        </a:lnSpc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52</a:t>
                      </a:r>
                      <a:r>
                        <a:rPr dirty="0" sz="24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z="24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67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800"/>
                        </a:lnSpc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60%</a:t>
                      </a:r>
                      <a:r>
                        <a:rPr dirty="0" sz="24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z="24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69%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516890">
                <a:tc>
                  <a:txBody>
                    <a:bodyPr/>
                    <a:lstStyle/>
                    <a:p>
                      <a:pPr marL="68580">
                        <a:lnSpc>
                          <a:spcPts val="2805"/>
                        </a:lnSpc>
                      </a:pPr>
                      <a:r>
                        <a:rPr dirty="0" sz="2400" spc="-1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повышенный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805"/>
                        </a:lnSpc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68</a:t>
                      </a:r>
                      <a:r>
                        <a:rPr dirty="0" sz="24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z="24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83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805"/>
                        </a:lnSpc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70%</a:t>
                      </a:r>
                      <a:r>
                        <a:rPr dirty="0" sz="24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z="24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86%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479424">
                <a:tc>
                  <a:txBody>
                    <a:bodyPr/>
                    <a:lstStyle/>
                    <a:p>
                      <a:pPr marL="68580">
                        <a:lnSpc>
                          <a:spcPts val="2805"/>
                        </a:lnSpc>
                      </a:pPr>
                      <a:r>
                        <a:rPr dirty="0" sz="24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высокий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805"/>
                        </a:lnSpc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84</a:t>
                      </a:r>
                      <a:r>
                        <a:rPr dirty="0" sz="24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z="24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97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805"/>
                        </a:lnSpc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87%</a:t>
                      </a:r>
                      <a:r>
                        <a:rPr dirty="0" sz="24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z="24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100%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1867788">
                <a:tc gridSpan="3">
                  <a:txBody>
                    <a:bodyPr/>
                    <a:lstStyle/>
                    <a:p>
                      <a:pPr algn="ctr">
                        <a:lnSpc>
                          <a:spcPts val="3190"/>
                        </a:lnSpc>
                        <a:spcBef>
                          <a:spcPts val="2395"/>
                        </a:spcBef>
                      </a:pPr>
                      <a:r>
                        <a:rPr dirty="0" sz="28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dirty="0" sz="2800" spc="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800" spc="-1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итогам</a:t>
                      </a:r>
                      <a:r>
                        <a:rPr dirty="0" sz="2800" spc="1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800" spc="-1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выполнения</a:t>
                      </a:r>
                      <a:r>
                        <a:rPr dirty="0" sz="2800" spc="3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800" spc="-1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работы</a:t>
                      </a:r>
                      <a:r>
                        <a:rPr dirty="0" sz="28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8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для</a:t>
                      </a:r>
                      <a:r>
                        <a:rPr dirty="0" sz="28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800" spc="-2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каждого</a:t>
                      </a:r>
                      <a:r>
                        <a:rPr dirty="0" sz="28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800" spc="-1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участника</a:t>
                      </a:r>
                      <a:r>
                        <a:rPr dirty="0" sz="2800" spc="3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8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оценки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algn="ctr" marL="97790" marR="95250">
                        <a:lnSpc>
                          <a:spcPts val="3020"/>
                        </a:lnSpc>
                        <a:spcBef>
                          <a:spcPts val="215"/>
                        </a:spcBef>
                      </a:pPr>
                      <a:r>
                        <a:rPr dirty="0" sz="2800" spc="-1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формируется</a:t>
                      </a:r>
                      <a:r>
                        <a:rPr dirty="0" sz="2800" spc="1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800" spc="-2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перечень</a:t>
                      </a:r>
                      <a:r>
                        <a:rPr dirty="0" sz="2800" spc="1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8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профессиональных</a:t>
                      </a:r>
                      <a:r>
                        <a:rPr dirty="0" sz="2800" spc="2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800" spc="-1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дефицитов/профицитов,</a:t>
                      </a:r>
                      <a:r>
                        <a:rPr dirty="0" sz="2800" spc="4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800" spc="-4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исходя </a:t>
                      </a:r>
                      <a:r>
                        <a:rPr dirty="0" sz="2800" spc="-68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8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из</a:t>
                      </a:r>
                      <a:r>
                        <a:rPr dirty="0" sz="2800" spc="-1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невыполненных/выполненных</a:t>
                      </a:r>
                      <a:r>
                        <a:rPr dirty="0" sz="2800" spc="4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8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заданий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04165"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2D75B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7494" y="311658"/>
            <a:ext cx="8613775" cy="620395"/>
          </a:xfrm>
          <a:prstGeom prst="rect"/>
          <a:solidFill>
            <a:srgbClr val="2D75B6"/>
          </a:solidFill>
          <a:ln w="38100">
            <a:solidFill>
              <a:srgbClr val="FFFFFF"/>
            </a:solidFill>
          </a:ln>
        </p:spPr>
        <p:txBody>
          <a:bodyPr wrap="square" lIns="0" tIns="61594" rIns="0" bIns="0" rtlCol="0" vert="horz">
            <a:spAutoFit/>
          </a:bodyPr>
          <a:lstStyle/>
          <a:p>
            <a:pPr marL="687070">
              <a:lnSpc>
                <a:spcPct val="100000"/>
              </a:lnSpc>
              <a:spcBef>
                <a:spcPts val="484"/>
              </a:spcBef>
            </a:pPr>
            <a:r>
              <a:rPr dirty="0" spc="-5" b="1">
                <a:solidFill>
                  <a:srgbClr val="FFFFFF"/>
                </a:solidFill>
                <a:latin typeface="Times New Roman"/>
                <a:cs typeface="Times New Roman"/>
              </a:rPr>
              <a:t>Общие</a:t>
            </a:r>
            <a:r>
              <a:rPr dirty="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pc="-10" b="1">
                <a:solidFill>
                  <a:srgbClr val="FFFFFF"/>
                </a:solidFill>
                <a:latin typeface="Times New Roman"/>
                <a:cs typeface="Times New Roman"/>
              </a:rPr>
              <a:t>сведения</a:t>
            </a:r>
            <a:r>
              <a:rPr dirty="0" spc="-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b="1">
                <a:solidFill>
                  <a:srgbClr val="FFFFFF"/>
                </a:solidFill>
                <a:latin typeface="Times New Roman"/>
                <a:cs typeface="Times New Roman"/>
              </a:rPr>
              <a:t>об</a:t>
            </a:r>
            <a:r>
              <a:rPr dirty="0" spc="-10" b="1">
                <a:solidFill>
                  <a:srgbClr val="FFFFFF"/>
                </a:solidFill>
                <a:latin typeface="Times New Roman"/>
                <a:cs typeface="Times New Roman"/>
              </a:rPr>
              <a:t> участниках</a:t>
            </a:r>
            <a:r>
              <a:rPr dirty="0" spc="2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pc="-15" b="1">
                <a:solidFill>
                  <a:srgbClr val="FFFFFF"/>
                </a:solidFill>
                <a:latin typeface="Times New Roman"/>
                <a:cs typeface="Times New Roman"/>
              </a:rPr>
              <a:t>мониторинга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789676" y="1341119"/>
            <a:ext cx="6327775" cy="5386070"/>
            <a:chOff x="5789676" y="1341119"/>
            <a:chExt cx="6327775" cy="5386070"/>
          </a:xfrm>
        </p:grpSpPr>
        <p:sp>
          <p:nvSpPr>
            <p:cNvPr id="4" name="object 4"/>
            <p:cNvSpPr/>
            <p:nvPr/>
          </p:nvSpPr>
          <p:spPr>
            <a:xfrm>
              <a:off x="5789676" y="1341119"/>
              <a:ext cx="6327775" cy="5386070"/>
            </a:xfrm>
            <a:custGeom>
              <a:avLst/>
              <a:gdLst/>
              <a:ahLst/>
              <a:cxnLst/>
              <a:rect l="l" t="t" r="r" b="b"/>
              <a:pathLst>
                <a:path w="6327775" h="5386070">
                  <a:moveTo>
                    <a:pt x="6327648" y="0"/>
                  </a:moveTo>
                  <a:lnTo>
                    <a:pt x="0" y="0"/>
                  </a:lnTo>
                  <a:lnTo>
                    <a:pt x="0" y="5385816"/>
                  </a:lnTo>
                  <a:lnTo>
                    <a:pt x="6327648" y="5385816"/>
                  </a:lnTo>
                  <a:lnTo>
                    <a:pt x="6327648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8953880" y="2319147"/>
              <a:ext cx="1163320" cy="1456055"/>
            </a:xfrm>
            <a:custGeom>
              <a:avLst/>
              <a:gdLst/>
              <a:ahLst/>
              <a:cxnLst/>
              <a:rect l="l" t="t" r="r" b="b"/>
              <a:pathLst>
                <a:path w="1163320" h="1456054">
                  <a:moveTo>
                    <a:pt x="0" y="0"/>
                  </a:moveTo>
                  <a:lnTo>
                    <a:pt x="0" y="1455673"/>
                  </a:lnTo>
                  <a:lnTo>
                    <a:pt x="1162812" y="579881"/>
                  </a:lnTo>
                  <a:lnTo>
                    <a:pt x="1131614" y="539934"/>
                  </a:lnTo>
                  <a:lnTo>
                    <a:pt x="1099176" y="501244"/>
                  </a:lnTo>
                  <a:lnTo>
                    <a:pt x="1065537" y="463831"/>
                  </a:lnTo>
                  <a:lnTo>
                    <a:pt x="1030736" y="427714"/>
                  </a:lnTo>
                  <a:lnTo>
                    <a:pt x="994813" y="392913"/>
                  </a:lnTo>
                  <a:lnTo>
                    <a:pt x="957807" y="359448"/>
                  </a:lnTo>
                  <a:lnTo>
                    <a:pt x="919757" y="327339"/>
                  </a:lnTo>
                  <a:lnTo>
                    <a:pt x="880703" y="296604"/>
                  </a:lnTo>
                  <a:lnTo>
                    <a:pt x="840683" y="267264"/>
                  </a:lnTo>
                  <a:lnTo>
                    <a:pt x="799737" y="239338"/>
                  </a:lnTo>
                  <a:lnTo>
                    <a:pt x="757904" y="212846"/>
                  </a:lnTo>
                  <a:lnTo>
                    <a:pt x="715224" y="187808"/>
                  </a:lnTo>
                  <a:lnTo>
                    <a:pt x="671735" y="164243"/>
                  </a:lnTo>
                  <a:lnTo>
                    <a:pt x="627477" y="142170"/>
                  </a:lnTo>
                  <a:lnTo>
                    <a:pt x="582489" y="121610"/>
                  </a:lnTo>
                  <a:lnTo>
                    <a:pt x="536811" y="102582"/>
                  </a:lnTo>
                  <a:lnTo>
                    <a:pt x="490482" y="85106"/>
                  </a:lnTo>
                  <a:lnTo>
                    <a:pt x="443540" y="69200"/>
                  </a:lnTo>
                  <a:lnTo>
                    <a:pt x="396025" y="54886"/>
                  </a:lnTo>
                  <a:lnTo>
                    <a:pt x="347977" y="42182"/>
                  </a:lnTo>
                  <a:lnTo>
                    <a:pt x="299435" y="31109"/>
                  </a:lnTo>
                  <a:lnTo>
                    <a:pt x="250438" y="21685"/>
                  </a:lnTo>
                  <a:lnTo>
                    <a:pt x="201025" y="13931"/>
                  </a:lnTo>
                  <a:lnTo>
                    <a:pt x="151235" y="7865"/>
                  </a:lnTo>
                  <a:lnTo>
                    <a:pt x="101108" y="3508"/>
                  </a:lnTo>
                  <a:lnTo>
                    <a:pt x="50683" y="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8953880" y="2319147"/>
              <a:ext cx="1163320" cy="1456055"/>
            </a:xfrm>
            <a:custGeom>
              <a:avLst/>
              <a:gdLst/>
              <a:ahLst/>
              <a:cxnLst/>
              <a:rect l="l" t="t" r="r" b="b"/>
              <a:pathLst>
                <a:path w="1163320" h="1456054">
                  <a:moveTo>
                    <a:pt x="0" y="0"/>
                  </a:moveTo>
                  <a:lnTo>
                    <a:pt x="50683" y="880"/>
                  </a:lnTo>
                  <a:lnTo>
                    <a:pt x="101108" y="3508"/>
                  </a:lnTo>
                  <a:lnTo>
                    <a:pt x="151235" y="7865"/>
                  </a:lnTo>
                  <a:lnTo>
                    <a:pt x="201025" y="13931"/>
                  </a:lnTo>
                  <a:lnTo>
                    <a:pt x="250438" y="21685"/>
                  </a:lnTo>
                  <a:lnTo>
                    <a:pt x="299435" y="31109"/>
                  </a:lnTo>
                  <a:lnTo>
                    <a:pt x="347977" y="42182"/>
                  </a:lnTo>
                  <a:lnTo>
                    <a:pt x="396025" y="54886"/>
                  </a:lnTo>
                  <a:lnTo>
                    <a:pt x="443540" y="69200"/>
                  </a:lnTo>
                  <a:lnTo>
                    <a:pt x="490482" y="85106"/>
                  </a:lnTo>
                  <a:lnTo>
                    <a:pt x="536811" y="102582"/>
                  </a:lnTo>
                  <a:lnTo>
                    <a:pt x="582489" y="121610"/>
                  </a:lnTo>
                  <a:lnTo>
                    <a:pt x="627477" y="142170"/>
                  </a:lnTo>
                  <a:lnTo>
                    <a:pt x="671735" y="164243"/>
                  </a:lnTo>
                  <a:lnTo>
                    <a:pt x="715224" y="187808"/>
                  </a:lnTo>
                  <a:lnTo>
                    <a:pt x="757904" y="212846"/>
                  </a:lnTo>
                  <a:lnTo>
                    <a:pt x="799737" y="239338"/>
                  </a:lnTo>
                  <a:lnTo>
                    <a:pt x="840683" y="267264"/>
                  </a:lnTo>
                  <a:lnTo>
                    <a:pt x="880703" y="296604"/>
                  </a:lnTo>
                  <a:lnTo>
                    <a:pt x="919757" y="327339"/>
                  </a:lnTo>
                  <a:lnTo>
                    <a:pt x="957807" y="359448"/>
                  </a:lnTo>
                  <a:lnTo>
                    <a:pt x="994813" y="392913"/>
                  </a:lnTo>
                  <a:lnTo>
                    <a:pt x="1030736" y="427714"/>
                  </a:lnTo>
                  <a:lnTo>
                    <a:pt x="1065537" y="463831"/>
                  </a:lnTo>
                  <a:lnTo>
                    <a:pt x="1099176" y="501244"/>
                  </a:lnTo>
                  <a:lnTo>
                    <a:pt x="1131614" y="539934"/>
                  </a:lnTo>
                  <a:lnTo>
                    <a:pt x="1162812" y="579881"/>
                  </a:lnTo>
                  <a:lnTo>
                    <a:pt x="0" y="1455673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8953880" y="2899028"/>
              <a:ext cx="1325245" cy="876300"/>
            </a:xfrm>
            <a:custGeom>
              <a:avLst/>
              <a:gdLst/>
              <a:ahLst/>
              <a:cxnLst/>
              <a:rect l="l" t="t" r="r" b="b"/>
              <a:pathLst>
                <a:path w="1325245" h="876300">
                  <a:moveTo>
                    <a:pt x="1162812" y="0"/>
                  </a:moveTo>
                  <a:lnTo>
                    <a:pt x="0" y="875792"/>
                  </a:lnTo>
                  <a:lnTo>
                    <a:pt x="1324737" y="272542"/>
                  </a:lnTo>
                  <a:lnTo>
                    <a:pt x="1301956" y="224722"/>
                  </a:lnTo>
                  <a:lnTo>
                    <a:pt x="1277450" y="177809"/>
                  </a:lnTo>
                  <a:lnTo>
                    <a:pt x="1251251" y="131841"/>
                  </a:lnTo>
                  <a:lnTo>
                    <a:pt x="1223391" y="86858"/>
                  </a:lnTo>
                  <a:lnTo>
                    <a:pt x="1193900" y="42898"/>
                  </a:lnTo>
                  <a:lnTo>
                    <a:pt x="1162812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8953880" y="2899028"/>
              <a:ext cx="1325245" cy="876300"/>
            </a:xfrm>
            <a:custGeom>
              <a:avLst/>
              <a:gdLst/>
              <a:ahLst/>
              <a:cxnLst/>
              <a:rect l="l" t="t" r="r" b="b"/>
              <a:pathLst>
                <a:path w="1325245" h="876300">
                  <a:moveTo>
                    <a:pt x="1162812" y="0"/>
                  </a:moveTo>
                  <a:lnTo>
                    <a:pt x="1193900" y="42898"/>
                  </a:lnTo>
                  <a:lnTo>
                    <a:pt x="1223391" y="86858"/>
                  </a:lnTo>
                  <a:lnTo>
                    <a:pt x="1251251" y="131841"/>
                  </a:lnTo>
                  <a:lnTo>
                    <a:pt x="1277450" y="177809"/>
                  </a:lnTo>
                  <a:lnTo>
                    <a:pt x="1301956" y="224722"/>
                  </a:lnTo>
                  <a:lnTo>
                    <a:pt x="1324737" y="272542"/>
                  </a:lnTo>
                  <a:lnTo>
                    <a:pt x="0" y="875792"/>
                  </a:lnTo>
                  <a:lnTo>
                    <a:pt x="1162812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8953880" y="3171571"/>
              <a:ext cx="1456055" cy="1022350"/>
            </a:xfrm>
            <a:custGeom>
              <a:avLst/>
              <a:gdLst/>
              <a:ahLst/>
              <a:cxnLst/>
              <a:rect l="l" t="t" r="r" b="b"/>
              <a:pathLst>
                <a:path w="1456054" h="1022350">
                  <a:moveTo>
                    <a:pt x="1324737" y="0"/>
                  </a:moveTo>
                  <a:lnTo>
                    <a:pt x="0" y="603249"/>
                  </a:lnTo>
                  <a:lnTo>
                    <a:pt x="1394078" y="1022349"/>
                  </a:lnTo>
                  <a:lnTo>
                    <a:pt x="1407735" y="973906"/>
                  </a:lnTo>
                  <a:lnTo>
                    <a:pt x="1419676" y="925161"/>
                  </a:lnTo>
                  <a:lnTo>
                    <a:pt x="1429906" y="876157"/>
                  </a:lnTo>
                  <a:lnTo>
                    <a:pt x="1438427" y="826940"/>
                  </a:lnTo>
                  <a:lnTo>
                    <a:pt x="1445243" y="777553"/>
                  </a:lnTo>
                  <a:lnTo>
                    <a:pt x="1450355" y="728039"/>
                  </a:lnTo>
                  <a:lnTo>
                    <a:pt x="1453768" y="678443"/>
                  </a:lnTo>
                  <a:lnTo>
                    <a:pt x="1455485" y="628808"/>
                  </a:lnTo>
                  <a:lnTo>
                    <a:pt x="1455507" y="579179"/>
                  </a:lnTo>
                  <a:lnTo>
                    <a:pt x="1453839" y="529598"/>
                  </a:lnTo>
                  <a:lnTo>
                    <a:pt x="1450483" y="480111"/>
                  </a:lnTo>
                  <a:lnTo>
                    <a:pt x="1445441" y="430761"/>
                  </a:lnTo>
                  <a:lnTo>
                    <a:pt x="1438718" y="381591"/>
                  </a:lnTo>
                  <a:lnTo>
                    <a:pt x="1430316" y="332645"/>
                  </a:lnTo>
                  <a:lnTo>
                    <a:pt x="1420238" y="283969"/>
                  </a:lnTo>
                  <a:lnTo>
                    <a:pt x="1408486" y="235604"/>
                  </a:lnTo>
                  <a:lnTo>
                    <a:pt x="1395065" y="187595"/>
                  </a:lnTo>
                  <a:lnTo>
                    <a:pt x="1379976" y="139987"/>
                  </a:lnTo>
                  <a:lnTo>
                    <a:pt x="1363223" y="92822"/>
                  </a:lnTo>
                  <a:lnTo>
                    <a:pt x="1344809" y="46145"/>
                  </a:lnTo>
                  <a:lnTo>
                    <a:pt x="1324737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8953880" y="3171571"/>
              <a:ext cx="1456055" cy="1022350"/>
            </a:xfrm>
            <a:custGeom>
              <a:avLst/>
              <a:gdLst/>
              <a:ahLst/>
              <a:cxnLst/>
              <a:rect l="l" t="t" r="r" b="b"/>
              <a:pathLst>
                <a:path w="1456054" h="1022350">
                  <a:moveTo>
                    <a:pt x="1324737" y="0"/>
                  </a:moveTo>
                  <a:lnTo>
                    <a:pt x="1344809" y="46145"/>
                  </a:lnTo>
                  <a:lnTo>
                    <a:pt x="1363223" y="92822"/>
                  </a:lnTo>
                  <a:lnTo>
                    <a:pt x="1379976" y="139987"/>
                  </a:lnTo>
                  <a:lnTo>
                    <a:pt x="1395065" y="187595"/>
                  </a:lnTo>
                  <a:lnTo>
                    <a:pt x="1408486" y="235604"/>
                  </a:lnTo>
                  <a:lnTo>
                    <a:pt x="1420238" y="283969"/>
                  </a:lnTo>
                  <a:lnTo>
                    <a:pt x="1430316" y="332645"/>
                  </a:lnTo>
                  <a:lnTo>
                    <a:pt x="1438718" y="381591"/>
                  </a:lnTo>
                  <a:lnTo>
                    <a:pt x="1445441" y="430761"/>
                  </a:lnTo>
                  <a:lnTo>
                    <a:pt x="1450483" y="480111"/>
                  </a:lnTo>
                  <a:lnTo>
                    <a:pt x="1453839" y="529598"/>
                  </a:lnTo>
                  <a:lnTo>
                    <a:pt x="1455507" y="579179"/>
                  </a:lnTo>
                  <a:lnTo>
                    <a:pt x="1455485" y="628808"/>
                  </a:lnTo>
                  <a:lnTo>
                    <a:pt x="1453768" y="678443"/>
                  </a:lnTo>
                  <a:lnTo>
                    <a:pt x="1450355" y="728039"/>
                  </a:lnTo>
                  <a:lnTo>
                    <a:pt x="1445243" y="777553"/>
                  </a:lnTo>
                  <a:lnTo>
                    <a:pt x="1438427" y="826940"/>
                  </a:lnTo>
                  <a:lnTo>
                    <a:pt x="1429906" y="876157"/>
                  </a:lnTo>
                  <a:lnTo>
                    <a:pt x="1419676" y="925161"/>
                  </a:lnTo>
                  <a:lnTo>
                    <a:pt x="1407735" y="973906"/>
                  </a:lnTo>
                  <a:lnTo>
                    <a:pt x="1394078" y="1022349"/>
                  </a:lnTo>
                  <a:lnTo>
                    <a:pt x="0" y="603249"/>
                  </a:lnTo>
                  <a:lnTo>
                    <a:pt x="1324737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8953880" y="3774821"/>
              <a:ext cx="1394460" cy="1376680"/>
            </a:xfrm>
            <a:custGeom>
              <a:avLst/>
              <a:gdLst/>
              <a:ahLst/>
              <a:cxnLst/>
              <a:rect l="l" t="t" r="r" b="b"/>
              <a:pathLst>
                <a:path w="1394459" h="1376679">
                  <a:moveTo>
                    <a:pt x="0" y="0"/>
                  </a:moveTo>
                  <a:lnTo>
                    <a:pt x="474472" y="1376171"/>
                  </a:lnTo>
                  <a:lnTo>
                    <a:pt x="521503" y="1359042"/>
                  </a:lnTo>
                  <a:lnTo>
                    <a:pt x="567737" y="1340386"/>
                  </a:lnTo>
                  <a:lnTo>
                    <a:pt x="613143" y="1320234"/>
                  </a:lnTo>
                  <a:lnTo>
                    <a:pt x="657693" y="1298616"/>
                  </a:lnTo>
                  <a:lnTo>
                    <a:pt x="701358" y="1275563"/>
                  </a:lnTo>
                  <a:lnTo>
                    <a:pt x="744107" y="1251105"/>
                  </a:lnTo>
                  <a:lnTo>
                    <a:pt x="785913" y="1225272"/>
                  </a:lnTo>
                  <a:lnTo>
                    <a:pt x="826746" y="1198095"/>
                  </a:lnTo>
                  <a:lnTo>
                    <a:pt x="866576" y="1169604"/>
                  </a:lnTo>
                  <a:lnTo>
                    <a:pt x="905375" y="1139829"/>
                  </a:lnTo>
                  <a:lnTo>
                    <a:pt x="943113" y="1108802"/>
                  </a:lnTo>
                  <a:lnTo>
                    <a:pt x="979761" y="1076552"/>
                  </a:lnTo>
                  <a:lnTo>
                    <a:pt x="1015290" y="1043110"/>
                  </a:lnTo>
                  <a:lnTo>
                    <a:pt x="1049670" y="1008506"/>
                  </a:lnTo>
                  <a:lnTo>
                    <a:pt x="1082873" y="972771"/>
                  </a:lnTo>
                  <a:lnTo>
                    <a:pt x="1114870" y="935935"/>
                  </a:lnTo>
                  <a:lnTo>
                    <a:pt x="1145630" y="898029"/>
                  </a:lnTo>
                  <a:lnTo>
                    <a:pt x="1175126" y="859082"/>
                  </a:lnTo>
                  <a:lnTo>
                    <a:pt x="1203327" y="819126"/>
                  </a:lnTo>
                  <a:lnTo>
                    <a:pt x="1230205" y="778190"/>
                  </a:lnTo>
                  <a:lnTo>
                    <a:pt x="1255730" y="736306"/>
                  </a:lnTo>
                  <a:lnTo>
                    <a:pt x="1279873" y="693503"/>
                  </a:lnTo>
                  <a:lnTo>
                    <a:pt x="1302605" y="649812"/>
                  </a:lnTo>
                  <a:lnTo>
                    <a:pt x="1323897" y="605263"/>
                  </a:lnTo>
                  <a:lnTo>
                    <a:pt x="1343720" y="559887"/>
                  </a:lnTo>
                  <a:lnTo>
                    <a:pt x="1362043" y="513714"/>
                  </a:lnTo>
                  <a:lnTo>
                    <a:pt x="1378839" y="466775"/>
                  </a:lnTo>
                  <a:lnTo>
                    <a:pt x="1394078" y="4190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8953880" y="3774821"/>
              <a:ext cx="1394460" cy="1376680"/>
            </a:xfrm>
            <a:custGeom>
              <a:avLst/>
              <a:gdLst/>
              <a:ahLst/>
              <a:cxnLst/>
              <a:rect l="l" t="t" r="r" b="b"/>
              <a:pathLst>
                <a:path w="1394459" h="1376679">
                  <a:moveTo>
                    <a:pt x="1394078" y="419099"/>
                  </a:moveTo>
                  <a:lnTo>
                    <a:pt x="1378839" y="466775"/>
                  </a:lnTo>
                  <a:lnTo>
                    <a:pt x="1362043" y="513714"/>
                  </a:lnTo>
                  <a:lnTo>
                    <a:pt x="1343720" y="559887"/>
                  </a:lnTo>
                  <a:lnTo>
                    <a:pt x="1323897" y="605263"/>
                  </a:lnTo>
                  <a:lnTo>
                    <a:pt x="1302605" y="649812"/>
                  </a:lnTo>
                  <a:lnTo>
                    <a:pt x="1279873" y="693503"/>
                  </a:lnTo>
                  <a:lnTo>
                    <a:pt x="1255730" y="736306"/>
                  </a:lnTo>
                  <a:lnTo>
                    <a:pt x="1230205" y="778190"/>
                  </a:lnTo>
                  <a:lnTo>
                    <a:pt x="1203327" y="819126"/>
                  </a:lnTo>
                  <a:lnTo>
                    <a:pt x="1175126" y="859082"/>
                  </a:lnTo>
                  <a:lnTo>
                    <a:pt x="1145630" y="898029"/>
                  </a:lnTo>
                  <a:lnTo>
                    <a:pt x="1114870" y="935935"/>
                  </a:lnTo>
                  <a:lnTo>
                    <a:pt x="1082873" y="972771"/>
                  </a:lnTo>
                  <a:lnTo>
                    <a:pt x="1049670" y="1008506"/>
                  </a:lnTo>
                  <a:lnTo>
                    <a:pt x="1015290" y="1043110"/>
                  </a:lnTo>
                  <a:lnTo>
                    <a:pt x="979761" y="1076552"/>
                  </a:lnTo>
                  <a:lnTo>
                    <a:pt x="943113" y="1108802"/>
                  </a:lnTo>
                  <a:lnTo>
                    <a:pt x="905375" y="1139829"/>
                  </a:lnTo>
                  <a:lnTo>
                    <a:pt x="866576" y="1169604"/>
                  </a:lnTo>
                  <a:lnTo>
                    <a:pt x="826746" y="1198095"/>
                  </a:lnTo>
                  <a:lnTo>
                    <a:pt x="785913" y="1225272"/>
                  </a:lnTo>
                  <a:lnTo>
                    <a:pt x="744107" y="1251105"/>
                  </a:lnTo>
                  <a:lnTo>
                    <a:pt x="701358" y="1275563"/>
                  </a:lnTo>
                  <a:lnTo>
                    <a:pt x="657693" y="1298616"/>
                  </a:lnTo>
                  <a:lnTo>
                    <a:pt x="613143" y="1320234"/>
                  </a:lnTo>
                  <a:lnTo>
                    <a:pt x="567737" y="1340386"/>
                  </a:lnTo>
                  <a:lnTo>
                    <a:pt x="521503" y="1359042"/>
                  </a:lnTo>
                  <a:lnTo>
                    <a:pt x="474472" y="1376171"/>
                  </a:lnTo>
                  <a:lnTo>
                    <a:pt x="0" y="0"/>
                  </a:lnTo>
                  <a:lnTo>
                    <a:pt x="1394078" y="419099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7554722" y="3774821"/>
              <a:ext cx="1873885" cy="1456055"/>
            </a:xfrm>
            <a:custGeom>
              <a:avLst/>
              <a:gdLst/>
              <a:ahLst/>
              <a:cxnLst/>
              <a:rect l="l" t="t" r="r" b="b"/>
              <a:pathLst>
                <a:path w="1873884" h="1456054">
                  <a:moveTo>
                    <a:pt x="1399158" y="0"/>
                  </a:moveTo>
                  <a:lnTo>
                    <a:pt x="0" y="401827"/>
                  </a:lnTo>
                  <a:lnTo>
                    <a:pt x="11064" y="438292"/>
                  </a:lnTo>
                  <a:lnTo>
                    <a:pt x="22986" y="474471"/>
                  </a:lnTo>
                  <a:lnTo>
                    <a:pt x="39381" y="519640"/>
                  </a:lnTo>
                  <a:lnTo>
                    <a:pt x="57105" y="563938"/>
                  </a:lnTo>
                  <a:lnTo>
                    <a:pt x="76128" y="607352"/>
                  </a:lnTo>
                  <a:lnTo>
                    <a:pt x="96419" y="649866"/>
                  </a:lnTo>
                  <a:lnTo>
                    <a:pt x="117948" y="691465"/>
                  </a:lnTo>
                  <a:lnTo>
                    <a:pt x="140684" y="732136"/>
                  </a:lnTo>
                  <a:lnTo>
                    <a:pt x="164597" y="771862"/>
                  </a:lnTo>
                  <a:lnTo>
                    <a:pt x="189657" y="810630"/>
                  </a:lnTo>
                  <a:lnTo>
                    <a:pt x="215832" y="848423"/>
                  </a:lnTo>
                  <a:lnTo>
                    <a:pt x="243093" y="885228"/>
                  </a:lnTo>
                  <a:lnTo>
                    <a:pt x="271408" y="921030"/>
                  </a:lnTo>
                  <a:lnTo>
                    <a:pt x="300748" y="955813"/>
                  </a:lnTo>
                  <a:lnTo>
                    <a:pt x="331082" y="989562"/>
                  </a:lnTo>
                  <a:lnTo>
                    <a:pt x="362380" y="1022264"/>
                  </a:lnTo>
                  <a:lnTo>
                    <a:pt x="394610" y="1053903"/>
                  </a:lnTo>
                  <a:lnTo>
                    <a:pt x="427743" y="1084464"/>
                  </a:lnTo>
                  <a:lnTo>
                    <a:pt x="461748" y="1113932"/>
                  </a:lnTo>
                  <a:lnTo>
                    <a:pt x="496594" y="1142293"/>
                  </a:lnTo>
                  <a:lnTo>
                    <a:pt x="532252" y="1169531"/>
                  </a:lnTo>
                  <a:lnTo>
                    <a:pt x="568690" y="1195632"/>
                  </a:lnTo>
                  <a:lnTo>
                    <a:pt x="605879" y="1220581"/>
                  </a:lnTo>
                  <a:lnTo>
                    <a:pt x="643786" y="1244364"/>
                  </a:lnTo>
                  <a:lnTo>
                    <a:pt x="682384" y="1266964"/>
                  </a:lnTo>
                  <a:lnTo>
                    <a:pt x="721639" y="1288368"/>
                  </a:lnTo>
                  <a:lnTo>
                    <a:pt x="761523" y="1308560"/>
                  </a:lnTo>
                  <a:lnTo>
                    <a:pt x="802005" y="1327526"/>
                  </a:lnTo>
                  <a:lnTo>
                    <a:pt x="843054" y="1345250"/>
                  </a:lnTo>
                  <a:lnTo>
                    <a:pt x="884639" y="1361719"/>
                  </a:lnTo>
                  <a:lnTo>
                    <a:pt x="926731" y="1376916"/>
                  </a:lnTo>
                  <a:lnTo>
                    <a:pt x="969299" y="1390828"/>
                  </a:lnTo>
                  <a:lnTo>
                    <a:pt x="1012312" y="1403440"/>
                  </a:lnTo>
                  <a:lnTo>
                    <a:pt x="1055740" y="1414735"/>
                  </a:lnTo>
                  <a:lnTo>
                    <a:pt x="1099552" y="1424701"/>
                  </a:lnTo>
                  <a:lnTo>
                    <a:pt x="1143718" y="1433321"/>
                  </a:lnTo>
                  <a:lnTo>
                    <a:pt x="1188208" y="1440581"/>
                  </a:lnTo>
                  <a:lnTo>
                    <a:pt x="1232990" y="1446466"/>
                  </a:lnTo>
                  <a:lnTo>
                    <a:pt x="1278035" y="1450961"/>
                  </a:lnTo>
                  <a:lnTo>
                    <a:pt x="1323312" y="1454052"/>
                  </a:lnTo>
                  <a:lnTo>
                    <a:pt x="1368790" y="1455723"/>
                  </a:lnTo>
                  <a:lnTo>
                    <a:pt x="1414439" y="1455960"/>
                  </a:lnTo>
                  <a:lnTo>
                    <a:pt x="1460229" y="1454748"/>
                  </a:lnTo>
                  <a:lnTo>
                    <a:pt x="1506129" y="1452071"/>
                  </a:lnTo>
                  <a:lnTo>
                    <a:pt x="1552108" y="1447916"/>
                  </a:lnTo>
                  <a:lnTo>
                    <a:pt x="1598136" y="1442267"/>
                  </a:lnTo>
                  <a:lnTo>
                    <a:pt x="1644183" y="1435109"/>
                  </a:lnTo>
                  <a:lnTo>
                    <a:pt x="1690219" y="1426428"/>
                  </a:lnTo>
                  <a:lnTo>
                    <a:pt x="1736211" y="1416209"/>
                  </a:lnTo>
                  <a:lnTo>
                    <a:pt x="1782131" y="1404436"/>
                  </a:lnTo>
                  <a:lnTo>
                    <a:pt x="1827948" y="1391095"/>
                  </a:lnTo>
                  <a:lnTo>
                    <a:pt x="1873630" y="1376171"/>
                  </a:lnTo>
                  <a:lnTo>
                    <a:pt x="139915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7554722" y="3774821"/>
              <a:ext cx="1873885" cy="1456055"/>
            </a:xfrm>
            <a:custGeom>
              <a:avLst/>
              <a:gdLst/>
              <a:ahLst/>
              <a:cxnLst/>
              <a:rect l="l" t="t" r="r" b="b"/>
              <a:pathLst>
                <a:path w="1873884" h="1456054">
                  <a:moveTo>
                    <a:pt x="1873630" y="1376171"/>
                  </a:moveTo>
                  <a:lnTo>
                    <a:pt x="1827948" y="1391095"/>
                  </a:lnTo>
                  <a:lnTo>
                    <a:pt x="1782131" y="1404436"/>
                  </a:lnTo>
                  <a:lnTo>
                    <a:pt x="1736211" y="1416209"/>
                  </a:lnTo>
                  <a:lnTo>
                    <a:pt x="1690219" y="1426428"/>
                  </a:lnTo>
                  <a:lnTo>
                    <a:pt x="1644183" y="1435109"/>
                  </a:lnTo>
                  <a:lnTo>
                    <a:pt x="1598136" y="1442267"/>
                  </a:lnTo>
                  <a:lnTo>
                    <a:pt x="1552108" y="1447916"/>
                  </a:lnTo>
                  <a:lnTo>
                    <a:pt x="1506129" y="1452071"/>
                  </a:lnTo>
                  <a:lnTo>
                    <a:pt x="1460229" y="1454748"/>
                  </a:lnTo>
                  <a:lnTo>
                    <a:pt x="1414439" y="1455960"/>
                  </a:lnTo>
                  <a:lnTo>
                    <a:pt x="1368790" y="1455723"/>
                  </a:lnTo>
                  <a:lnTo>
                    <a:pt x="1323312" y="1454052"/>
                  </a:lnTo>
                  <a:lnTo>
                    <a:pt x="1278035" y="1450961"/>
                  </a:lnTo>
                  <a:lnTo>
                    <a:pt x="1232990" y="1446466"/>
                  </a:lnTo>
                  <a:lnTo>
                    <a:pt x="1188208" y="1440581"/>
                  </a:lnTo>
                  <a:lnTo>
                    <a:pt x="1143718" y="1433321"/>
                  </a:lnTo>
                  <a:lnTo>
                    <a:pt x="1099552" y="1424701"/>
                  </a:lnTo>
                  <a:lnTo>
                    <a:pt x="1055740" y="1414735"/>
                  </a:lnTo>
                  <a:lnTo>
                    <a:pt x="1012312" y="1403440"/>
                  </a:lnTo>
                  <a:lnTo>
                    <a:pt x="969299" y="1390828"/>
                  </a:lnTo>
                  <a:lnTo>
                    <a:pt x="926731" y="1376916"/>
                  </a:lnTo>
                  <a:lnTo>
                    <a:pt x="884639" y="1361719"/>
                  </a:lnTo>
                  <a:lnTo>
                    <a:pt x="843054" y="1345250"/>
                  </a:lnTo>
                  <a:lnTo>
                    <a:pt x="802005" y="1327526"/>
                  </a:lnTo>
                  <a:lnTo>
                    <a:pt x="761523" y="1308560"/>
                  </a:lnTo>
                  <a:lnTo>
                    <a:pt x="721639" y="1288368"/>
                  </a:lnTo>
                  <a:lnTo>
                    <a:pt x="682384" y="1266964"/>
                  </a:lnTo>
                  <a:lnTo>
                    <a:pt x="643786" y="1244364"/>
                  </a:lnTo>
                  <a:lnTo>
                    <a:pt x="605879" y="1220581"/>
                  </a:lnTo>
                  <a:lnTo>
                    <a:pt x="568690" y="1195632"/>
                  </a:lnTo>
                  <a:lnTo>
                    <a:pt x="532252" y="1169531"/>
                  </a:lnTo>
                  <a:lnTo>
                    <a:pt x="496594" y="1142293"/>
                  </a:lnTo>
                  <a:lnTo>
                    <a:pt x="461748" y="1113932"/>
                  </a:lnTo>
                  <a:lnTo>
                    <a:pt x="427743" y="1084464"/>
                  </a:lnTo>
                  <a:lnTo>
                    <a:pt x="394610" y="1053903"/>
                  </a:lnTo>
                  <a:lnTo>
                    <a:pt x="362380" y="1022264"/>
                  </a:lnTo>
                  <a:lnTo>
                    <a:pt x="331082" y="989562"/>
                  </a:lnTo>
                  <a:lnTo>
                    <a:pt x="300748" y="955813"/>
                  </a:lnTo>
                  <a:lnTo>
                    <a:pt x="271408" y="921030"/>
                  </a:lnTo>
                  <a:lnTo>
                    <a:pt x="243093" y="885228"/>
                  </a:lnTo>
                  <a:lnTo>
                    <a:pt x="215832" y="848423"/>
                  </a:lnTo>
                  <a:lnTo>
                    <a:pt x="189657" y="810630"/>
                  </a:lnTo>
                  <a:lnTo>
                    <a:pt x="164597" y="771862"/>
                  </a:lnTo>
                  <a:lnTo>
                    <a:pt x="140684" y="732136"/>
                  </a:lnTo>
                  <a:lnTo>
                    <a:pt x="117948" y="691465"/>
                  </a:lnTo>
                  <a:lnTo>
                    <a:pt x="96419" y="649866"/>
                  </a:lnTo>
                  <a:lnTo>
                    <a:pt x="76128" y="607352"/>
                  </a:lnTo>
                  <a:lnTo>
                    <a:pt x="57105" y="563938"/>
                  </a:lnTo>
                  <a:lnTo>
                    <a:pt x="39381" y="519640"/>
                  </a:lnTo>
                  <a:lnTo>
                    <a:pt x="22986" y="474471"/>
                  </a:lnTo>
                  <a:lnTo>
                    <a:pt x="5431" y="420090"/>
                  </a:lnTo>
                  <a:lnTo>
                    <a:pt x="0" y="401827"/>
                  </a:lnTo>
                  <a:lnTo>
                    <a:pt x="1399158" y="0"/>
                  </a:lnTo>
                  <a:lnTo>
                    <a:pt x="1873630" y="1376171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7499730" y="3774821"/>
              <a:ext cx="1454150" cy="401955"/>
            </a:xfrm>
            <a:custGeom>
              <a:avLst/>
              <a:gdLst/>
              <a:ahLst/>
              <a:cxnLst/>
              <a:rect l="l" t="t" r="r" b="b"/>
              <a:pathLst>
                <a:path w="1454150" h="401954">
                  <a:moveTo>
                    <a:pt x="1454150" y="0"/>
                  </a:moveTo>
                  <a:lnTo>
                    <a:pt x="0" y="67055"/>
                  </a:lnTo>
                  <a:lnTo>
                    <a:pt x="3046" y="115591"/>
                  </a:lnTo>
                  <a:lnTo>
                    <a:pt x="7714" y="163960"/>
                  </a:lnTo>
                  <a:lnTo>
                    <a:pt x="13992" y="212120"/>
                  </a:lnTo>
                  <a:lnTo>
                    <a:pt x="21870" y="260029"/>
                  </a:lnTo>
                  <a:lnTo>
                    <a:pt x="31337" y="307645"/>
                  </a:lnTo>
                  <a:lnTo>
                    <a:pt x="42380" y="354925"/>
                  </a:lnTo>
                  <a:lnTo>
                    <a:pt x="54991" y="401827"/>
                  </a:lnTo>
                  <a:lnTo>
                    <a:pt x="1454150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7499730" y="3774821"/>
              <a:ext cx="1454150" cy="401955"/>
            </a:xfrm>
            <a:custGeom>
              <a:avLst/>
              <a:gdLst/>
              <a:ahLst/>
              <a:cxnLst/>
              <a:rect l="l" t="t" r="r" b="b"/>
              <a:pathLst>
                <a:path w="1454150" h="401954">
                  <a:moveTo>
                    <a:pt x="54991" y="401827"/>
                  </a:moveTo>
                  <a:lnTo>
                    <a:pt x="42380" y="354925"/>
                  </a:lnTo>
                  <a:lnTo>
                    <a:pt x="31337" y="307645"/>
                  </a:lnTo>
                  <a:lnTo>
                    <a:pt x="21870" y="260029"/>
                  </a:lnTo>
                  <a:lnTo>
                    <a:pt x="13992" y="212120"/>
                  </a:lnTo>
                  <a:lnTo>
                    <a:pt x="7714" y="163960"/>
                  </a:lnTo>
                  <a:lnTo>
                    <a:pt x="3046" y="115591"/>
                  </a:lnTo>
                  <a:lnTo>
                    <a:pt x="0" y="67055"/>
                  </a:lnTo>
                  <a:lnTo>
                    <a:pt x="1454150" y="0"/>
                  </a:lnTo>
                  <a:lnTo>
                    <a:pt x="54991" y="401827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498203" y="3614038"/>
              <a:ext cx="1456055" cy="227965"/>
            </a:xfrm>
            <a:custGeom>
              <a:avLst/>
              <a:gdLst/>
              <a:ahLst/>
              <a:cxnLst/>
              <a:rect l="l" t="t" r="r" b="b"/>
              <a:pathLst>
                <a:path w="1456054" h="227964">
                  <a:moveTo>
                    <a:pt x="8893" y="0"/>
                  </a:moveTo>
                  <a:lnTo>
                    <a:pt x="3706" y="56834"/>
                  </a:lnTo>
                  <a:lnTo>
                    <a:pt x="734" y="113776"/>
                  </a:lnTo>
                  <a:lnTo>
                    <a:pt x="0" y="170789"/>
                  </a:lnTo>
                  <a:lnTo>
                    <a:pt x="1527" y="227837"/>
                  </a:lnTo>
                  <a:lnTo>
                    <a:pt x="1455677" y="160781"/>
                  </a:lnTo>
                  <a:lnTo>
                    <a:pt x="8893" y="0"/>
                  </a:lnTo>
                  <a:close/>
                </a:path>
              </a:pathLst>
            </a:custGeom>
            <a:solidFill>
              <a:srgbClr val="245E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7498203" y="3614038"/>
              <a:ext cx="1456055" cy="227965"/>
            </a:xfrm>
            <a:custGeom>
              <a:avLst/>
              <a:gdLst/>
              <a:ahLst/>
              <a:cxnLst/>
              <a:rect l="l" t="t" r="r" b="b"/>
              <a:pathLst>
                <a:path w="1456054" h="227964">
                  <a:moveTo>
                    <a:pt x="1527" y="227837"/>
                  </a:moveTo>
                  <a:lnTo>
                    <a:pt x="0" y="170789"/>
                  </a:lnTo>
                  <a:lnTo>
                    <a:pt x="734" y="113776"/>
                  </a:lnTo>
                  <a:lnTo>
                    <a:pt x="3706" y="56834"/>
                  </a:lnTo>
                  <a:lnTo>
                    <a:pt x="8893" y="0"/>
                  </a:lnTo>
                  <a:lnTo>
                    <a:pt x="1455677" y="160781"/>
                  </a:lnTo>
                  <a:lnTo>
                    <a:pt x="1527" y="227837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7507097" y="3147187"/>
              <a:ext cx="1447165" cy="628015"/>
            </a:xfrm>
            <a:custGeom>
              <a:avLst/>
              <a:gdLst/>
              <a:ahLst/>
              <a:cxnLst/>
              <a:rect l="l" t="t" r="r" b="b"/>
              <a:pathLst>
                <a:path w="1447165" h="628014">
                  <a:moveTo>
                    <a:pt x="133350" y="0"/>
                  </a:moveTo>
                  <a:lnTo>
                    <a:pt x="113036" y="44436"/>
                  </a:lnTo>
                  <a:lnTo>
                    <a:pt x="94244" y="89481"/>
                  </a:lnTo>
                  <a:lnTo>
                    <a:pt x="76982" y="135092"/>
                  </a:lnTo>
                  <a:lnTo>
                    <a:pt x="61264" y="181230"/>
                  </a:lnTo>
                  <a:lnTo>
                    <a:pt x="47101" y="227853"/>
                  </a:lnTo>
                  <a:lnTo>
                    <a:pt x="34503" y="274923"/>
                  </a:lnTo>
                  <a:lnTo>
                    <a:pt x="23482" y="322398"/>
                  </a:lnTo>
                  <a:lnTo>
                    <a:pt x="14051" y="370238"/>
                  </a:lnTo>
                  <a:lnTo>
                    <a:pt x="6219" y="418403"/>
                  </a:lnTo>
                  <a:lnTo>
                    <a:pt x="0" y="466851"/>
                  </a:lnTo>
                  <a:lnTo>
                    <a:pt x="1446783" y="627633"/>
                  </a:lnTo>
                  <a:lnTo>
                    <a:pt x="133350" y="0"/>
                  </a:lnTo>
                  <a:close/>
                </a:path>
              </a:pathLst>
            </a:custGeom>
            <a:solidFill>
              <a:srgbClr val="9E470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7507097" y="3147187"/>
              <a:ext cx="1447165" cy="628015"/>
            </a:xfrm>
            <a:custGeom>
              <a:avLst/>
              <a:gdLst/>
              <a:ahLst/>
              <a:cxnLst/>
              <a:rect l="l" t="t" r="r" b="b"/>
              <a:pathLst>
                <a:path w="1447165" h="628014">
                  <a:moveTo>
                    <a:pt x="0" y="466851"/>
                  </a:moveTo>
                  <a:lnTo>
                    <a:pt x="6219" y="418403"/>
                  </a:lnTo>
                  <a:lnTo>
                    <a:pt x="14051" y="370238"/>
                  </a:lnTo>
                  <a:lnTo>
                    <a:pt x="23482" y="322398"/>
                  </a:lnTo>
                  <a:lnTo>
                    <a:pt x="34503" y="274923"/>
                  </a:lnTo>
                  <a:lnTo>
                    <a:pt x="47101" y="227853"/>
                  </a:lnTo>
                  <a:lnTo>
                    <a:pt x="61264" y="181230"/>
                  </a:lnTo>
                  <a:lnTo>
                    <a:pt x="76982" y="135092"/>
                  </a:lnTo>
                  <a:lnTo>
                    <a:pt x="94244" y="89481"/>
                  </a:lnTo>
                  <a:lnTo>
                    <a:pt x="113036" y="44436"/>
                  </a:lnTo>
                  <a:lnTo>
                    <a:pt x="133350" y="0"/>
                  </a:lnTo>
                  <a:lnTo>
                    <a:pt x="1446783" y="627633"/>
                  </a:lnTo>
                  <a:lnTo>
                    <a:pt x="0" y="466851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7640447" y="2867152"/>
              <a:ext cx="1313815" cy="908050"/>
            </a:xfrm>
            <a:custGeom>
              <a:avLst/>
              <a:gdLst/>
              <a:ahLst/>
              <a:cxnLst/>
              <a:rect l="l" t="t" r="r" b="b"/>
              <a:pathLst>
                <a:path w="1313815" h="908050">
                  <a:moveTo>
                    <a:pt x="175386" y="0"/>
                  </a:moveTo>
                  <a:lnTo>
                    <a:pt x="146457" y="37512"/>
                  </a:lnTo>
                  <a:lnTo>
                    <a:pt x="118789" y="75900"/>
                  </a:lnTo>
                  <a:lnTo>
                    <a:pt x="92401" y="115136"/>
                  </a:lnTo>
                  <a:lnTo>
                    <a:pt x="67310" y="155194"/>
                  </a:lnTo>
                  <a:lnTo>
                    <a:pt x="43534" y="196048"/>
                  </a:lnTo>
                  <a:lnTo>
                    <a:pt x="21091" y="237670"/>
                  </a:lnTo>
                  <a:lnTo>
                    <a:pt x="0" y="280035"/>
                  </a:lnTo>
                  <a:lnTo>
                    <a:pt x="1313433" y="907669"/>
                  </a:lnTo>
                  <a:lnTo>
                    <a:pt x="175386" y="0"/>
                  </a:lnTo>
                  <a:close/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7640447" y="2867152"/>
              <a:ext cx="1313815" cy="908050"/>
            </a:xfrm>
            <a:custGeom>
              <a:avLst/>
              <a:gdLst/>
              <a:ahLst/>
              <a:cxnLst/>
              <a:rect l="l" t="t" r="r" b="b"/>
              <a:pathLst>
                <a:path w="1313815" h="908050">
                  <a:moveTo>
                    <a:pt x="0" y="280035"/>
                  </a:moveTo>
                  <a:lnTo>
                    <a:pt x="21091" y="237670"/>
                  </a:lnTo>
                  <a:lnTo>
                    <a:pt x="43534" y="196048"/>
                  </a:lnTo>
                  <a:lnTo>
                    <a:pt x="67310" y="155194"/>
                  </a:lnTo>
                  <a:lnTo>
                    <a:pt x="92401" y="115136"/>
                  </a:lnTo>
                  <a:lnTo>
                    <a:pt x="118789" y="75900"/>
                  </a:lnTo>
                  <a:lnTo>
                    <a:pt x="146457" y="37512"/>
                  </a:lnTo>
                  <a:lnTo>
                    <a:pt x="175386" y="0"/>
                  </a:lnTo>
                  <a:lnTo>
                    <a:pt x="1313433" y="907669"/>
                  </a:lnTo>
                  <a:lnTo>
                    <a:pt x="0" y="280035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7815833" y="2529331"/>
              <a:ext cx="1138555" cy="1245870"/>
            </a:xfrm>
            <a:custGeom>
              <a:avLst/>
              <a:gdLst/>
              <a:ahLst/>
              <a:cxnLst/>
              <a:rect l="l" t="t" r="r" b="b"/>
              <a:pathLst>
                <a:path w="1138554" h="1245870">
                  <a:moveTo>
                    <a:pt x="384556" y="0"/>
                  </a:moveTo>
                  <a:lnTo>
                    <a:pt x="340914" y="27464"/>
                  </a:lnTo>
                  <a:lnTo>
                    <a:pt x="298330" y="56420"/>
                  </a:lnTo>
                  <a:lnTo>
                    <a:pt x="256838" y="86834"/>
                  </a:lnTo>
                  <a:lnTo>
                    <a:pt x="216475" y="118674"/>
                  </a:lnTo>
                  <a:lnTo>
                    <a:pt x="177276" y="151907"/>
                  </a:lnTo>
                  <a:lnTo>
                    <a:pt x="139277" y="186501"/>
                  </a:lnTo>
                  <a:lnTo>
                    <a:pt x="102514" y="222421"/>
                  </a:lnTo>
                  <a:lnTo>
                    <a:pt x="67023" y="259636"/>
                  </a:lnTo>
                  <a:lnTo>
                    <a:pt x="32840" y="298113"/>
                  </a:lnTo>
                  <a:lnTo>
                    <a:pt x="0" y="337819"/>
                  </a:lnTo>
                  <a:lnTo>
                    <a:pt x="1138047" y="1245488"/>
                  </a:lnTo>
                  <a:lnTo>
                    <a:pt x="384556" y="0"/>
                  </a:lnTo>
                  <a:close/>
                </a:path>
              </a:pathLst>
            </a:custGeom>
            <a:solidFill>
              <a:srgbClr val="9973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7815833" y="2529331"/>
              <a:ext cx="1138555" cy="1245870"/>
            </a:xfrm>
            <a:custGeom>
              <a:avLst/>
              <a:gdLst/>
              <a:ahLst/>
              <a:cxnLst/>
              <a:rect l="l" t="t" r="r" b="b"/>
              <a:pathLst>
                <a:path w="1138554" h="1245870">
                  <a:moveTo>
                    <a:pt x="0" y="337819"/>
                  </a:moveTo>
                  <a:lnTo>
                    <a:pt x="32840" y="298113"/>
                  </a:lnTo>
                  <a:lnTo>
                    <a:pt x="67023" y="259636"/>
                  </a:lnTo>
                  <a:lnTo>
                    <a:pt x="102514" y="222421"/>
                  </a:lnTo>
                  <a:lnTo>
                    <a:pt x="139277" y="186501"/>
                  </a:lnTo>
                  <a:lnTo>
                    <a:pt x="177276" y="151907"/>
                  </a:lnTo>
                  <a:lnTo>
                    <a:pt x="216475" y="118674"/>
                  </a:lnTo>
                  <a:lnTo>
                    <a:pt x="256838" y="86834"/>
                  </a:lnTo>
                  <a:lnTo>
                    <a:pt x="298330" y="56420"/>
                  </a:lnTo>
                  <a:lnTo>
                    <a:pt x="340914" y="27464"/>
                  </a:lnTo>
                  <a:lnTo>
                    <a:pt x="384556" y="0"/>
                  </a:lnTo>
                  <a:lnTo>
                    <a:pt x="1138047" y="1245488"/>
                  </a:lnTo>
                  <a:lnTo>
                    <a:pt x="0" y="337819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8200390" y="2323464"/>
              <a:ext cx="753745" cy="1451610"/>
            </a:xfrm>
            <a:custGeom>
              <a:avLst/>
              <a:gdLst/>
              <a:ahLst/>
              <a:cxnLst/>
              <a:rect l="l" t="t" r="r" b="b"/>
              <a:pathLst>
                <a:path w="753745" h="1451610">
                  <a:moveTo>
                    <a:pt x="641730" y="0"/>
                  </a:moveTo>
                  <a:lnTo>
                    <a:pt x="593189" y="4540"/>
                  </a:lnTo>
                  <a:lnTo>
                    <a:pt x="544907" y="10697"/>
                  </a:lnTo>
                  <a:lnTo>
                    <a:pt x="496925" y="18456"/>
                  </a:lnTo>
                  <a:lnTo>
                    <a:pt x="449281" y="27805"/>
                  </a:lnTo>
                  <a:lnTo>
                    <a:pt x="402015" y="38731"/>
                  </a:lnTo>
                  <a:lnTo>
                    <a:pt x="355164" y="51221"/>
                  </a:lnTo>
                  <a:lnTo>
                    <a:pt x="308768" y="65262"/>
                  </a:lnTo>
                  <a:lnTo>
                    <a:pt x="262866" y="80840"/>
                  </a:lnTo>
                  <a:lnTo>
                    <a:pt x="217497" y="97942"/>
                  </a:lnTo>
                  <a:lnTo>
                    <a:pt x="172699" y="116556"/>
                  </a:lnTo>
                  <a:lnTo>
                    <a:pt x="128511" y="136669"/>
                  </a:lnTo>
                  <a:lnTo>
                    <a:pt x="84973" y="158267"/>
                  </a:lnTo>
                  <a:lnTo>
                    <a:pt x="42123" y="181337"/>
                  </a:lnTo>
                  <a:lnTo>
                    <a:pt x="0" y="205867"/>
                  </a:lnTo>
                  <a:lnTo>
                    <a:pt x="753490" y="1451356"/>
                  </a:lnTo>
                  <a:lnTo>
                    <a:pt x="641730" y="0"/>
                  </a:lnTo>
                  <a:close/>
                </a:path>
              </a:pathLst>
            </a:custGeom>
            <a:solidFill>
              <a:srgbClr val="2544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8200390" y="2323464"/>
              <a:ext cx="753745" cy="1451610"/>
            </a:xfrm>
            <a:custGeom>
              <a:avLst/>
              <a:gdLst/>
              <a:ahLst/>
              <a:cxnLst/>
              <a:rect l="l" t="t" r="r" b="b"/>
              <a:pathLst>
                <a:path w="753745" h="1451610">
                  <a:moveTo>
                    <a:pt x="0" y="205867"/>
                  </a:moveTo>
                  <a:lnTo>
                    <a:pt x="42123" y="181337"/>
                  </a:lnTo>
                  <a:lnTo>
                    <a:pt x="84973" y="158267"/>
                  </a:lnTo>
                  <a:lnTo>
                    <a:pt x="128511" y="136669"/>
                  </a:lnTo>
                  <a:lnTo>
                    <a:pt x="172699" y="116556"/>
                  </a:lnTo>
                  <a:lnTo>
                    <a:pt x="217497" y="97942"/>
                  </a:lnTo>
                  <a:lnTo>
                    <a:pt x="262866" y="80840"/>
                  </a:lnTo>
                  <a:lnTo>
                    <a:pt x="308768" y="65262"/>
                  </a:lnTo>
                  <a:lnTo>
                    <a:pt x="355164" y="51221"/>
                  </a:lnTo>
                  <a:lnTo>
                    <a:pt x="402015" y="38731"/>
                  </a:lnTo>
                  <a:lnTo>
                    <a:pt x="449281" y="27805"/>
                  </a:lnTo>
                  <a:lnTo>
                    <a:pt x="496925" y="18456"/>
                  </a:lnTo>
                  <a:lnTo>
                    <a:pt x="544907" y="10697"/>
                  </a:lnTo>
                  <a:lnTo>
                    <a:pt x="593189" y="4540"/>
                  </a:lnTo>
                  <a:lnTo>
                    <a:pt x="641730" y="0"/>
                  </a:lnTo>
                  <a:lnTo>
                    <a:pt x="753490" y="1451356"/>
                  </a:lnTo>
                  <a:lnTo>
                    <a:pt x="0" y="205867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8842121" y="2319781"/>
              <a:ext cx="111760" cy="1455420"/>
            </a:xfrm>
            <a:custGeom>
              <a:avLst/>
              <a:gdLst/>
              <a:ahLst/>
              <a:cxnLst/>
              <a:rect l="l" t="t" r="r" b="b"/>
              <a:pathLst>
                <a:path w="111759" h="1455420">
                  <a:moveTo>
                    <a:pt x="67055" y="0"/>
                  </a:moveTo>
                  <a:lnTo>
                    <a:pt x="33527" y="1460"/>
                  </a:lnTo>
                  <a:lnTo>
                    <a:pt x="0" y="3682"/>
                  </a:lnTo>
                  <a:lnTo>
                    <a:pt x="111759" y="1455038"/>
                  </a:lnTo>
                  <a:lnTo>
                    <a:pt x="67055" y="0"/>
                  </a:lnTo>
                  <a:close/>
                </a:path>
              </a:pathLst>
            </a:custGeom>
            <a:solidFill>
              <a:srgbClr val="4368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8842121" y="2319781"/>
              <a:ext cx="111760" cy="1455420"/>
            </a:xfrm>
            <a:custGeom>
              <a:avLst/>
              <a:gdLst/>
              <a:ahLst/>
              <a:cxnLst/>
              <a:rect l="l" t="t" r="r" b="b"/>
              <a:pathLst>
                <a:path w="111759" h="1455420">
                  <a:moveTo>
                    <a:pt x="0" y="3682"/>
                  </a:moveTo>
                  <a:lnTo>
                    <a:pt x="16763" y="2464"/>
                  </a:lnTo>
                  <a:lnTo>
                    <a:pt x="33527" y="1460"/>
                  </a:lnTo>
                  <a:lnTo>
                    <a:pt x="50291" y="646"/>
                  </a:lnTo>
                  <a:lnTo>
                    <a:pt x="67055" y="0"/>
                  </a:lnTo>
                  <a:lnTo>
                    <a:pt x="111759" y="1455038"/>
                  </a:lnTo>
                  <a:lnTo>
                    <a:pt x="0" y="3682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8909177" y="2319147"/>
              <a:ext cx="45085" cy="1456055"/>
            </a:xfrm>
            <a:custGeom>
              <a:avLst/>
              <a:gdLst/>
              <a:ahLst/>
              <a:cxnLst/>
              <a:rect l="l" t="t" r="r" b="b"/>
              <a:pathLst>
                <a:path w="45084" h="1456054">
                  <a:moveTo>
                    <a:pt x="44703" y="0"/>
                  </a:moveTo>
                  <a:lnTo>
                    <a:pt x="0" y="635"/>
                  </a:lnTo>
                  <a:lnTo>
                    <a:pt x="44703" y="1455673"/>
                  </a:lnTo>
                  <a:lnTo>
                    <a:pt x="44703" y="0"/>
                  </a:lnTo>
                  <a:close/>
                </a:path>
              </a:pathLst>
            </a:custGeom>
            <a:solidFill>
              <a:srgbClr val="7BAE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8909177" y="2319147"/>
              <a:ext cx="45085" cy="1456055"/>
            </a:xfrm>
            <a:custGeom>
              <a:avLst/>
              <a:gdLst/>
              <a:ahLst/>
              <a:cxnLst/>
              <a:rect l="l" t="t" r="r" b="b"/>
              <a:pathLst>
                <a:path w="45084" h="1456054">
                  <a:moveTo>
                    <a:pt x="0" y="635"/>
                  </a:moveTo>
                  <a:lnTo>
                    <a:pt x="11146" y="375"/>
                  </a:lnTo>
                  <a:lnTo>
                    <a:pt x="22304" y="174"/>
                  </a:lnTo>
                  <a:lnTo>
                    <a:pt x="33486" y="45"/>
                  </a:lnTo>
                  <a:lnTo>
                    <a:pt x="44703" y="0"/>
                  </a:lnTo>
                  <a:lnTo>
                    <a:pt x="44703" y="1455673"/>
                  </a:lnTo>
                  <a:lnTo>
                    <a:pt x="0" y="635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8766048" y="2208275"/>
              <a:ext cx="109855" cy="113030"/>
            </a:xfrm>
            <a:custGeom>
              <a:avLst/>
              <a:gdLst/>
              <a:ahLst/>
              <a:cxnLst/>
              <a:rect l="l" t="t" r="r" b="b"/>
              <a:pathLst>
                <a:path w="109854" h="113030">
                  <a:moveTo>
                    <a:pt x="109727" y="112775"/>
                  </a:moveTo>
                  <a:lnTo>
                    <a:pt x="57911" y="0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/>
          <p:cNvSpPr txBox="1"/>
          <p:nvPr/>
        </p:nvSpPr>
        <p:spPr>
          <a:xfrm>
            <a:off x="9425685" y="2513457"/>
            <a:ext cx="19939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solidFill>
                  <a:srgbClr val="404040"/>
                </a:solidFill>
                <a:latin typeface="Calibri"/>
                <a:cs typeface="Calibri"/>
              </a:rPr>
              <a:t>301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016490" y="3008757"/>
            <a:ext cx="1416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solidFill>
                  <a:srgbClr val="404040"/>
                </a:solidFill>
                <a:latin typeface="Calibri"/>
                <a:cs typeface="Calibri"/>
              </a:rPr>
              <a:t>71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0159365" y="3599433"/>
            <a:ext cx="19939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solidFill>
                  <a:srgbClr val="404040"/>
                </a:solidFill>
                <a:latin typeface="Calibri"/>
                <a:cs typeface="Calibri"/>
              </a:rPr>
              <a:t>234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787890" y="4580890"/>
            <a:ext cx="19939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solidFill>
                  <a:srgbClr val="404040"/>
                </a:solidFill>
                <a:latin typeface="Calibri"/>
                <a:cs typeface="Calibri"/>
              </a:rPr>
              <a:t>308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244585" y="4838192"/>
            <a:ext cx="19939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solidFill>
                  <a:srgbClr val="404040"/>
                </a:solidFill>
                <a:latin typeface="Calibri"/>
                <a:cs typeface="Calibri"/>
              </a:rPr>
              <a:t>528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558531" y="3894835"/>
            <a:ext cx="1416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solidFill>
                  <a:srgbClr val="404040"/>
                </a:solidFill>
                <a:latin typeface="Calibri"/>
                <a:cs typeface="Calibri"/>
              </a:rPr>
              <a:t>76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530210" y="3647313"/>
            <a:ext cx="1416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solidFill>
                  <a:srgbClr val="404040"/>
                </a:solidFill>
                <a:latin typeface="Calibri"/>
                <a:cs typeface="Calibri"/>
              </a:rPr>
              <a:t>51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596631" y="3342259"/>
            <a:ext cx="19939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solidFill>
                  <a:srgbClr val="404040"/>
                </a:solidFill>
                <a:latin typeface="Calibri"/>
                <a:cs typeface="Calibri"/>
              </a:rPr>
              <a:t>109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758810" y="2989834"/>
            <a:ext cx="1416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solidFill>
                  <a:srgbClr val="404040"/>
                </a:solidFill>
                <a:latin typeface="Calibri"/>
                <a:cs typeface="Calibri"/>
              </a:rPr>
              <a:t>74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996808" y="2713482"/>
            <a:ext cx="19939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solidFill>
                  <a:srgbClr val="404040"/>
                </a:solidFill>
                <a:latin typeface="Calibri"/>
                <a:cs typeface="Calibri"/>
              </a:rPr>
              <a:t>115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454008" y="2437257"/>
            <a:ext cx="19939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solidFill>
                  <a:srgbClr val="404040"/>
                </a:solidFill>
                <a:latin typeface="Calibri"/>
                <a:cs typeface="Calibri"/>
              </a:rPr>
              <a:t>152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616188" y="2084959"/>
            <a:ext cx="1416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solidFill>
                  <a:srgbClr val="404040"/>
                </a:solidFill>
                <a:latin typeface="Calibri"/>
                <a:cs typeface="Calibri"/>
              </a:rPr>
              <a:t>15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873108" y="2103882"/>
            <a:ext cx="1416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solidFill>
                  <a:srgbClr val="404040"/>
                </a:solidFill>
                <a:latin typeface="Calibri"/>
                <a:cs typeface="Calibri"/>
              </a:rPr>
              <a:t>10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449059" y="1415034"/>
            <a:ext cx="5010150" cy="517525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1225550" marR="5080" indent="-1213485">
              <a:lnSpc>
                <a:spcPct val="101899"/>
              </a:lnSpc>
              <a:spcBef>
                <a:spcPts val="60"/>
              </a:spcBef>
            </a:pPr>
            <a:r>
              <a:rPr dirty="0" sz="1600" spc="-10" b="1">
                <a:solidFill>
                  <a:srgbClr val="585858"/>
                </a:solidFill>
                <a:latin typeface="Calibri"/>
                <a:cs typeface="Calibri"/>
              </a:rPr>
              <a:t>Количество</a:t>
            </a:r>
            <a:r>
              <a:rPr dirty="0" sz="1600" spc="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600" spc="-5" b="1">
                <a:solidFill>
                  <a:srgbClr val="585858"/>
                </a:solidFill>
                <a:latin typeface="Calibri"/>
                <a:cs typeface="Calibri"/>
              </a:rPr>
              <a:t>участников</a:t>
            </a:r>
            <a:r>
              <a:rPr dirty="0" sz="1600" spc="-1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600" spc="-5" b="1">
                <a:solidFill>
                  <a:srgbClr val="585858"/>
                </a:solidFill>
                <a:latin typeface="Calibri"/>
                <a:cs typeface="Calibri"/>
              </a:rPr>
              <a:t>в</a:t>
            </a:r>
            <a:r>
              <a:rPr dirty="0" sz="1600" spc="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600" spc="-5" b="1">
                <a:solidFill>
                  <a:srgbClr val="585858"/>
                </a:solidFill>
                <a:latin typeface="Calibri"/>
                <a:cs typeface="Calibri"/>
              </a:rPr>
              <a:t>муниципальных</a:t>
            </a:r>
            <a:r>
              <a:rPr dirty="0" sz="160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600" spc="-5" b="1">
                <a:solidFill>
                  <a:srgbClr val="585858"/>
                </a:solidFill>
                <a:latin typeface="Calibri"/>
                <a:cs typeface="Calibri"/>
              </a:rPr>
              <a:t>образованиях </a:t>
            </a:r>
            <a:r>
              <a:rPr dirty="0" sz="1600" spc="-34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585858"/>
                </a:solidFill>
                <a:latin typeface="Calibri"/>
                <a:cs typeface="Calibri"/>
              </a:rPr>
              <a:t>(общее</a:t>
            </a:r>
            <a:r>
              <a:rPr dirty="0" sz="1600" spc="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585858"/>
                </a:solidFill>
                <a:latin typeface="Calibri"/>
                <a:cs typeface="Calibri"/>
              </a:rPr>
              <a:t>количество 2044</a:t>
            </a:r>
            <a:r>
              <a:rPr dirty="0" sz="1600" spc="1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585858"/>
                </a:solidFill>
                <a:latin typeface="Calibri"/>
                <a:cs typeface="Calibri"/>
              </a:rPr>
              <a:t>чел)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6815708" y="5663565"/>
            <a:ext cx="81915" cy="83185"/>
            <a:chOff x="6815708" y="5663565"/>
            <a:chExt cx="81915" cy="83185"/>
          </a:xfrm>
        </p:grpSpPr>
        <p:sp>
          <p:nvSpPr>
            <p:cNvPr id="47" name="object 47"/>
            <p:cNvSpPr/>
            <p:nvPr/>
          </p:nvSpPr>
          <p:spPr>
            <a:xfrm>
              <a:off x="6825233" y="5673090"/>
              <a:ext cx="62865" cy="64135"/>
            </a:xfrm>
            <a:custGeom>
              <a:avLst/>
              <a:gdLst/>
              <a:ahLst/>
              <a:cxnLst/>
              <a:rect l="l" t="t" r="r" b="b"/>
              <a:pathLst>
                <a:path w="62865" h="64135">
                  <a:moveTo>
                    <a:pt x="62483" y="0"/>
                  </a:moveTo>
                  <a:lnTo>
                    <a:pt x="0" y="0"/>
                  </a:lnTo>
                  <a:lnTo>
                    <a:pt x="0" y="64008"/>
                  </a:lnTo>
                  <a:lnTo>
                    <a:pt x="62483" y="64008"/>
                  </a:lnTo>
                  <a:lnTo>
                    <a:pt x="62483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6825233" y="5673090"/>
              <a:ext cx="62865" cy="64135"/>
            </a:xfrm>
            <a:custGeom>
              <a:avLst/>
              <a:gdLst/>
              <a:ahLst/>
              <a:cxnLst/>
              <a:rect l="l" t="t" r="r" b="b"/>
              <a:pathLst>
                <a:path w="62865" h="64135">
                  <a:moveTo>
                    <a:pt x="0" y="64008"/>
                  </a:moveTo>
                  <a:lnTo>
                    <a:pt x="62483" y="64008"/>
                  </a:lnTo>
                  <a:lnTo>
                    <a:pt x="62483" y="0"/>
                  </a:lnTo>
                  <a:lnTo>
                    <a:pt x="0" y="0"/>
                  </a:lnTo>
                  <a:lnTo>
                    <a:pt x="0" y="64008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9" name="object 49"/>
          <p:cNvSpPr txBox="1"/>
          <p:nvPr/>
        </p:nvSpPr>
        <p:spPr>
          <a:xfrm>
            <a:off x="6903211" y="5611469"/>
            <a:ext cx="5175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585858"/>
                </a:solidFill>
                <a:latin typeface="Calibri"/>
                <a:cs typeface="Calibri"/>
              </a:rPr>
              <a:t>г.</a:t>
            </a:r>
            <a:r>
              <a:rPr dirty="0" sz="900" spc="-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 b="1">
                <a:solidFill>
                  <a:srgbClr val="585858"/>
                </a:solidFill>
                <a:latin typeface="Calibri"/>
                <a:cs typeface="Calibri"/>
              </a:rPr>
              <a:t>Ир</a:t>
            </a:r>
            <a:r>
              <a:rPr dirty="0" sz="900" spc="-5" b="1">
                <a:solidFill>
                  <a:srgbClr val="585858"/>
                </a:solidFill>
                <a:latin typeface="Calibri"/>
                <a:cs typeface="Calibri"/>
              </a:rPr>
              <a:t>к</a:t>
            </a:r>
            <a:r>
              <a:rPr dirty="0" sz="900" b="1">
                <a:solidFill>
                  <a:srgbClr val="585858"/>
                </a:solidFill>
                <a:latin typeface="Calibri"/>
                <a:cs typeface="Calibri"/>
              </a:rPr>
              <a:t>у</a:t>
            </a:r>
            <a:r>
              <a:rPr dirty="0" sz="900" spc="-5" b="1">
                <a:solidFill>
                  <a:srgbClr val="585858"/>
                </a:solidFill>
                <a:latin typeface="Calibri"/>
                <a:cs typeface="Calibri"/>
              </a:rPr>
              <a:t>тс</a:t>
            </a:r>
            <a:r>
              <a:rPr dirty="0" sz="900" b="1">
                <a:solidFill>
                  <a:srgbClr val="585858"/>
                </a:solidFill>
                <a:latin typeface="Calibri"/>
                <a:cs typeface="Calibri"/>
              </a:rPr>
              <a:t>к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8261984" y="5663565"/>
            <a:ext cx="81915" cy="83185"/>
            <a:chOff x="8261984" y="5663565"/>
            <a:chExt cx="81915" cy="83185"/>
          </a:xfrm>
        </p:grpSpPr>
        <p:sp>
          <p:nvSpPr>
            <p:cNvPr id="51" name="object 51"/>
            <p:cNvSpPr/>
            <p:nvPr/>
          </p:nvSpPr>
          <p:spPr>
            <a:xfrm>
              <a:off x="8271509" y="5673090"/>
              <a:ext cx="62865" cy="64135"/>
            </a:xfrm>
            <a:custGeom>
              <a:avLst/>
              <a:gdLst/>
              <a:ahLst/>
              <a:cxnLst/>
              <a:rect l="l" t="t" r="r" b="b"/>
              <a:pathLst>
                <a:path w="62865" h="64135">
                  <a:moveTo>
                    <a:pt x="62483" y="0"/>
                  </a:moveTo>
                  <a:lnTo>
                    <a:pt x="0" y="0"/>
                  </a:lnTo>
                  <a:lnTo>
                    <a:pt x="0" y="64008"/>
                  </a:lnTo>
                  <a:lnTo>
                    <a:pt x="62483" y="64008"/>
                  </a:lnTo>
                  <a:lnTo>
                    <a:pt x="6248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8271509" y="5673090"/>
              <a:ext cx="62865" cy="64135"/>
            </a:xfrm>
            <a:custGeom>
              <a:avLst/>
              <a:gdLst/>
              <a:ahLst/>
              <a:cxnLst/>
              <a:rect l="l" t="t" r="r" b="b"/>
              <a:pathLst>
                <a:path w="62865" h="64135">
                  <a:moveTo>
                    <a:pt x="0" y="64008"/>
                  </a:moveTo>
                  <a:lnTo>
                    <a:pt x="62483" y="64008"/>
                  </a:lnTo>
                  <a:lnTo>
                    <a:pt x="62483" y="0"/>
                  </a:lnTo>
                  <a:lnTo>
                    <a:pt x="0" y="0"/>
                  </a:lnTo>
                  <a:lnTo>
                    <a:pt x="0" y="64008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3" name="object 53"/>
          <p:cNvSpPr txBox="1"/>
          <p:nvPr/>
        </p:nvSpPr>
        <p:spPr>
          <a:xfrm>
            <a:off x="8349488" y="5611469"/>
            <a:ext cx="87884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solidFill>
                  <a:srgbClr val="585858"/>
                </a:solidFill>
                <a:latin typeface="Calibri"/>
                <a:cs typeface="Calibri"/>
              </a:rPr>
              <a:t>Иркутский</a:t>
            </a:r>
            <a:r>
              <a:rPr dirty="0" sz="900" spc="-3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 spc="-5" b="1">
                <a:solidFill>
                  <a:srgbClr val="585858"/>
                </a:solidFill>
                <a:latin typeface="Calibri"/>
                <a:cs typeface="Calibri"/>
              </a:rPr>
              <a:t>район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9708260" y="5663565"/>
            <a:ext cx="81915" cy="83185"/>
            <a:chOff x="9708260" y="5663565"/>
            <a:chExt cx="81915" cy="83185"/>
          </a:xfrm>
        </p:grpSpPr>
        <p:sp>
          <p:nvSpPr>
            <p:cNvPr id="55" name="object 55"/>
            <p:cNvSpPr/>
            <p:nvPr/>
          </p:nvSpPr>
          <p:spPr>
            <a:xfrm>
              <a:off x="9717785" y="5673090"/>
              <a:ext cx="62865" cy="64135"/>
            </a:xfrm>
            <a:custGeom>
              <a:avLst/>
              <a:gdLst/>
              <a:ahLst/>
              <a:cxnLst/>
              <a:rect l="l" t="t" r="r" b="b"/>
              <a:pathLst>
                <a:path w="62865" h="64135">
                  <a:moveTo>
                    <a:pt x="62483" y="0"/>
                  </a:moveTo>
                  <a:lnTo>
                    <a:pt x="0" y="0"/>
                  </a:lnTo>
                  <a:lnTo>
                    <a:pt x="0" y="64008"/>
                  </a:lnTo>
                  <a:lnTo>
                    <a:pt x="62483" y="64008"/>
                  </a:lnTo>
                  <a:lnTo>
                    <a:pt x="62483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9717785" y="5673090"/>
              <a:ext cx="62865" cy="64135"/>
            </a:xfrm>
            <a:custGeom>
              <a:avLst/>
              <a:gdLst/>
              <a:ahLst/>
              <a:cxnLst/>
              <a:rect l="l" t="t" r="r" b="b"/>
              <a:pathLst>
                <a:path w="62865" h="64135">
                  <a:moveTo>
                    <a:pt x="0" y="64008"/>
                  </a:moveTo>
                  <a:lnTo>
                    <a:pt x="62483" y="64008"/>
                  </a:lnTo>
                  <a:lnTo>
                    <a:pt x="62483" y="0"/>
                  </a:lnTo>
                  <a:lnTo>
                    <a:pt x="0" y="0"/>
                  </a:lnTo>
                  <a:lnTo>
                    <a:pt x="0" y="64008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7" name="object 57"/>
          <p:cNvSpPr txBox="1"/>
          <p:nvPr/>
        </p:nvSpPr>
        <p:spPr>
          <a:xfrm>
            <a:off x="9795764" y="5611469"/>
            <a:ext cx="432434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585858"/>
                </a:solidFill>
                <a:latin typeface="Calibri"/>
                <a:cs typeface="Calibri"/>
              </a:rPr>
              <a:t>г Са</a:t>
            </a:r>
            <a:r>
              <a:rPr dirty="0" sz="900" spc="-5" b="1">
                <a:solidFill>
                  <a:srgbClr val="585858"/>
                </a:solidFill>
                <a:latin typeface="Calibri"/>
                <a:cs typeface="Calibri"/>
              </a:rPr>
              <a:t>янс</a:t>
            </a:r>
            <a:r>
              <a:rPr dirty="0" sz="900" b="1">
                <a:solidFill>
                  <a:srgbClr val="585858"/>
                </a:solidFill>
                <a:latin typeface="Calibri"/>
                <a:cs typeface="Calibri"/>
              </a:rPr>
              <a:t>к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6815708" y="5878448"/>
            <a:ext cx="81915" cy="81915"/>
            <a:chOff x="6815708" y="5878448"/>
            <a:chExt cx="81915" cy="81915"/>
          </a:xfrm>
        </p:grpSpPr>
        <p:sp>
          <p:nvSpPr>
            <p:cNvPr id="59" name="object 59"/>
            <p:cNvSpPr/>
            <p:nvPr/>
          </p:nvSpPr>
          <p:spPr>
            <a:xfrm>
              <a:off x="6825233" y="5887973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62483" y="0"/>
                  </a:moveTo>
                  <a:lnTo>
                    <a:pt x="0" y="0"/>
                  </a:lnTo>
                  <a:lnTo>
                    <a:pt x="0" y="62484"/>
                  </a:lnTo>
                  <a:lnTo>
                    <a:pt x="62483" y="62484"/>
                  </a:lnTo>
                  <a:lnTo>
                    <a:pt x="62483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6825233" y="5887973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0" y="62484"/>
                  </a:moveTo>
                  <a:lnTo>
                    <a:pt x="62483" y="62484"/>
                  </a:lnTo>
                  <a:lnTo>
                    <a:pt x="62483" y="0"/>
                  </a:lnTo>
                  <a:lnTo>
                    <a:pt x="0" y="0"/>
                  </a:lnTo>
                  <a:lnTo>
                    <a:pt x="0" y="6248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1" name="object 61"/>
          <p:cNvSpPr txBox="1"/>
          <p:nvPr/>
        </p:nvSpPr>
        <p:spPr>
          <a:xfrm>
            <a:off x="6903211" y="5825744"/>
            <a:ext cx="10356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solidFill>
                  <a:srgbClr val="585858"/>
                </a:solidFill>
                <a:latin typeface="Calibri"/>
                <a:cs typeface="Calibri"/>
              </a:rPr>
              <a:t>Шелеховский</a:t>
            </a:r>
            <a:r>
              <a:rPr dirty="0" sz="900" spc="-3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 spc="-5" b="1">
                <a:solidFill>
                  <a:srgbClr val="585858"/>
                </a:solidFill>
                <a:latin typeface="Calibri"/>
                <a:cs typeface="Calibri"/>
              </a:rPr>
              <a:t>район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8261984" y="5878448"/>
            <a:ext cx="81915" cy="81915"/>
            <a:chOff x="8261984" y="5878448"/>
            <a:chExt cx="81915" cy="81915"/>
          </a:xfrm>
        </p:grpSpPr>
        <p:sp>
          <p:nvSpPr>
            <p:cNvPr id="63" name="object 63"/>
            <p:cNvSpPr/>
            <p:nvPr/>
          </p:nvSpPr>
          <p:spPr>
            <a:xfrm>
              <a:off x="8271509" y="5887973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62483" y="0"/>
                  </a:moveTo>
                  <a:lnTo>
                    <a:pt x="0" y="0"/>
                  </a:lnTo>
                  <a:lnTo>
                    <a:pt x="0" y="62484"/>
                  </a:lnTo>
                  <a:lnTo>
                    <a:pt x="62483" y="62484"/>
                  </a:lnTo>
                  <a:lnTo>
                    <a:pt x="6248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8271509" y="5887973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0" y="62484"/>
                  </a:moveTo>
                  <a:lnTo>
                    <a:pt x="62483" y="62484"/>
                  </a:lnTo>
                  <a:lnTo>
                    <a:pt x="62483" y="0"/>
                  </a:lnTo>
                  <a:lnTo>
                    <a:pt x="0" y="0"/>
                  </a:lnTo>
                  <a:lnTo>
                    <a:pt x="0" y="6248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5" name="object 65"/>
          <p:cNvSpPr txBox="1"/>
          <p:nvPr/>
        </p:nvSpPr>
        <p:spPr>
          <a:xfrm>
            <a:off x="8349488" y="5825744"/>
            <a:ext cx="10350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585858"/>
                </a:solidFill>
                <a:latin typeface="Calibri"/>
                <a:cs typeface="Calibri"/>
              </a:rPr>
              <a:t>г.</a:t>
            </a:r>
            <a:r>
              <a:rPr dirty="0" sz="900" spc="-5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 spc="-5" b="1">
                <a:solidFill>
                  <a:srgbClr val="585858"/>
                </a:solidFill>
                <a:latin typeface="Calibri"/>
                <a:cs typeface="Calibri"/>
              </a:rPr>
              <a:t>Усолье-Сибирское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9708260" y="5878448"/>
            <a:ext cx="81915" cy="81915"/>
            <a:chOff x="9708260" y="5878448"/>
            <a:chExt cx="81915" cy="81915"/>
          </a:xfrm>
        </p:grpSpPr>
        <p:sp>
          <p:nvSpPr>
            <p:cNvPr id="67" name="object 67"/>
            <p:cNvSpPr/>
            <p:nvPr/>
          </p:nvSpPr>
          <p:spPr>
            <a:xfrm>
              <a:off x="9717785" y="5887973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62483" y="0"/>
                  </a:moveTo>
                  <a:lnTo>
                    <a:pt x="0" y="0"/>
                  </a:lnTo>
                  <a:lnTo>
                    <a:pt x="0" y="62484"/>
                  </a:lnTo>
                  <a:lnTo>
                    <a:pt x="62483" y="62484"/>
                  </a:lnTo>
                  <a:lnTo>
                    <a:pt x="62483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9717785" y="5887973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0" y="62484"/>
                  </a:moveTo>
                  <a:lnTo>
                    <a:pt x="62483" y="62484"/>
                  </a:lnTo>
                  <a:lnTo>
                    <a:pt x="62483" y="0"/>
                  </a:lnTo>
                  <a:lnTo>
                    <a:pt x="0" y="0"/>
                  </a:lnTo>
                  <a:lnTo>
                    <a:pt x="0" y="6248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9" name="object 69"/>
          <p:cNvSpPr txBox="1"/>
          <p:nvPr/>
        </p:nvSpPr>
        <p:spPr>
          <a:xfrm>
            <a:off x="9795764" y="5825744"/>
            <a:ext cx="8350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solidFill>
                  <a:srgbClr val="585858"/>
                </a:solidFill>
                <a:latin typeface="Calibri"/>
                <a:cs typeface="Calibri"/>
              </a:rPr>
              <a:t>Аларский</a:t>
            </a:r>
            <a:r>
              <a:rPr dirty="0" sz="900" spc="-3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 spc="-5" b="1">
                <a:solidFill>
                  <a:srgbClr val="585858"/>
                </a:solidFill>
                <a:latin typeface="Calibri"/>
                <a:cs typeface="Calibri"/>
              </a:rPr>
              <a:t>район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6815708" y="6093333"/>
            <a:ext cx="81915" cy="81915"/>
            <a:chOff x="6815708" y="6093333"/>
            <a:chExt cx="81915" cy="81915"/>
          </a:xfrm>
        </p:grpSpPr>
        <p:sp>
          <p:nvSpPr>
            <p:cNvPr id="71" name="object 71"/>
            <p:cNvSpPr/>
            <p:nvPr/>
          </p:nvSpPr>
          <p:spPr>
            <a:xfrm>
              <a:off x="6825233" y="6102858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62483" y="0"/>
                  </a:moveTo>
                  <a:lnTo>
                    <a:pt x="0" y="0"/>
                  </a:lnTo>
                  <a:lnTo>
                    <a:pt x="0" y="62483"/>
                  </a:lnTo>
                  <a:lnTo>
                    <a:pt x="62483" y="62483"/>
                  </a:lnTo>
                  <a:lnTo>
                    <a:pt x="62483" y="0"/>
                  </a:lnTo>
                  <a:close/>
                </a:path>
              </a:pathLst>
            </a:custGeom>
            <a:solidFill>
              <a:srgbClr val="245E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6825233" y="6102858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0" y="62483"/>
                  </a:moveTo>
                  <a:lnTo>
                    <a:pt x="62483" y="62483"/>
                  </a:lnTo>
                  <a:lnTo>
                    <a:pt x="62483" y="0"/>
                  </a:lnTo>
                  <a:lnTo>
                    <a:pt x="0" y="0"/>
                  </a:lnTo>
                  <a:lnTo>
                    <a:pt x="0" y="62483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3" name="object 73"/>
          <p:cNvSpPr txBox="1"/>
          <p:nvPr/>
        </p:nvSpPr>
        <p:spPr>
          <a:xfrm>
            <a:off x="6903211" y="6040323"/>
            <a:ext cx="10636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solidFill>
                  <a:srgbClr val="585858"/>
                </a:solidFill>
                <a:latin typeface="Calibri"/>
                <a:cs typeface="Calibri"/>
              </a:rPr>
              <a:t>Баяндаевский</a:t>
            </a:r>
            <a:r>
              <a:rPr dirty="0" sz="900" spc="-3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 spc="-5" b="1">
                <a:solidFill>
                  <a:srgbClr val="585858"/>
                </a:solidFill>
                <a:latin typeface="Calibri"/>
                <a:cs typeface="Calibri"/>
              </a:rPr>
              <a:t>район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8261984" y="6093333"/>
            <a:ext cx="81915" cy="81915"/>
            <a:chOff x="8261984" y="6093333"/>
            <a:chExt cx="81915" cy="81915"/>
          </a:xfrm>
        </p:grpSpPr>
        <p:sp>
          <p:nvSpPr>
            <p:cNvPr id="75" name="object 75"/>
            <p:cNvSpPr/>
            <p:nvPr/>
          </p:nvSpPr>
          <p:spPr>
            <a:xfrm>
              <a:off x="8271509" y="6102858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62483" y="0"/>
                  </a:moveTo>
                  <a:lnTo>
                    <a:pt x="0" y="0"/>
                  </a:lnTo>
                  <a:lnTo>
                    <a:pt x="0" y="62483"/>
                  </a:lnTo>
                  <a:lnTo>
                    <a:pt x="62483" y="62483"/>
                  </a:lnTo>
                  <a:lnTo>
                    <a:pt x="62483" y="0"/>
                  </a:lnTo>
                  <a:close/>
                </a:path>
              </a:pathLst>
            </a:custGeom>
            <a:solidFill>
              <a:srgbClr val="9E470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/>
            <p:cNvSpPr/>
            <p:nvPr/>
          </p:nvSpPr>
          <p:spPr>
            <a:xfrm>
              <a:off x="8271509" y="6102858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0" y="62483"/>
                  </a:moveTo>
                  <a:lnTo>
                    <a:pt x="62483" y="62483"/>
                  </a:lnTo>
                  <a:lnTo>
                    <a:pt x="62483" y="0"/>
                  </a:lnTo>
                  <a:lnTo>
                    <a:pt x="0" y="0"/>
                  </a:lnTo>
                  <a:lnTo>
                    <a:pt x="0" y="62483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7" name="object 77"/>
          <p:cNvSpPr txBox="1"/>
          <p:nvPr/>
        </p:nvSpPr>
        <p:spPr>
          <a:xfrm>
            <a:off x="8349488" y="6040323"/>
            <a:ext cx="883919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solidFill>
                  <a:srgbClr val="585858"/>
                </a:solidFill>
                <a:latin typeface="Calibri"/>
                <a:cs typeface="Calibri"/>
              </a:rPr>
              <a:t>Боханский</a:t>
            </a:r>
            <a:r>
              <a:rPr dirty="0" sz="900" spc="-3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 spc="-5" b="1">
                <a:solidFill>
                  <a:srgbClr val="585858"/>
                </a:solidFill>
                <a:latin typeface="Calibri"/>
                <a:cs typeface="Calibri"/>
              </a:rPr>
              <a:t>район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78" name="object 78"/>
          <p:cNvGrpSpPr/>
          <p:nvPr/>
        </p:nvGrpSpPr>
        <p:grpSpPr>
          <a:xfrm>
            <a:off x="9708260" y="6093333"/>
            <a:ext cx="81915" cy="81915"/>
            <a:chOff x="9708260" y="6093333"/>
            <a:chExt cx="81915" cy="81915"/>
          </a:xfrm>
        </p:grpSpPr>
        <p:sp>
          <p:nvSpPr>
            <p:cNvPr id="79" name="object 79"/>
            <p:cNvSpPr/>
            <p:nvPr/>
          </p:nvSpPr>
          <p:spPr>
            <a:xfrm>
              <a:off x="9717785" y="6102858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62483" y="0"/>
                  </a:moveTo>
                  <a:lnTo>
                    <a:pt x="0" y="0"/>
                  </a:lnTo>
                  <a:lnTo>
                    <a:pt x="0" y="62483"/>
                  </a:lnTo>
                  <a:lnTo>
                    <a:pt x="62483" y="62483"/>
                  </a:lnTo>
                  <a:lnTo>
                    <a:pt x="62483" y="0"/>
                  </a:lnTo>
                  <a:close/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/>
            <p:cNvSpPr/>
            <p:nvPr/>
          </p:nvSpPr>
          <p:spPr>
            <a:xfrm>
              <a:off x="9717785" y="6102858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0" y="62483"/>
                  </a:moveTo>
                  <a:lnTo>
                    <a:pt x="62483" y="62483"/>
                  </a:lnTo>
                  <a:lnTo>
                    <a:pt x="62483" y="0"/>
                  </a:lnTo>
                  <a:lnTo>
                    <a:pt x="0" y="0"/>
                  </a:lnTo>
                  <a:lnTo>
                    <a:pt x="0" y="62483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1" name="object 81"/>
          <p:cNvSpPr txBox="1"/>
          <p:nvPr/>
        </p:nvSpPr>
        <p:spPr>
          <a:xfrm>
            <a:off x="9795764" y="6040323"/>
            <a:ext cx="8699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solidFill>
                  <a:srgbClr val="585858"/>
                </a:solidFill>
                <a:latin typeface="Calibri"/>
                <a:cs typeface="Calibri"/>
              </a:rPr>
              <a:t>Нукутский</a:t>
            </a:r>
            <a:r>
              <a:rPr dirty="0" sz="900" spc="-3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 spc="-5" b="1">
                <a:solidFill>
                  <a:srgbClr val="585858"/>
                </a:solidFill>
                <a:latin typeface="Calibri"/>
                <a:cs typeface="Calibri"/>
              </a:rPr>
              <a:t>район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6815708" y="6306692"/>
            <a:ext cx="81915" cy="83185"/>
            <a:chOff x="6815708" y="6306692"/>
            <a:chExt cx="81915" cy="83185"/>
          </a:xfrm>
        </p:grpSpPr>
        <p:sp>
          <p:nvSpPr>
            <p:cNvPr id="83" name="object 83"/>
            <p:cNvSpPr/>
            <p:nvPr/>
          </p:nvSpPr>
          <p:spPr>
            <a:xfrm>
              <a:off x="6825233" y="6316217"/>
              <a:ext cx="62865" cy="64135"/>
            </a:xfrm>
            <a:custGeom>
              <a:avLst/>
              <a:gdLst/>
              <a:ahLst/>
              <a:cxnLst/>
              <a:rect l="l" t="t" r="r" b="b"/>
              <a:pathLst>
                <a:path w="62865" h="64135">
                  <a:moveTo>
                    <a:pt x="62483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62483" y="64007"/>
                  </a:lnTo>
                  <a:lnTo>
                    <a:pt x="62483" y="0"/>
                  </a:lnTo>
                  <a:close/>
                </a:path>
              </a:pathLst>
            </a:custGeom>
            <a:solidFill>
              <a:srgbClr val="9973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/>
            <p:cNvSpPr/>
            <p:nvPr/>
          </p:nvSpPr>
          <p:spPr>
            <a:xfrm>
              <a:off x="6825233" y="6316217"/>
              <a:ext cx="62865" cy="64135"/>
            </a:xfrm>
            <a:custGeom>
              <a:avLst/>
              <a:gdLst/>
              <a:ahLst/>
              <a:cxnLst/>
              <a:rect l="l" t="t" r="r" b="b"/>
              <a:pathLst>
                <a:path w="62865" h="64135">
                  <a:moveTo>
                    <a:pt x="0" y="64007"/>
                  </a:moveTo>
                  <a:lnTo>
                    <a:pt x="62483" y="64007"/>
                  </a:lnTo>
                  <a:lnTo>
                    <a:pt x="62483" y="0"/>
                  </a:lnTo>
                  <a:lnTo>
                    <a:pt x="0" y="0"/>
                  </a:lnTo>
                  <a:lnTo>
                    <a:pt x="0" y="64007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5" name="object 85"/>
          <p:cNvSpPr txBox="1"/>
          <p:nvPr/>
        </p:nvSpPr>
        <p:spPr>
          <a:xfrm>
            <a:off x="6903211" y="6254597"/>
            <a:ext cx="839469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solidFill>
                  <a:srgbClr val="585858"/>
                </a:solidFill>
                <a:latin typeface="Calibri"/>
                <a:cs typeface="Calibri"/>
              </a:rPr>
              <a:t>Осинский</a:t>
            </a:r>
            <a:r>
              <a:rPr dirty="0" sz="900" spc="-3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 spc="-5" b="1">
                <a:solidFill>
                  <a:srgbClr val="585858"/>
                </a:solidFill>
                <a:latin typeface="Calibri"/>
                <a:cs typeface="Calibri"/>
              </a:rPr>
              <a:t>район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86" name="object 86"/>
          <p:cNvGrpSpPr/>
          <p:nvPr/>
        </p:nvGrpSpPr>
        <p:grpSpPr>
          <a:xfrm>
            <a:off x="8261984" y="6306692"/>
            <a:ext cx="81915" cy="83185"/>
            <a:chOff x="8261984" y="6306692"/>
            <a:chExt cx="81915" cy="83185"/>
          </a:xfrm>
        </p:grpSpPr>
        <p:sp>
          <p:nvSpPr>
            <p:cNvPr id="87" name="object 87"/>
            <p:cNvSpPr/>
            <p:nvPr/>
          </p:nvSpPr>
          <p:spPr>
            <a:xfrm>
              <a:off x="8271509" y="6316217"/>
              <a:ext cx="62865" cy="64135"/>
            </a:xfrm>
            <a:custGeom>
              <a:avLst/>
              <a:gdLst/>
              <a:ahLst/>
              <a:cxnLst/>
              <a:rect l="l" t="t" r="r" b="b"/>
              <a:pathLst>
                <a:path w="62865" h="64135">
                  <a:moveTo>
                    <a:pt x="62483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62483" y="64007"/>
                  </a:lnTo>
                  <a:lnTo>
                    <a:pt x="62483" y="0"/>
                  </a:lnTo>
                  <a:close/>
                </a:path>
              </a:pathLst>
            </a:custGeom>
            <a:solidFill>
              <a:srgbClr val="2544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/>
            <p:cNvSpPr/>
            <p:nvPr/>
          </p:nvSpPr>
          <p:spPr>
            <a:xfrm>
              <a:off x="8271509" y="6316217"/>
              <a:ext cx="62865" cy="64135"/>
            </a:xfrm>
            <a:custGeom>
              <a:avLst/>
              <a:gdLst/>
              <a:ahLst/>
              <a:cxnLst/>
              <a:rect l="l" t="t" r="r" b="b"/>
              <a:pathLst>
                <a:path w="62865" h="64135">
                  <a:moveTo>
                    <a:pt x="0" y="64007"/>
                  </a:moveTo>
                  <a:lnTo>
                    <a:pt x="62483" y="64007"/>
                  </a:lnTo>
                  <a:lnTo>
                    <a:pt x="62483" y="0"/>
                  </a:lnTo>
                  <a:lnTo>
                    <a:pt x="0" y="0"/>
                  </a:lnTo>
                  <a:lnTo>
                    <a:pt x="0" y="64007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9" name="object 89"/>
          <p:cNvSpPr txBox="1"/>
          <p:nvPr/>
        </p:nvSpPr>
        <p:spPr>
          <a:xfrm>
            <a:off x="8349488" y="6254597"/>
            <a:ext cx="134493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solidFill>
                  <a:srgbClr val="585858"/>
                </a:solidFill>
                <a:latin typeface="Calibri"/>
                <a:cs typeface="Calibri"/>
              </a:rPr>
              <a:t>Эхирит-Булагатский</a:t>
            </a:r>
            <a:r>
              <a:rPr dirty="0" sz="900" spc="-2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 spc="-5" b="1">
                <a:solidFill>
                  <a:srgbClr val="585858"/>
                </a:solidFill>
                <a:latin typeface="Calibri"/>
                <a:cs typeface="Calibri"/>
              </a:rPr>
              <a:t>район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90" name="object 90"/>
          <p:cNvGrpSpPr/>
          <p:nvPr/>
        </p:nvGrpSpPr>
        <p:grpSpPr>
          <a:xfrm>
            <a:off x="9708260" y="6306692"/>
            <a:ext cx="81915" cy="83185"/>
            <a:chOff x="9708260" y="6306692"/>
            <a:chExt cx="81915" cy="83185"/>
          </a:xfrm>
        </p:grpSpPr>
        <p:sp>
          <p:nvSpPr>
            <p:cNvPr id="91" name="object 91"/>
            <p:cNvSpPr/>
            <p:nvPr/>
          </p:nvSpPr>
          <p:spPr>
            <a:xfrm>
              <a:off x="9717785" y="6316217"/>
              <a:ext cx="62865" cy="64135"/>
            </a:xfrm>
            <a:custGeom>
              <a:avLst/>
              <a:gdLst/>
              <a:ahLst/>
              <a:cxnLst/>
              <a:rect l="l" t="t" r="r" b="b"/>
              <a:pathLst>
                <a:path w="62865" h="64135">
                  <a:moveTo>
                    <a:pt x="62483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62483" y="64007"/>
                  </a:lnTo>
                  <a:lnTo>
                    <a:pt x="62483" y="0"/>
                  </a:lnTo>
                  <a:close/>
                </a:path>
              </a:pathLst>
            </a:custGeom>
            <a:solidFill>
              <a:srgbClr val="4368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/>
            <p:cNvSpPr/>
            <p:nvPr/>
          </p:nvSpPr>
          <p:spPr>
            <a:xfrm>
              <a:off x="9717785" y="6316217"/>
              <a:ext cx="62865" cy="64135"/>
            </a:xfrm>
            <a:custGeom>
              <a:avLst/>
              <a:gdLst/>
              <a:ahLst/>
              <a:cxnLst/>
              <a:rect l="l" t="t" r="r" b="b"/>
              <a:pathLst>
                <a:path w="62865" h="64135">
                  <a:moveTo>
                    <a:pt x="0" y="64007"/>
                  </a:moveTo>
                  <a:lnTo>
                    <a:pt x="62483" y="64007"/>
                  </a:lnTo>
                  <a:lnTo>
                    <a:pt x="62483" y="0"/>
                  </a:lnTo>
                  <a:lnTo>
                    <a:pt x="0" y="0"/>
                  </a:lnTo>
                  <a:lnTo>
                    <a:pt x="0" y="64007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3" name="object 93"/>
          <p:cNvSpPr txBox="1"/>
          <p:nvPr/>
        </p:nvSpPr>
        <p:spPr>
          <a:xfrm>
            <a:off x="9795764" y="6254597"/>
            <a:ext cx="975994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585858"/>
                </a:solidFill>
                <a:latin typeface="Calibri"/>
                <a:cs typeface="Calibri"/>
              </a:rPr>
              <a:t>г.</a:t>
            </a:r>
            <a:r>
              <a:rPr dirty="0" sz="900" spc="-2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 spc="-5" b="1">
                <a:solidFill>
                  <a:srgbClr val="585858"/>
                </a:solidFill>
                <a:latin typeface="Calibri"/>
                <a:cs typeface="Calibri"/>
              </a:rPr>
              <a:t>Бодайбо</a:t>
            </a:r>
            <a:r>
              <a:rPr dirty="0" sz="900" spc="-3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 b="1">
                <a:solidFill>
                  <a:srgbClr val="585858"/>
                </a:solidFill>
                <a:latin typeface="Calibri"/>
                <a:cs typeface="Calibri"/>
              </a:rPr>
              <a:t>и</a:t>
            </a:r>
            <a:r>
              <a:rPr dirty="0" sz="900" spc="-1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 spc="-5" b="1">
                <a:solidFill>
                  <a:srgbClr val="585858"/>
                </a:solidFill>
                <a:latin typeface="Calibri"/>
                <a:cs typeface="Calibri"/>
              </a:rPr>
              <a:t>район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94" name="object 94"/>
          <p:cNvGrpSpPr/>
          <p:nvPr/>
        </p:nvGrpSpPr>
        <p:grpSpPr>
          <a:xfrm>
            <a:off x="6815708" y="6521577"/>
            <a:ext cx="81915" cy="81915"/>
            <a:chOff x="6815708" y="6521577"/>
            <a:chExt cx="81915" cy="81915"/>
          </a:xfrm>
        </p:grpSpPr>
        <p:sp>
          <p:nvSpPr>
            <p:cNvPr id="95" name="object 95"/>
            <p:cNvSpPr/>
            <p:nvPr/>
          </p:nvSpPr>
          <p:spPr>
            <a:xfrm>
              <a:off x="6825233" y="6531102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5">
                  <a:moveTo>
                    <a:pt x="62483" y="0"/>
                  </a:moveTo>
                  <a:lnTo>
                    <a:pt x="0" y="0"/>
                  </a:lnTo>
                  <a:lnTo>
                    <a:pt x="0" y="62484"/>
                  </a:lnTo>
                  <a:lnTo>
                    <a:pt x="62483" y="62484"/>
                  </a:lnTo>
                  <a:lnTo>
                    <a:pt x="62483" y="0"/>
                  </a:lnTo>
                  <a:close/>
                </a:path>
              </a:pathLst>
            </a:custGeom>
            <a:solidFill>
              <a:srgbClr val="7BAE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/>
            <p:cNvSpPr/>
            <p:nvPr/>
          </p:nvSpPr>
          <p:spPr>
            <a:xfrm>
              <a:off x="6825233" y="6531102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5">
                  <a:moveTo>
                    <a:pt x="0" y="62484"/>
                  </a:moveTo>
                  <a:lnTo>
                    <a:pt x="62483" y="62484"/>
                  </a:lnTo>
                  <a:lnTo>
                    <a:pt x="62483" y="0"/>
                  </a:lnTo>
                  <a:lnTo>
                    <a:pt x="0" y="0"/>
                  </a:lnTo>
                  <a:lnTo>
                    <a:pt x="0" y="6248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7" name="object 97"/>
          <p:cNvSpPr txBox="1"/>
          <p:nvPr/>
        </p:nvSpPr>
        <p:spPr>
          <a:xfrm>
            <a:off x="6903211" y="6468871"/>
            <a:ext cx="8763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solidFill>
                  <a:srgbClr val="585858"/>
                </a:solidFill>
                <a:latin typeface="Calibri"/>
                <a:cs typeface="Calibri"/>
              </a:rPr>
              <a:t>Усольский</a:t>
            </a:r>
            <a:r>
              <a:rPr dirty="0" sz="900" spc="-3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 spc="-5" b="1">
                <a:solidFill>
                  <a:srgbClr val="585858"/>
                </a:solidFill>
                <a:latin typeface="Calibri"/>
                <a:cs typeface="Calibri"/>
              </a:rPr>
              <a:t>район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98" name="object 98"/>
          <p:cNvGrpSpPr/>
          <p:nvPr/>
        </p:nvGrpSpPr>
        <p:grpSpPr>
          <a:xfrm>
            <a:off x="143255" y="1341119"/>
            <a:ext cx="5646420" cy="5386070"/>
            <a:chOff x="143255" y="1341119"/>
            <a:chExt cx="5646420" cy="5386070"/>
          </a:xfrm>
        </p:grpSpPr>
        <p:sp>
          <p:nvSpPr>
            <p:cNvPr id="99" name="object 99"/>
            <p:cNvSpPr/>
            <p:nvPr/>
          </p:nvSpPr>
          <p:spPr>
            <a:xfrm>
              <a:off x="143255" y="1341119"/>
              <a:ext cx="5646420" cy="5386070"/>
            </a:xfrm>
            <a:custGeom>
              <a:avLst/>
              <a:gdLst/>
              <a:ahLst/>
              <a:cxnLst/>
              <a:rect l="l" t="t" r="r" b="b"/>
              <a:pathLst>
                <a:path w="5646420" h="5386070">
                  <a:moveTo>
                    <a:pt x="5646420" y="0"/>
                  </a:moveTo>
                  <a:lnTo>
                    <a:pt x="0" y="0"/>
                  </a:lnTo>
                  <a:lnTo>
                    <a:pt x="0" y="5385816"/>
                  </a:lnTo>
                  <a:lnTo>
                    <a:pt x="5646420" y="5385816"/>
                  </a:lnTo>
                  <a:lnTo>
                    <a:pt x="56464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/>
            <p:cNvSpPr/>
            <p:nvPr/>
          </p:nvSpPr>
          <p:spPr>
            <a:xfrm>
              <a:off x="2966592" y="2464434"/>
              <a:ext cx="1388110" cy="2244090"/>
            </a:xfrm>
            <a:custGeom>
              <a:avLst/>
              <a:gdLst/>
              <a:ahLst/>
              <a:cxnLst/>
              <a:rect l="l" t="t" r="r" b="b"/>
              <a:pathLst>
                <a:path w="1388110" h="2244090">
                  <a:moveTo>
                    <a:pt x="0" y="0"/>
                  </a:moveTo>
                  <a:lnTo>
                    <a:pt x="0" y="1387856"/>
                  </a:lnTo>
                  <a:lnTo>
                    <a:pt x="1092327" y="2243963"/>
                  </a:lnTo>
                  <a:lnTo>
                    <a:pt x="1123413" y="2202737"/>
                  </a:lnTo>
                  <a:lnTo>
                    <a:pt x="1152864" y="2160501"/>
                  </a:lnTo>
                  <a:lnTo>
                    <a:pt x="1180663" y="2117303"/>
                  </a:lnTo>
                  <a:lnTo>
                    <a:pt x="1206792" y="2073194"/>
                  </a:lnTo>
                  <a:lnTo>
                    <a:pt x="1231235" y="2028224"/>
                  </a:lnTo>
                  <a:lnTo>
                    <a:pt x="1253974" y="1982441"/>
                  </a:lnTo>
                  <a:lnTo>
                    <a:pt x="1274992" y="1935897"/>
                  </a:lnTo>
                  <a:lnTo>
                    <a:pt x="1294273" y="1888641"/>
                  </a:lnTo>
                  <a:lnTo>
                    <a:pt x="1311798" y="1840722"/>
                  </a:lnTo>
                  <a:lnTo>
                    <a:pt x="1327552" y="1792190"/>
                  </a:lnTo>
                  <a:lnTo>
                    <a:pt x="1341516" y="1743096"/>
                  </a:lnTo>
                  <a:lnTo>
                    <a:pt x="1353674" y="1693488"/>
                  </a:lnTo>
                  <a:lnTo>
                    <a:pt x="1364008" y="1643417"/>
                  </a:lnTo>
                  <a:lnTo>
                    <a:pt x="1372502" y="1592933"/>
                  </a:lnTo>
                  <a:lnTo>
                    <a:pt x="1379138" y="1542085"/>
                  </a:lnTo>
                  <a:lnTo>
                    <a:pt x="1383899" y="1490923"/>
                  </a:lnTo>
                  <a:lnTo>
                    <a:pt x="1386768" y="1439496"/>
                  </a:lnTo>
                  <a:lnTo>
                    <a:pt x="1387729" y="1387856"/>
                  </a:lnTo>
                  <a:lnTo>
                    <a:pt x="1386889" y="1339135"/>
                  </a:lnTo>
                  <a:lnTo>
                    <a:pt x="1384390" y="1290836"/>
                  </a:lnTo>
                  <a:lnTo>
                    <a:pt x="1380259" y="1242986"/>
                  </a:lnTo>
                  <a:lnTo>
                    <a:pt x="1374522" y="1195613"/>
                  </a:lnTo>
                  <a:lnTo>
                    <a:pt x="1367208" y="1148743"/>
                  </a:lnTo>
                  <a:lnTo>
                    <a:pt x="1358344" y="1102405"/>
                  </a:lnTo>
                  <a:lnTo>
                    <a:pt x="1347958" y="1056627"/>
                  </a:lnTo>
                  <a:lnTo>
                    <a:pt x="1336076" y="1011435"/>
                  </a:lnTo>
                  <a:lnTo>
                    <a:pt x="1322728" y="966857"/>
                  </a:lnTo>
                  <a:lnTo>
                    <a:pt x="1307939" y="922920"/>
                  </a:lnTo>
                  <a:lnTo>
                    <a:pt x="1291738" y="879653"/>
                  </a:lnTo>
                  <a:lnTo>
                    <a:pt x="1274152" y="837083"/>
                  </a:lnTo>
                  <a:lnTo>
                    <a:pt x="1255209" y="795237"/>
                  </a:lnTo>
                  <a:lnTo>
                    <a:pt x="1234937" y="754143"/>
                  </a:lnTo>
                  <a:lnTo>
                    <a:pt x="1213361" y="713829"/>
                  </a:lnTo>
                  <a:lnTo>
                    <a:pt x="1190511" y="674321"/>
                  </a:lnTo>
                  <a:lnTo>
                    <a:pt x="1166414" y="635647"/>
                  </a:lnTo>
                  <a:lnTo>
                    <a:pt x="1141097" y="597836"/>
                  </a:lnTo>
                  <a:lnTo>
                    <a:pt x="1114588" y="560914"/>
                  </a:lnTo>
                  <a:lnTo>
                    <a:pt x="1086914" y="524909"/>
                  </a:lnTo>
                  <a:lnTo>
                    <a:pt x="1058103" y="489849"/>
                  </a:lnTo>
                  <a:lnTo>
                    <a:pt x="1028182" y="455760"/>
                  </a:lnTo>
                  <a:lnTo>
                    <a:pt x="997180" y="422672"/>
                  </a:lnTo>
                  <a:lnTo>
                    <a:pt x="965122" y="390610"/>
                  </a:lnTo>
                  <a:lnTo>
                    <a:pt x="932037" y="359603"/>
                  </a:lnTo>
                  <a:lnTo>
                    <a:pt x="897953" y="329678"/>
                  </a:lnTo>
                  <a:lnTo>
                    <a:pt x="862897" y="300863"/>
                  </a:lnTo>
                  <a:lnTo>
                    <a:pt x="826895" y="273185"/>
                  </a:lnTo>
                  <a:lnTo>
                    <a:pt x="789977" y="246672"/>
                  </a:lnTo>
                  <a:lnTo>
                    <a:pt x="752170" y="221352"/>
                  </a:lnTo>
                  <a:lnTo>
                    <a:pt x="713500" y="197251"/>
                  </a:lnTo>
                  <a:lnTo>
                    <a:pt x="673996" y="174397"/>
                  </a:lnTo>
                  <a:lnTo>
                    <a:pt x="633685" y="152819"/>
                  </a:lnTo>
                  <a:lnTo>
                    <a:pt x="592594" y="132542"/>
                  </a:lnTo>
                  <a:lnTo>
                    <a:pt x="550751" y="113596"/>
                  </a:lnTo>
                  <a:lnTo>
                    <a:pt x="508184" y="96007"/>
                  </a:lnTo>
                  <a:lnTo>
                    <a:pt x="464920" y="79804"/>
                  </a:lnTo>
                  <a:lnTo>
                    <a:pt x="420986" y="65013"/>
                  </a:lnTo>
                  <a:lnTo>
                    <a:pt x="376411" y="51662"/>
                  </a:lnTo>
                  <a:lnTo>
                    <a:pt x="331221" y="39778"/>
                  </a:lnTo>
                  <a:lnTo>
                    <a:pt x="285444" y="29390"/>
                  </a:lnTo>
                  <a:lnTo>
                    <a:pt x="239108" y="20524"/>
                  </a:lnTo>
                  <a:lnTo>
                    <a:pt x="192240" y="13209"/>
                  </a:lnTo>
                  <a:lnTo>
                    <a:pt x="144867" y="7471"/>
                  </a:lnTo>
                  <a:lnTo>
                    <a:pt x="97018" y="3338"/>
                  </a:lnTo>
                  <a:lnTo>
                    <a:pt x="48720" y="8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/>
            <p:cNvSpPr/>
            <p:nvPr/>
          </p:nvSpPr>
          <p:spPr>
            <a:xfrm>
              <a:off x="2966592" y="2464434"/>
              <a:ext cx="1388110" cy="2244090"/>
            </a:xfrm>
            <a:custGeom>
              <a:avLst/>
              <a:gdLst/>
              <a:ahLst/>
              <a:cxnLst/>
              <a:rect l="l" t="t" r="r" b="b"/>
              <a:pathLst>
                <a:path w="1388110" h="2244090">
                  <a:moveTo>
                    <a:pt x="0" y="0"/>
                  </a:moveTo>
                  <a:lnTo>
                    <a:pt x="48720" y="839"/>
                  </a:lnTo>
                  <a:lnTo>
                    <a:pt x="97018" y="3338"/>
                  </a:lnTo>
                  <a:lnTo>
                    <a:pt x="144867" y="7471"/>
                  </a:lnTo>
                  <a:lnTo>
                    <a:pt x="192240" y="13209"/>
                  </a:lnTo>
                  <a:lnTo>
                    <a:pt x="239108" y="20524"/>
                  </a:lnTo>
                  <a:lnTo>
                    <a:pt x="285444" y="29390"/>
                  </a:lnTo>
                  <a:lnTo>
                    <a:pt x="331221" y="39778"/>
                  </a:lnTo>
                  <a:lnTo>
                    <a:pt x="376411" y="51662"/>
                  </a:lnTo>
                  <a:lnTo>
                    <a:pt x="420986" y="65013"/>
                  </a:lnTo>
                  <a:lnTo>
                    <a:pt x="464920" y="79804"/>
                  </a:lnTo>
                  <a:lnTo>
                    <a:pt x="508184" y="96007"/>
                  </a:lnTo>
                  <a:lnTo>
                    <a:pt x="550751" y="113596"/>
                  </a:lnTo>
                  <a:lnTo>
                    <a:pt x="592594" y="132542"/>
                  </a:lnTo>
                  <a:lnTo>
                    <a:pt x="633685" y="152819"/>
                  </a:lnTo>
                  <a:lnTo>
                    <a:pt x="673996" y="174397"/>
                  </a:lnTo>
                  <a:lnTo>
                    <a:pt x="713500" y="197251"/>
                  </a:lnTo>
                  <a:lnTo>
                    <a:pt x="752170" y="221352"/>
                  </a:lnTo>
                  <a:lnTo>
                    <a:pt x="789977" y="246672"/>
                  </a:lnTo>
                  <a:lnTo>
                    <a:pt x="826895" y="273185"/>
                  </a:lnTo>
                  <a:lnTo>
                    <a:pt x="862897" y="300863"/>
                  </a:lnTo>
                  <a:lnTo>
                    <a:pt x="897953" y="329678"/>
                  </a:lnTo>
                  <a:lnTo>
                    <a:pt x="932037" y="359603"/>
                  </a:lnTo>
                  <a:lnTo>
                    <a:pt x="965122" y="390610"/>
                  </a:lnTo>
                  <a:lnTo>
                    <a:pt x="997180" y="422672"/>
                  </a:lnTo>
                  <a:lnTo>
                    <a:pt x="1028182" y="455760"/>
                  </a:lnTo>
                  <a:lnTo>
                    <a:pt x="1058103" y="489849"/>
                  </a:lnTo>
                  <a:lnTo>
                    <a:pt x="1086914" y="524909"/>
                  </a:lnTo>
                  <a:lnTo>
                    <a:pt x="1114588" y="560914"/>
                  </a:lnTo>
                  <a:lnTo>
                    <a:pt x="1141097" y="597836"/>
                  </a:lnTo>
                  <a:lnTo>
                    <a:pt x="1166414" y="635647"/>
                  </a:lnTo>
                  <a:lnTo>
                    <a:pt x="1190511" y="674321"/>
                  </a:lnTo>
                  <a:lnTo>
                    <a:pt x="1213361" y="713829"/>
                  </a:lnTo>
                  <a:lnTo>
                    <a:pt x="1234937" y="754143"/>
                  </a:lnTo>
                  <a:lnTo>
                    <a:pt x="1255209" y="795237"/>
                  </a:lnTo>
                  <a:lnTo>
                    <a:pt x="1274152" y="837083"/>
                  </a:lnTo>
                  <a:lnTo>
                    <a:pt x="1291738" y="879653"/>
                  </a:lnTo>
                  <a:lnTo>
                    <a:pt x="1307939" y="922920"/>
                  </a:lnTo>
                  <a:lnTo>
                    <a:pt x="1322728" y="966857"/>
                  </a:lnTo>
                  <a:lnTo>
                    <a:pt x="1336076" y="1011435"/>
                  </a:lnTo>
                  <a:lnTo>
                    <a:pt x="1347958" y="1056627"/>
                  </a:lnTo>
                  <a:lnTo>
                    <a:pt x="1358344" y="1102405"/>
                  </a:lnTo>
                  <a:lnTo>
                    <a:pt x="1367208" y="1148743"/>
                  </a:lnTo>
                  <a:lnTo>
                    <a:pt x="1374522" y="1195613"/>
                  </a:lnTo>
                  <a:lnTo>
                    <a:pt x="1380259" y="1242986"/>
                  </a:lnTo>
                  <a:lnTo>
                    <a:pt x="1384390" y="1290836"/>
                  </a:lnTo>
                  <a:lnTo>
                    <a:pt x="1386889" y="1339135"/>
                  </a:lnTo>
                  <a:lnTo>
                    <a:pt x="1387729" y="1387856"/>
                  </a:lnTo>
                  <a:lnTo>
                    <a:pt x="1386768" y="1439496"/>
                  </a:lnTo>
                  <a:lnTo>
                    <a:pt x="1383899" y="1490923"/>
                  </a:lnTo>
                  <a:lnTo>
                    <a:pt x="1379138" y="1542085"/>
                  </a:lnTo>
                  <a:lnTo>
                    <a:pt x="1372502" y="1592933"/>
                  </a:lnTo>
                  <a:lnTo>
                    <a:pt x="1364008" y="1643417"/>
                  </a:lnTo>
                  <a:lnTo>
                    <a:pt x="1353674" y="1693488"/>
                  </a:lnTo>
                  <a:lnTo>
                    <a:pt x="1341516" y="1743096"/>
                  </a:lnTo>
                  <a:lnTo>
                    <a:pt x="1327552" y="1792190"/>
                  </a:lnTo>
                  <a:lnTo>
                    <a:pt x="1311798" y="1840722"/>
                  </a:lnTo>
                  <a:lnTo>
                    <a:pt x="1294273" y="1888641"/>
                  </a:lnTo>
                  <a:lnTo>
                    <a:pt x="1274992" y="1935897"/>
                  </a:lnTo>
                  <a:lnTo>
                    <a:pt x="1253974" y="1982441"/>
                  </a:lnTo>
                  <a:lnTo>
                    <a:pt x="1231235" y="2028224"/>
                  </a:lnTo>
                  <a:lnTo>
                    <a:pt x="1206792" y="2073194"/>
                  </a:lnTo>
                  <a:lnTo>
                    <a:pt x="1180663" y="2117303"/>
                  </a:lnTo>
                  <a:lnTo>
                    <a:pt x="1152864" y="2160501"/>
                  </a:lnTo>
                  <a:lnTo>
                    <a:pt x="1123413" y="2202737"/>
                  </a:lnTo>
                  <a:lnTo>
                    <a:pt x="1092327" y="2243963"/>
                  </a:lnTo>
                  <a:lnTo>
                    <a:pt x="0" y="1387856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/>
            <p:cNvSpPr/>
            <p:nvPr/>
          </p:nvSpPr>
          <p:spPr>
            <a:xfrm>
              <a:off x="2966592" y="3852290"/>
              <a:ext cx="1092835" cy="1351915"/>
            </a:xfrm>
            <a:custGeom>
              <a:avLst/>
              <a:gdLst/>
              <a:ahLst/>
              <a:cxnLst/>
              <a:rect l="l" t="t" r="r" b="b"/>
              <a:pathLst>
                <a:path w="1092835" h="1351914">
                  <a:moveTo>
                    <a:pt x="0" y="0"/>
                  </a:moveTo>
                  <a:lnTo>
                    <a:pt x="314452" y="1351787"/>
                  </a:lnTo>
                  <a:lnTo>
                    <a:pt x="362832" y="1339605"/>
                  </a:lnTo>
                  <a:lnTo>
                    <a:pt x="410611" y="1325734"/>
                  </a:lnTo>
                  <a:lnTo>
                    <a:pt x="457749" y="1310199"/>
                  </a:lnTo>
                  <a:lnTo>
                    <a:pt x="504206" y="1293027"/>
                  </a:lnTo>
                  <a:lnTo>
                    <a:pt x="549943" y="1274242"/>
                  </a:lnTo>
                  <a:lnTo>
                    <a:pt x="594920" y="1253869"/>
                  </a:lnTo>
                  <a:lnTo>
                    <a:pt x="639096" y="1231935"/>
                  </a:lnTo>
                  <a:lnTo>
                    <a:pt x="682432" y="1208464"/>
                  </a:lnTo>
                  <a:lnTo>
                    <a:pt x="724889" y="1183482"/>
                  </a:lnTo>
                  <a:lnTo>
                    <a:pt x="766427" y="1157013"/>
                  </a:lnTo>
                  <a:lnTo>
                    <a:pt x="807005" y="1129084"/>
                  </a:lnTo>
                  <a:lnTo>
                    <a:pt x="846584" y="1099720"/>
                  </a:lnTo>
                  <a:lnTo>
                    <a:pt x="885124" y="1068945"/>
                  </a:lnTo>
                  <a:lnTo>
                    <a:pt x="922586" y="1036786"/>
                  </a:lnTo>
                  <a:lnTo>
                    <a:pt x="958930" y="1003267"/>
                  </a:lnTo>
                  <a:lnTo>
                    <a:pt x="994116" y="968415"/>
                  </a:lnTo>
                  <a:lnTo>
                    <a:pt x="1028103" y="932254"/>
                  </a:lnTo>
                  <a:lnTo>
                    <a:pt x="1060854" y="894809"/>
                  </a:lnTo>
                  <a:lnTo>
                    <a:pt x="1092327" y="8561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/>
            <p:cNvSpPr/>
            <p:nvPr/>
          </p:nvSpPr>
          <p:spPr>
            <a:xfrm>
              <a:off x="2966592" y="3852290"/>
              <a:ext cx="1092835" cy="1351915"/>
            </a:xfrm>
            <a:custGeom>
              <a:avLst/>
              <a:gdLst/>
              <a:ahLst/>
              <a:cxnLst/>
              <a:rect l="l" t="t" r="r" b="b"/>
              <a:pathLst>
                <a:path w="1092835" h="1351914">
                  <a:moveTo>
                    <a:pt x="1092327" y="856106"/>
                  </a:moveTo>
                  <a:lnTo>
                    <a:pt x="1060854" y="894809"/>
                  </a:lnTo>
                  <a:lnTo>
                    <a:pt x="1028103" y="932254"/>
                  </a:lnTo>
                  <a:lnTo>
                    <a:pt x="994116" y="968415"/>
                  </a:lnTo>
                  <a:lnTo>
                    <a:pt x="958930" y="1003267"/>
                  </a:lnTo>
                  <a:lnTo>
                    <a:pt x="922586" y="1036786"/>
                  </a:lnTo>
                  <a:lnTo>
                    <a:pt x="885124" y="1068945"/>
                  </a:lnTo>
                  <a:lnTo>
                    <a:pt x="846584" y="1099720"/>
                  </a:lnTo>
                  <a:lnTo>
                    <a:pt x="807005" y="1129084"/>
                  </a:lnTo>
                  <a:lnTo>
                    <a:pt x="766427" y="1157013"/>
                  </a:lnTo>
                  <a:lnTo>
                    <a:pt x="724889" y="1183482"/>
                  </a:lnTo>
                  <a:lnTo>
                    <a:pt x="682432" y="1208464"/>
                  </a:lnTo>
                  <a:lnTo>
                    <a:pt x="639096" y="1231935"/>
                  </a:lnTo>
                  <a:lnTo>
                    <a:pt x="594920" y="1253869"/>
                  </a:lnTo>
                  <a:lnTo>
                    <a:pt x="549943" y="1274242"/>
                  </a:lnTo>
                  <a:lnTo>
                    <a:pt x="504206" y="1293027"/>
                  </a:lnTo>
                  <a:lnTo>
                    <a:pt x="457749" y="1310199"/>
                  </a:lnTo>
                  <a:lnTo>
                    <a:pt x="410611" y="1325734"/>
                  </a:lnTo>
                  <a:lnTo>
                    <a:pt x="362832" y="1339605"/>
                  </a:lnTo>
                  <a:lnTo>
                    <a:pt x="314452" y="1351787"/>
                  </a:lnTo>
                  <a:lnTo>
                    <a:pt x="0" y="0"/>
                  </a:lnTo>
                  <a:lnTo>
                    <a:pt x="1092327" y="856106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/>
            <p:cNvSpPr/>
            <p:nvPr/>
          </p:nvSpPr>
          <p:spPr>
            <a:xfrm>
              <a:off x="2966592" y="3852290"/>
              <a:ext cx="314960" cy="1384300"/>
            </a:xfrm>
            <a:custGeom>
              <a:avLst/>
              <a:gdLst/>
              <a:ahLst/>
              <a:cxnLst/>
              <a:rect l="l" t="t" r="r" b="b"/>
              <a:pathLst>
                <a:path w="314960" h="1384300">
                  <a:moveTo>
                    <a:pt x="0" y="0"/>
                  </a:moveTo>
                  <a:lnTo>
                    <a:pt x="105663" y="1383791"/>
                  </a:lnTo>
                  <a:lnTo>
                    <a:pt x="158253" y="1378791"/>
                  </a:lnTo>
                  <a:lnTo>
                    <a:pt x="210629" y="1371790"/>
                  </a:lnTo>
                  <a:lnTo>
                    <a:pt x="262719" y="1362789"/>
                  </a:lnTo>
                  <a:lnTo>
                    <a:pt x="314452" y="13517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/>
            <p:cNvSpPr/>
            <p:nvPr/>
          </p:nvSpPr>
          <p:spPr>
            <a:xfrm>
              <a:off x="2966592" y="3852290"/>
              <a:ext cx="314960" cy="1384300"/>
            </a:xfrm>
            <a:custGeom>
              <a:avLst/>
              <a:gdLst/>
              <a:ahLst/>
              <a:cxnLst/>
              <a:rect l="l" t="t" r="r" b="b"/>
              <a:pathLst>
                <a:path w="314960" h="1384300">
                  <a:moveTo>
                    <a:pt x="314452" y="1351787"/>
                  </a:moveTo>
                  <a:lnTo>
                    <a:pt x="262719" y="1362789"/>
                  </a:lnTo>
                  <a:lnTo>
                    <a:pt x="210629" y="1371790"/>
                  </a:lnTo>
                  <a:lnTo>
                    <a:pt x="158253" y="1378791"/>
                  </a:lnTo>
                  <a:lnTo>
                    <a:pt x="105663" y="1383791"/>
                  </a:lnTo>
                  <a:lnTo>
                    <a:pt x="0" y="0"/>
                  </a:lnTo>
                  <a:lnTo>
                    <a:pt x="314452" y="1351787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/>
            <p:cNvSpPr/>
            <p:nvPr/>
          </p:nvSpPr>
          <p:spPr>
            <a:xfrm>
              <a:off x="2629154" y="3852290"/>
              <a:ext cx="443230" cy="1388110"/>
            </a:xfrm>
            <a:custGeom>
              <a:avLst/>
              <a:gdLst/>
              <a:ahLst/>
              <a:cxnLst/>
              <a:rect l="l" t="t" r="r" b="b"/>
              <a:pathLst>
                <a:path w="443230" h="1388110">
                  <a:moveTo>
                    <a:pt x="337438" y="0"/>
                  </a:moveTo>
                  <a:lnTo>
                    <a:pt x="0" y="1346199"/>
                  </a:lnTo>
                  <a:lnTo>
                    <a:pt x="48393" y="1357431"/>
                  </a:lnTo>
                  <a:lnTo>
                    <a:pt x="97106" y="1366909"/>
                  </a:lnTo>
                  <a:lnTo>
                    <a:pt x="146092" y="1374629"/>
                  </a:lnTo>
                  <a:lnTo>
                    <a:pt x="195304" y="1380586"/>
                  </a:lnTo>
                  <a:lnTo>
                    <a:pt x="244694" y="1384777"/>
                  </a:lnTo>
                  <a:lnTo>
                    <a:pt x="294216" y="1387197"/>
                  </a:lnTo>
                  <a:lnTo>
                    <a:pt x="343823" y="1387842"/>
                  </a:lnTo>
                  <a:lnTo>
                    <a:pt x="393467" y="1386708"/>
                  </a:lnTo>
                  <a:lnTo>
                    <a:pt x="443102" y="1383791"/>
                  </a:lnTo>
                  <a:lnTo>
                    <a:pt x="33743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/>
            <p:cNvSpPr/>
            <p:nvPr/>
          </p:nvSpPr>
          <p:spPr>
            <a:xfrm>
              <a:off x="2629154" y="3852290"/>
              <a:ext cx="443230" cy="1388110"/>
            </a:xfrm>
            <a:custGeom>
              <a:avLst/>
              <a:gdLst/>
              <a:ahLst/>
              <a:cxnLst/>
              <a:rect l="l" t="t" r="r" b="b"/>
              <a:pathLst>
                <a:path w="443230" h="1388110">
                  <a:moveTo>
                    <a:pt x="443102" y="1383791"/>
                  </a:moveTo>
                  <a:lnTo>
                    <a:pt x="393467" y="1386708"/>
                  </a:lnTo>
                  <a:lnTo>
                    <a:pt x="343823" y="1387842"/>
                  </a:lnTo>
                  <a:lnTo>
                    <a:pt x="294216" y="1387197"/>
                  </a:lnTo>
                  <a:lnTo>
                    <a:pt x="244694" y="1384777"/>
                  </a:lnTo>
                  <a:lnTo>
                    <a:pt x="195304" y="1380586"/>
                  </a:lnTo>
                  <a:lnTo>
                    <a:pt x="146092" y="1374629"/>
                  </a:lnTo>
                  <a:lnTo>
                    <a:pt x="97106" y="1366909"/>
                  </a:lnTo>
                  <a:lnTo>
                    <a:pt x="48393" y="1357431"/>
                  </a:lnTo>
                  <a:lnTo>
                    <a:pt x="0" y="1346199"/>
                  </a:lnTo>
                  <a:lnTo>
                    <a:pt x="337438" y="0"/>
                  </a:lnTo>
                  <a:lnTo>
                    <a:pt x="443102" y="1383791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/>
            <p:cNvSpPr/>
            <p:nvPr/>
          </p:nvSpPr>
          <p:spPr>
            <a:xfrm>
              <a:off x="2069464" y="3852290"/>
              <a:ext cx="897255" cy="1346200"/>
            </a:xfrm>
            <a:custGeom>
              <a:avLst/>
              <a:gdLst/>
              <a:ahLst/>
              <a:cxnLst/>
              <a:rect l="l" t="t" r="r" b="b"/>
              <a:pathLst>
                <a:path w="897255" h="1346200">
                  <a:moveTo>
                    <a:pt x="897128" y="0"/>
                  </a:moveTo>
                  <a:lnTo>
                    <a:pt x="0" y="1058925"/>
                  </a:lnTo>
                  <a:lnTo>
                    <a:pt x="37912" y="1089939"/>
                  </a:lnTo>
                  <a:lnTo>
                    <a:pt x="76831" y="1119542"/>
                  </a:lnTo>
                  <a:lnTo>
                    <a:pt x="116714" y="1147715"/>
                  </a:lnTo>
                  <a:lnTo>
                    <a:pt x="157522" y="1174437"/>
                  </a:lnTo>
                  <a:lnTo>
                    <a:pt x="199213" y="1199687"/>
                  </a:lnTo>
                  <a:lnTo>
                    <a:pt x="241747" y="1223445"/>
                  </a:lnTo>
                  <a:lnTo>
                    <a:pt x="285084" y="1245688"/>
                  </a:lnTo>
                  <a:lnTo>
                    <a:pt x="329184" y="1266398"/>
                  </a:lnTo>
                  <a:lnTo>
                    <a:pt x="374004" y="1285552"/>
                  </a:lnTo>
                  <a:lnTo>
                    <a:pt x="419505" y="1303130"/>
                  </a:lnTo>
                  <a:lnTo>
                    <a:pt x="465647" y="1319111"/>
                  </a:lnTo>
                  <a:lnTo>
                    <a:pt x="512388" y="1333474"/>
                  </a:lnTo>
                  <a:lnTo>
                    <a:pt x="559689" y="1346199"/>
                  </a:lnTo>
                  <a:lnTo>
                    <a:pt x="89712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/>
            <p:cNvSpPr/>
            <p:nvPr/>
          </p:nvSpPr>
          <p:spPr>
            <a:xfrm>
              <a:off x="2069464" y="3852290"/>
              <a:ext cx="897255" cy="1346200"/>
            </a:xfrm>
            <a:custGeom>
              <a:avLst/>
              <a:gdLst/>
              <a:ahLst/>
              <a:cxnLst/>
              <a:rect l="l" t="t" r="r" b="b"/>
              <a:pathLst>
                <a:path w="897255" h="1346200">
                  <a:moveTo>
                    <a:pt x="559689" y="1346199"/>
                  </a:moveTo>
                  <a:lnTo>
                    <a:pt x="512388" y="1333474"/>
                  </a:lnTo>
                  <a:lnTo>
                    <a:pt x="465647" y="1319111"/>
                  </a:lnTo>
                  <a:lnTo>
                    <a:pt x="419505" y="1303130"/>
                  </a:lnTo>
                  <a:lnTo>
                    <a:pt x="374004" y="1285552"/>
                  </a:lnTo>
                  <a:lnTo>
                    <a:pt x="329184" y="1266398"/>
                  </a:lnTo>
                  <a:lnTo>
                    <a:pt x="285084" y="1245688"/>
                  </a:lnTo>
                  <a:lnTo>
                    <a:pt x="241747" y="1223445"/>
                  </a:lnTo>
                  <a:lnTo>
                    <a:pt x="199213" y="1199687"/>
                  </a:lnTo>
                  <a:lnTo>
                    <a:pt x="157522" y="1174437"/>
                  </a:lnTo>
                  <a:lnTo>
                    <a:pt x="116714" y="1147715"/>
                  </a:lnTo>
                  <a:lnTo>
                    <a:pt x="76831" y="1119542"/>
                  </a:lnTo>
                  <a:lnTo>
                    <a:pt x="37912" y="1089939"/>
                  </a:lnTo>
                  <a:lnTo>
                    <a:pt x="0" y="1058925"/>
                  </a:lnTo>
                  <a:lnTo>
                    <a:pt x="897128" y="0"/>
                  </a:lnTo>
                  <a:lnTo>
                    <a:pt x="559689" y="1346199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/>
            <p:cNvSpPr/>
            <p:nvPr/>
          </p:nvSpPr>
          <p:spPr>
            <a:xfrm>
              <a:off x="1676019" y="3852290"/>
              <a:ext cx="1290955" cy="1059180"/>
            </a:xfrm>
            <a:custGeom>
              <a:avLst/>
              <a:gdLst/>
              <a:ahLst/>
              <a:cxnLst/>
              <a:rect l="l" t="t" r="r" b="b"/>
              <a:pathLst>
                <a:path w="1290955" h="1059179">
                  <a:moveTo>
                    <a:pt x="1290574" y="0"/>
                  </a:moveTo>
                  <a:lnTo>
                    <a:pt x="0" y="510666"/>
                  </a:lnTo>
                  <a:lnTo>
                    <a:pt x="18792" y="555795"/>
                  </a:lnTo>
                  <a:lnTo>
                    <a:pt x="39122" y="600153"/>
                  </a:lnTo>
                  <a:lnTo>
                    <a:pt x="60963" y="643702"/>
                  </a:lnTo>
                  <a:lnTo>
                    <a:pt x="84288" y="686406"/>
                  </a:lnTo>
                  <a:lnTo>
                    <a:pt x="109071" y="728229"/>
                  </a:lnTo>
                  <a:lnTo>
                    <a:pt x="135287" y="769134"/>
                  </a:lnTo>
                  <a:lnTo>
                    <a:pt x="162909" y="809085"/>
                  </a:lnTo>
                  <a:lnTo>
                    <a:pt x="191911" y="848044"/>
                  </a:lnTo>
                  <a:lnTo>
                    <a:pt x="222267" y="885975"/>
                  </a:lnTo>
                  <a:lnTo>
                    <a:pt x="253951" y="922841"/>
                  </a:lnTo>
                  <a:lnTo>
                    <a:pt x="286937" y="958606"/>
                  </a:lnTo>
                  <a:lnTo>
                    <a:pt x="321199" y="993232"/>
                  </a:lnTo>
                  <a:lnTo>
                    <a:pt x="356711" y="1026685"/>
                  </a:lnTo>
                  <a:lnTo>
                    <a:pt x="393445" y="1058925"/>
                  </a:lnTo>
                  <a:lnTo>
                    <a:pt x="1290574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/>
            <p:cNvSpPr/>
            <p:nvPr/>
          </p:nvSpPr>
          <p:spPr>
            <a:xfrm>
              <a:off x="1676019" y="3852290"/>
              <a:ext cx="1290955" cy="1059180"/>
            </a:xfrm>
            <a:custGeom>
              <a:avLst/>
              <a:gdLst/>
              <a:ahLst/>
              <a:cxnLst/>
              <a:rect l="l" t="t" r="r" b="b"/>
              <a:pathLst>
                <a:path w="1290955" h="1059179">
                  <a:moveTo>
                    <a:pt x="393445" y="1058925"/>
                  </a:moveTo>
                  <a:lnTo>
                    <a:pt x="356711" y="1026685"/>
                  </a:lnTo>
                  <a:lnTo>
                    <a:pt x="321199" y="993232"/>
                  </a:lnTo>
                  <a:lnTo>
                    <a:pt x="286937" y="958606"/>
                  </a:lnTo>
                  <a:lnTo>
                    <a:pt x="253951" y="922841"/>
                  </a:lnTo>
                  <a:lnTo>
                    <a:pt x="222267" y="885975"/>
                  </a:lnTo>
                  <a:lnTo>
                    <a:pt x="191911" y="848044"/>
                  </a:lnTo>
                  <a:lnTo>
                    <a:pt x="162909" y="809085"/>
                  </a:lnTo>
                  <a:lnTo>
                    <a:pt x="135287" y="769134"/>
                  </a:lnTo>
                  <a:lnTo>
                    <a:pt x="109071" y="728229"/>
                  </a:lnTo>
                  <a:lnTo>
                    <a:pt x="84288" y="686406"/>
                  </a:lnTo>
                  <a:lnTo>
                    <a:pt x="60963" y="643702"/>
                  </a:lnTo>
                  <a:lnTo>
                    <a:pt x="39122" y="600153"/>
                  </a:lnTo>
                  <a:lnTo>
                    <a:pt x="18792" y="555795"/>
                  </a:lnTo>
                  <a:lnTo>
                    <a:pt x="0" y="510666"/>
                  </a:lnTo>
                  <a:lnTo>
                    <a:pt x="1290574" y="0"/>
                  </a:lnTo>
                  <a:lnTo>
                    <a:pt x="393445" y="1058925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/>
            <p:cNvSpPr/>
            <p:nvPr/>
          </p:nvSpPr>
          <p:spPr>
            <a:xfrm>
              <a:off x="1586483" y="3852290"/>
              <a:ext cx="1380490" cy="511175"/>
            </a:xfrm>
            <a:custGeom>
              <a:avLst/>
              <a:gdLst/>
              <a:ahLst/>
              <a:cxnLst/>
              <a:rect l="l" t="t" r="r" b="b"/>
              <a:pathLst>
                <a:path w="1380489" h="511175">
                  <a:moveTo>
                    <a:pt x="1380109" y="0"/>
                  </a:moveTo>
                  <a:lnTo>
                    <a:pt x="0" y="146684"/>
                  </a:lnTo>
                  <a:lnTo>
                    <a:pt x="6699" y="200030"/>
                  </a:lnTo>
                  <a:lnTo>
                    <a:pt x="15462" y="253023"/>
                  </a:lnTo>
                  <a:lnTo>
                    <a:pt x="26269" y="305605"/>
                  </a:lnTo>
                  <a:lnTo>
                    <a:pt x="39099" y="357718"/>
                  </a:lnTo>
                  <a:lnTo>
                    <a:pt x="53934" y="409304"/>
                  </a:lnTo>
                  <a:lnTo>
                    <a:pt x="70752" y="460306"/>
                  </a:lnTo>
                  <a:lnTo>
                    <a:pt x="89534" y="510666"/>
                  </a:lnTo>
                  <a:lnTo>
                    <a:pt x="1380109" y="0"/>
                  </a:lnTo>
                  <a:close/>
                </a:path>
              </a:pathLst>
            </a:custGeom>
            <a:solidFill>
              <a:srgbClr val="245E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/>
            <p:cNvSpPr/>
            <p:nvPr/>
          </p:nvSpPr>
          <p:spPr>
            <a:xfrm>
              <a:off x="1586483" y="3852290"/>
              <a:ext cx="1380490" cy="511175"/>
            </a:xfrm>
            <a:custGeom>
              <a:avLst/>
              <a:gdLst/>
              <a:ahLst/>
              <a:cxnLst/>
              <a:rect l="l" t="t" r="r" b="b"/>
              <a:pathLst>
                <a:path w="1380489" h="511175">
                  <a:moveTo>
                    <a:pt x="89534" y="510666"/>
                  </a:moveTo>
                  <a:lnTo>
                    <a:pt x="70752" y="460306"/>
                  </a:lnTo>
                  <a:lnTo>
                    <a:pt x="53934" y="409304"/>
                  </a:lnTo>
                  <a:lnTo>
                    <a:pt x="39099" y="357718"/>
                  </a:lnTo>
                  <a:lnTo>
                    <a:pt x="26269" y="305605"/>
                  </a:lnTo>
                  <a:lnTo>
                    <a:pt x="15462" y="253023"/>
                  </a:lnTo>
                  <a:lnTo>
                    <a:pt x="6699" y="200030"/>
                  </a:lnTo>
                  <a:lnTo>
                    <a:pt x="0" y="146684"/>
                  </a:lnTo>
                  <a:lnTo>
                    <a:pt x="1380109" y="0"/>
                  </a:lnTo>
                  <a:lnTo>
                    <a:pt x="89534" y="510666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/>
            <p:cNvSpPr/>
            <p:nvPr/>
          </p:nvSpPr>
          <p:spPr>
            <a:xfrm>
              <a:off x="1578733" y="3441446"/>
              <a:ext cx="1388110" cy="557530"/>
            </a:xfrm>
            <a:custGeom>
              <a:avLst/>
              <a:gdLst/>
              <a:ahLst/>
              <a:cxnLst/>
              <a:rect l="l" t="t" r="r" b="b"/>
              <a:pathLst>
                <a:path w="1388110" h="557529">
                  <a:moveTo>
                    <a:pt x="62233" y="0"/>
                  </a:moveTo>
                  <a:lnTo>
                    <a:pt x="47919" y="49373"/>
                  </a:lnTo>
                  <a:lnTo>
                    <a:pt x="35463" y="99162"/>
                  </a:lnTo>
                  <a:lnTo>
                    <a:pt x="24868" y="149314"/>
                  </a:lnTo>
                  <a:lnTo>
                    <a:pt x="16139" y="199780"/>
                  </a:lnTo>
                  <a:lnTo>
                    <a:pt x="9283" y="250508"/>
                  </a:lnTo>
                  <a:lnTo>
                    <a:pt x="4305" y="301448"/>
                  </a:lnTo>
                  <a:lnTo>
                    <a:pt x="1208" y="352547"/>
                  </a:lnTo>
                  <a:lnTo>
                    <a:pt x="0" y="403756"/>
                  </a:lnTo>
                  <a:lnTo>
                    <a:pt x="683" y="455023"/>
                  </a:lnTo>
                  <a:lnTo>
                    <a:pt x="3265" y="506298"/>
                  </a:lnTo>
                  <a:lnTo>
                    <a:pt x="7750" y="557529"/>
                  </a:lnTo>
                  <a:lnTo>
                    <a:pt x="1387859" y="410844"/>
                  </a:lnTo>
                  <a:lnTo>
                    <a:pt x="62233" y="0"/>
                  </a:lnTo>
                  <a:close/>
                </a:path>
              </a:pathLst>
            </a:custGeom>
            <a:solidFill>
              <a:srgbClr val="9E470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/>
            <p:cNvSpPr/>
            <p:nvPr/>
          </p:nvSpPr>
          <p:spPr>
            <a:xfrm>
              <a:off x="1578733" y="3441446"/>
              <a:ext cx="1388110" cy="557530"/>
            </a:xfrm>
            <a:custGeom>
              <a:avLst/>
              <a:gdLst/>
              <a:ahLst/>
              <a:cxnLst/>
              <a:rect l="l" t="t" r="r" b="b"/>
              <a:pathLst>
                <a:path w="1388110" h="557529">
                  <a:moveTo>
                    <a:pt x="7750" y="557529"/>
                  </a:moveTo>
                  <a:lnTo>
                    <a:pt x="3265" y="506298"/>
                  </a:lnTo>
                  <a:lnTo>
                    <a:pt x="683" y="455023"/>
                  </a:lnTo>
                  <a:lnTo>
                    <a:pt x="0" y="403756"/>
                  </a:lnTo>
                  <a:lnTo>
                    <a:pt x="1208" y="352547"/>
                  </a:lnTo>
                  <a:lnTo>
                    <a:pt x="4305" y="301448"/>
                  </a:lnTo>
                  <a:lnTo>
                    <a:pt x="9283" y="250508"/>
                  </a:lnTo>
                  <a:lnTo>
                    <a:pt x="16139" y="199780"/>
                  </a:lnTo>
                  <a:lnTo>
                    <a:pt x="24868" y="149314"/>
                  </a:lnTo>
                  <a:lnTo>
                    <a:pt x="35463" y="99162"/>
                  </a:lnTo>
                  <a:lnTo>
                    <a:pt x="47919" y="49373"/>
                  </a:lnTo>
                  <a:lnTo>
                    <a:pt x="62233" y="0"/>
                  </a:lnTo>
                  <a:lnTo>
                    <a:pt x="1387859" y="410844"/>
                  </a:lnTo>
                  <a:lnTo>
                    <a:pt x="7750" y="557529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/>
            <p:cNvSpPr/>
            <p:nvPr/>
          </p:nvSpPr>
          <p:spPr>
            <a:xfrm>
              <a:off x="1640967" y="3121405"/>
              <a:ext cx="1325880" cy="730885"/>
            </a:xfrm>
            <a:custGeom>
              <a:avLst/>
              <a:gdLst/>
              <a:ahLst/>
              <a:cxnLst/>
              <a:rect l="l" t="t" r="r" b="b"/>
              <a:pathLst>
                <a:path w="1325880" h="730885">
                  <a:moveTo>
                    <a:pt x="145795" y="0"/>
                  </a:moveTo>
                  <a:lnTo>
                    <a:pt x="120031" y="43334"/>
                  </a:lnTo>
                  <a:lnTo>
                    <a:pt x="95875" y="87530"/>
                  </a:lnTo>
                  <a:lnTo>
                    <a:pt x="73350" y="132548"/>
                  </a:lnTo>
                  <a:lnTo>
                    <a:pt x="52478" y="178347"/>
                  </a:lnTo>
                  <a:lnTo>
                    <a:pt x="33280" y="224889"/>
                  </a:lnTo>
                  <a:lnTo>
                    <a:pt x="15780" y="272133"/>
                  </a:lnTo>
                  <a:lnTo>
                    <a:pt x="0" y="320040"/>
                  </a:lnTo>
                  <a:lnTo>
                    <a:pt x="1325626" y="730885"/>
                  </a:lnTo>
                  <a:lnTo>
                    <a:pt x="145795" y="0"/>
                  </a:lnTo>
                  <a:close/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/>
            <p:cNvSpPr/>
            <p:nvPr/>
          </p:nvSpPr>
          <p:spPr>
            <a:xfrm>
              <a:off x="1640967" y="3121405"/>
              <a:ext cx="1325880" cy="730885"/>
            </a:xfrm>
            <a:custGeom>
              <a:avLst/>
              <a:gdLst/>
              <a:ahLst/>
              <a:cxnLst/>
              <a:rect l="l" t="t" r="r" b="b"/>
              <a:pathLst>
                <a:path w="1325880" h="730885">
                  <a:moveTo>
                    <a:pt x="0" y="320040"/>
                  </a:moveTo>
                  <a:lnTo>
                    <a:pt x="15780" y="272133"/>
                  </a:lnTo>
                  <a:lnTo>
                    <a:pt x="33280" y="224889"/>
                  </a:lnTo>
                  <a:lnTo>
                    <a:pt x="52478" y="178347"/>
                  </a:lnTo>
                  <a:lnTo>
                    <a:pt x="73350" y="132548"/>
                  </a:lnTo>
                  <a:lnTo>
                    <a:pt x="95875" y="87530"/>
                  </a:lnTo>
                  <a:lnTo>
                    <a:pt x="120031" y="43334"/>
                  </a:lnTo>
                  <a:lnTo>
                    <a:pt x="145795" y="0"/>
                  </a:lnTo>
                  <a:lnTo>
                    <a:pt x="1325626" y="730885"/>
                  </a:lnTo>
                  <a:lnTo>
                    <a:pt x="0" y="32004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/>
            <p:cNvSpPr/>
            <p:nvPr/>
          </p:nvSpPr>
          <p:spPr>
            <a:xfrm>
              <a:off x="1786763" y="2651378"/>
              <a:ext cx="1179830" cy="1201420"/>
            </a:xfrm>
            <a:custGeom>
              <a:avLst/>
              <a:gdLst/>
              <a:ahLst/>
              <a:cxnLst/>
              <a:rect l="l" t="t" r="r" b="b"/>
              <a:pathLst>
                <a:path w="1179830" h="1201420">
                  <a:moveTo>
                    <a:pt x="484124" y="0"/>
                  </a:moveTo>
                  <a:lnTo>
                    <a:pt x="442264" y="25235"/>
                  </a:lnTo>
                  <a:lnTo>
                    <a:pt x="401396" y="51882"/>
                  </a:lnTo>
                  <a:lnTo>
                    <a:pt x="361552" y="79907"/>
                  </a:lnTo>
                  <a:lnTo>
                    <a:pt x="322765" y="109278"/>
                  </a:lnTo>
                  <a:lnTo>
                    <a:pt x="285065" y="139964"/>
                  </a:lnTo>
                  <a:lnTo>
                    <a:pt x="248486" y="171933"/>
                  </a:lnTo>
                  <a:lnTo>
                    <a:pt x="213058" y="205152"/>
                  </a:lnTo>
                  <a:lnTo>
                    <a:pt x="178814" y="239590"/>
                  </a:lnTo>
                  <a:lnTo>
                    <a:pt x="145786" y="275215"/>
                  </a:lnTo>
                  <a:lnTo>
                    <a:pt x="114006" y="311996"/>
                  </a:lnTo>
                  <a:lnTo>
                    <a:pt x="83505" y="349899"/>
                  </a:lnTo>
                  <a:lnTo>
                    <a:pt x="54316" y="388893"/>
                  </a:lnTo>
                  <a:lnTo>
                    <a:pt x="26470" y="428946"/>
                  </a:lnTo>
                  <a:lnTo>
                    <a:pt x="0" y="470026"/>
                  </a:lnTo>
                  <a:lnTo>
                    <a:pt x="1179830" y="1200912"/>
                  </a:lnTo>
                  <a:lnTo>
                    <a:pt x="484124" y="0"/>
                  </a:lnTo>
                  <a:close/>
                </a:path>
              </a:pathLst>
            </a:custGeom>
            <a:solidFill>
              <a:srgbClr val="9973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/>
            <p:cNvSpPr/>
            <p:nvPr/>
          </p:nvSpPr>
          <p:spPr>
            <a:xfrm>
              <a:off x="1786763" y="2651378"/>
              <a:ext cx="1179830" cy="1201420"/>
            </a:xfrm>
            <a:custGeom>
              <a:avLst/>
              <a:gdLst/>
              <a:ahLst/>
              <a:cxnLst/>
              <a:rect l="l" t="t" r="r" b="b"/>
              <a:pathLst>
                <a:path w="1179830" h="1201420">
                  <a:moveTo>
                    <a:pt x="0" y="470026"/>
                  </a:moveTo>
                  <a:lnTo>
                    <a:pt x="26470" y="428946"/>
                  </a:lnTo>
                  <a:lnTo>
                    <a:pt x="54316" y="388893"/>
                  </a:lnTo>
                  <a:lnTo>
                    <a:pt x="83505" y="349899"/>
                  </a:lnTo>
                  <a:lnTo>
                    <a:pt x="114006" y="311996"/>
                  </a:lnTo>
                  <a:lnTo>
                    <a:pt x="145786" y="275215"/>
                  </a:lnTo>
                  <a:lnTo>
                    <a:pt x="178814" y="239590"/>
                  </a:lnTo>
                  <a:lnTo>
                    <a:pt x="213058" y="205152"/>
                  </a:lnTo>
                  <a:lnTo>
                    <a:pt x="248486" y="171933"/>
                  </a:lnTo>
                  <a:lnTo>
                    <a:pt x="285065" y="139964"/>
                  </a:lnTo>
                  <a:lnTo>
                    <a:pt x="322765" y="109278"/>
                  </a:lnTo>
                  <a:lnTo>
                    <a:pt x="361552" y="79907"/>
                  </a:lnTo>
                  <a:lnTo>
                    <a:pt x="401396" y="51882"/>
                  </a:lnTo>
                  <a:lnTo>
                    <a:pt x="442264" y="25235"/>
                  </a:lnTo>
                  <a:lnTo>
                    <a:pt x="484124" y="0"/>
                  </a:lnTo>
                  <a:lnTo>
                    <a:pt x="1179830" y="1200912"/>
                  </a:lnTo>
                  <a:lnTo>
                    <a:pt x="0" y="470026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/>
            <p:cNvSpPr/>
            <p:nvPr/>
          </p:nvSpPr>
          <p:spPr>
            <a:xfrm>
              <a:off x="2270886" y="2466339"/>
              <a:ext cx="695960" cy="1386205"/>
            </a:xfrm>
            <a:custGeom>
              <a:avLst/>
              <a:gdLst/>
              <a:ahLst/>
              <a:cxnLst/>
              <a:rect l="l" t="t" r="r" b="b"/>
              <a:pathLst>
                <a:path w="695960" h="1386204">
                  <a:moveTo>
                    <a:pt x="625220" y="0"/>
                  </a:moveTo>
                  <a:lnTo>
                    <a:pt x="574515" y="3503"/>
                  </a:lnTo>
                  <a:lnTo>
                    <a:pt x="524069" y="8845"/>
                  </a:lnTo>
                  <a:lnTo>
                    <a:pt x="473931" y="16013"/>
                  </a:lnTo>
                  <a:lnTo>
                    <a:pt x="424148" y="24993"/>
                  </a:lnTo>
                  <a:lnTo>
                    <a:pt x="374769" y="35770"/>
                  </a:lnTo>
                  <a:lnTo>
                    <a:pt x="325841" y="48331"/>
                  </a:lnTo>
                  <a:lnTo>
                    <a:pt x="277412" y="62662"/>
                  </a:lnTo>
                  <a:lnTo>
                    <a:pt x="229530" y="78749"/>
                  </a:lnTo>
                  <a:lnTo>
                    <a:pt x="182243" y="96578"/>
                  </a:lnTo>
                  <a:lnTo>
                    <a:pt x="135598" y="116135"/>
                  </a:lnTo>
                  <a:lnTo>
                    <a:pt x="89644" y="137407"/>
                  </a:lnTo>
                  <a:lnTo>
                    <a:pt x="44429" y="160380"/>
                  </a:lnTo>
                  <a:lnTo>
                    <a:pt x="0" y="185038"/>
                  </a:lnTo>
                  <a:lnTo>
                    <a:pt x="695706" y="1385951"/>
                  </a:lnTo>
                  <a:lnTo>
                    <a:pt x="625220" y="0"/>
                  </a:lnTo>
                  <a:close/>
                </a:path>
              </a:pathLst>
            </a:custGeom>
            <a:solidFill>
              <a:srgbClr val="2544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/>
            <p:cNvSpPr/>
            <p:nvPr/>
          </p:nvSpPr>
          <p:spPr>
            <a:xfrm>
              <a:off x="2270886" y="2466339"/>
              <a:ext cx="695960" cy="1386205"/>
            </a:xfrm>
            <a:custGeom>
              <a:avLst/>
              <a:gdLst/>
              <a:ahLst/>
              <a:cxnLst/>
              <a:rect l="l" t="t" r="r" b="b"/>
              <a:pathLst>
                <a:path w="695960" h="1386204">
                  <a:moveTo>
                    <a:pt x="0" y="185038"/>
                  </a:moveTo>
                  <a:lnTo>
                    <a:pt x="44429" y="160380"/>
                  </a:lnTo>
                  <a:lnTo>
                    <a:pt x="89644" y="137407"/>
                  </a:lnTo>
                  <a:lnTo>
                    <a:pt x="135598" y="116135"/>
                  </a:lnTo>
                  <a:lnTo>
                    <a:pt x="182243" y="96578"/>
                  </a:lnTo>
                  <a:lnTo>
                    <a:pt x="229530" y="78749"/>
                  </a:lnTo>
                  <a:lnTo>
                    <a:pt x="277412" y="62662"/>
                  </a:lnTo>
                  <a:lnTo>
                    <a:pt x="325841" y="48331"/>
                  </a:lnTo>
                  <a:lnTo>
                    <a:pt x="374769" y="35770"/>
                  </a:lnTo>
                  <a:lnTo>
                    <a:pt x="424148" y="24993"/>
                  </a:lnTo>
                  <a:lnTo>
                    <a:pt x="473931" y="16013"/>
                  </a:lnTo>
                  <a:lnTo>
                    <a:pt x="524069" y="8845"/>
                  </a:lnTo>
                  <a:lnTo>
                    <a:pt x="574515" y="3503"/>
                  </a:lnTo>
                  <a:lnTo>
                    <a:pt x="625220" y="0"/>
                  </a:lnTo>
                  <a:lnTo>
                    <a:pt x="695706" y="1385951"/>
                  </a:lnTo>
                  <a:lnTo>
                    <a:pt x="0" y="185038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/>
            <p:cNvSpPr/>
            <p:nvPr/>
          </p:nvSpPr>
          <p:spPr>
            <a:xfrm>
              <a:off x="2896107" y="2464688"/>
              <a:ext cx="70485" cy="1388110"/>
            </a:xfrm>
            <a:custGeom>
              <a:avLst/>
              <a:gdLst/>
              <a:ahLst/>
              <a:cxnLst/>
              <a:rect l="l" t="t" r="r" b="b"/>
              <a:pathLst>
                <a:path w="70485" h="1388110">
                  <a:moveTo>
                    <a:pt x="46990" y="0"/>
                  </a:moveTo>
                  <a:lnTo>
                    <a:pt x="35200" y="240"/>
                  </a:lnTo>
                  <a:lnTo>
                    <a:pt x="0" y="1650"/>
                  </a:lnTo>
                  <a:lnTo>
                    <a:pt x="70485" y="1387602"/>
                  </a:lnTo>
                  <a:lnTo>
                    <a:pt x="46990" y="0"/>
                  </a:lnTo>
                  <a:close/>
                </a:path>
              </a:pathLst>
            </a:custGeom>
            <a:solidFill>
              <a:srgbClr val="4368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/>
            <p:cNvSpPr/>
            <p:nvPr/>
          </p:nvSpPr>
          <p:spPr>
            <a:xfrm>
              <a:off x="2896107" y="2464688"/>
              <a:ext cx="70485" cy="1388110"/>
            </a:xfrm>
            <a:custGeom>
              <a:avLst/>
              <a:gdLst/>
              <a:ahLst/>
              <a:cxnLst/>
              <a:rect l="l" t="t" r="r" b="b"/>
              <a:pathLst>
                <a:path w="70485" h="1388110">
                  <a:moveTo>
                    <a:pt x="0" y="1650"/>
                  </a:moveTo>
                  <a:lnTo>
                    <a:pt x="11717" y="1053"/>
                  </a:lnTo>
                  <a:lnTo>
                    <a:pt x="23447" y="587"/>
                  </a:lnTo>
                  <a:lnTo>
                    <a:pt x="35200" y="240"/>
                  </a:lnTo>
                  <a:lnTo>
                    <a:pt x="46990" y="0"/>
                  </a:lnTo>
                  <a:lnTo>
                    <a:pt x="70485" y="1387602"/>
                  </a:lnTo>
                  <a:lnTo>
                    <a:pt x="0" y="165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/>
            <p:cNvSpPr/>
            <p:nvPr/>
          </p:nvSpPr>
          <p:spPr>
            <a:xfrm>
              <a:off x="2943098" y="2464434"/>
              <a:ext cx="23495" cy="1388110"/>
            </a:xfrm>
            <a:custGeom>
              <a:avLst/>
              <a:gdLst/>
              <a:ahLst/>
              <a:cxnLst/>
              <a:rect l="l" t="t" r="r" b="b"/>
              <a:pathLst>
                <a:path w="23494" h="1388110">
                  <a:moveTo>
                    <a:pt x="23494" y="0"/>
                  </a:moveTo>
                  <a:lnTo>
                    <a:pt x="0" y="253"/>
                  </a:lnTo>
                  <a:lnTo>
                    <a:pt x="23494" y="1387856"/>
                  </a:lnTo>
                  <a:lnTo>
                    <a:pt x="23494" y="0"/>
                  </a:lnTo>
                  <a:close/>
                </a:path>
              </a:pathLst>
            </a:custGeom>
            <a:solidFill>
              <a:srgbClr val="7BAE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/>
            <p:cNvSpPr/>
            <p:nvPr/>
          </p:nvSpPr>
          <p:spPr>
            <a:xfrm>
              <a:off x="2943098" y="2464434"/>
              <a:ext cx="23495" cy="1388110"/>
            </a:xfrm>
            <a:custGeom>
              <a:avLst/>
              <a:gdLst/>
              <a:ahLst/>
              <a:cxnLst/>
              <a:rect l="l" t="t" r="r" b="b"/>
              <a:pathLst>
                <a:path w="23494" h="1388110">
                  <a:moveTo>
                    <a:pt x="0" y="253"/>
                  </a:moveTo>
                  <a:lnTo>
                    <a:pt x="7746" y="126"/>
                  </a:lnTo>
                  <a:lnTo>
                    <a:pt x="15620" y="0"/>
                  </a:lnTo>
                  <a:lnTo>
                    <a:pt x="23494" y="0"/>
                  </a:lnTo>
                  <a:lnTo>
                    <a:pt x="23494" y="1387856"/>
                  </a:lnTo>
                  <a:lnTo>
                    <a:pt x="0" y="253"/>
                  </a:lnTo>
                  <a:close/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/>
            <p:cNvSpPr/>
            <p:nvPr/>
          </p:nvSpPr>
          <p:spPr>
            <a:xfrm>
              <a:off x="2843783" y="2427731"/>
              <a:ext cx="76200" cy="38100"/>
            </a:xfrm>
            <a:custGeom>
              <a:avLst/>
              <a:gdLst/>
              <a:ahLst/>
              <a:cxnLst/>
              <a:rect l="l" t="t" r="r" b="b"/>
              <a:pathLst>
                <a:path w="76200" h="38100">
                  <a:moveTo>
                    <a:pt x="76200" y="38100"/>
                  </a:moveTo>
                  <a:lnTo>
                    <a:pt x="56388" y="0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7" name="object 127"/>
          <p:cNvSpPr txBox="1"/>
          <p:nvPr/>
        </p:nvSpPr>
        <p:spPr>
          <a:xfrm>
            <a:off x="3950970" y="3209035"/>
            <a:ext cx="19939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solidFill>
                  <a:srgbClr val="404040"/>
                </a:solidFill>
                <a:latin typeface="Calibri"/>
                <a:cs typeface="Calibri"/>
              </a:rPr>
              <a:t>132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3560190" y="4828413"/>
            <a:ext cx="1416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solidFill>
                  <a:srgbClr val="404040"/>
                </a:solidFill>
                <a:latin typeface="Calibri"/>
                <a:cs typeface="Calibri"/>
              </a:rPr>
              <a:t>40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3112389" y="5018913"/>
            <a:ext cx="838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404040"/>
                </a:solidFill>
                <a:latin typeface="Calibri"/>
                <a:cs typeface="Calibri"/>
              </a:rPr>
              <a:t>9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2788666" y="5028692"/>
            <a:ext cx="1416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solidFill>
                  <a:srgbClr val="404040"/>
                </a:solidFill>
                <a:latin typeface="Calibri"/>
                <a:cs typeface="Calibri"/>
              </a:rPr>
              <a:t>19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2331466" y="4885690"/>
            <a:ext cx="1416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solidFill>
                  <a:srgbClr val="404040"/>
                </a:solidFill>
                <a:latin typeface="Calibri"/>
                <a:cs typeface="Calibri"/>
              </a:rPr>
              <a:t>27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1874011" y="4495038"/>
            <a:ext cx="1416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solidFill>
                  <a:srgbClr val="404040"/>
                </a:solidFill>
                <a:latin typeface="Calibri"/>
                <a:cs typeface="Calibri"/>
              </a:rPr>
              <a:t>29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1664589" y="4066413"/>
            <a:ext cx="1416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solidFill>
                  <a:srgbClr val="404040"/>
                </a:solidFill>
                <a:latin typeface="Calibri"/>
                <a:cs typeface="Calibri"/>
              </a:rPr>
              <a:t>16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1626489" y="3647313"/>
            <a:ext cx="1416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solidFill>
                  <a:srgbClr val="404040"/>
                </a:solidFill>
                <a:latin typeface="Calibri"/>
                <a:cs typeface="Calibri"/>
              </a:rPr>
              <a:t>24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1750314" y="3247135"/>
            <a:ext cx="1416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solidFill>
                  <a:srgbClr val="404040"/>
                </a:solidFill>
                <a:latin typeface="Calibri"/>
                <a:cs typeface="Calibri"/>
              </a:rPr>
              <a:t>15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2026411" y="2866135"/>
            <a:ext cx="1416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solidFill>
                  <a:srgbClr val="404040"/>
                </a:solidFill>
                <a:latin typeface="Calibri"/>
                <a:cs typeface="Calibri"/>
              </a:rPr>
              <a:t>29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2550414" y="2561082"/>
            <a:ext cx="1416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solidFill>
                  <a:srgbClr val="404040"/>
                </a:solidFill>
                <a:latin typeface="Calibri"/>
                <a:cs typeface="Calibri"/>
              </a:rPr>
              <a:t>28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2750566" y="2303779"/>
            <a:ext cx="838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2912491" y="2256282"/>
            <a:ext cx="838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1001674" y="1415033"/>
            <a:ext cx="3928110" cy="673735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algn="ctr" marL="12700" marR="5080">
              <a:lnSpc>
                <a:spcPct val="102099"/>
              </a:lnSpc>
              <a:spcBef>
                <a:spcPts val="65"/>
              </a:spcBef>
            </a:pPr>
            <a:r>
              <a:rPr dirty="0" sz="1400" spc="-5" b="1">
                <a:solidFill>
                  <a:srgbClr val="585858"/>
                </a:solidFill>
                <a:latin typeface="Calibri"/>
                <a:cs typeface="Calibri"/>
              </a:rPr>
              <a:t>Количество </a:t>
            </a: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ДОО </a:t>
            </a:r>
            <a:r>
              <a:rPr dirty="0" sz="1400" b="1">
                <a:solidFill>
                  <a:srgbClr val="585858"/>
                </a:solidFill>
                <a:latin typeface="Calibri"/>
                <a:cs typeface="Calibri"/>
              </a:rPr>
              <a:t>в </a:t>
            </a:r>
            <a:r>
              <a:rPr dirty="0" sz="1400" spc="-5" b="1">
                <a:solidFill>
                  <a:srgbClr val="585858"/>
                </a:solidFill>
                <a:latin typeface="Calibri"/>
                <a:cs typeface="Calibri"/>
              </a:rPr>
              <a:t>муниципальных </a:t>
            </a:r>
            <a:r>
              <a:rPr dirty="0" sz="1400" b="1">
                <a:solidFill>
                  <a:srgbClr val="585858"/>
                </a:solidFill>
                <a:latin typeface="Calibri"/>
                <a:cs typeface="Calibri"/>
              </a:rPr>
              <a:t>образованиях, </a:t>
            </a:r>
            <a:r>
              <a:rPr dirty="0" sz="1400" spc="-30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5" b="1">
                <a:solidFill>
                  <a:srgbClr val="585858"/>
                </a:solidFill>
                <a:latin typeface="Calibri"/>
                <a:cs typeface="Calibri"/>
              </a:rPr>
              <a:t>участников</a:t>
            </a:r>
            <a:r>
              <a:rPr dirty="0" sz="1400" spc="-3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585858"/>
                </a:solidFill>
                <a:latin typeface="Calibri"/>
                <a:cs typeface="Calibri"/>
              </a:rPr>
              <a:t>мониторинга</a:t>
            </a:r>
            <a:r>
              <a:rPr dirty="0" sz="1400" spc="-3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5" b="1">
                <a:solidFill>
                  <a:srgbClr val="585858"/>
                </a:solidFill>
                <a:latin typeface="Calibri"/>
                <a:cs typeface="Calibri"/>
              </a:rPr>
              <a:t>(общее количество</a:t>
            </a:r>
            <a:endParaRPr sz="1400">
              <a:latin typeface="Calibri"/>
              <a:cs typeface="Calibri"/>
            </a:endParaRPr>
          </a:p>
          <a:p>
            <a:pPr algn="ctr" marL="1270">
              <a:lnSpc>
                <a:spcPct val="100000"/>
              </a:lnSpc>
              <a:spcBef>
                <a:spcPts val="25"/>
              </a:spcBef>
            </a:pPr>
            <a:r>
              <a:rPr dirty="0" sz="1400" spc="-5" b="1">
                <a:solidFill>
                  <a:srgbClr val="585858"/>
                </a:solidFill>
                <a:latin typeface="Calibri"/>
                <a:cs typeface="Calibri"/>
              </a:rPr>
              <a:t>организаций-участников</a:t>
            </a:r>
            <a:r>
              <a:rPr dirty="0" sz="1400" spc="-5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5" b="1">
                <a:solidFill>
                  <a:srgbClr val="585858"/>
                </a:solidFill>
                <a:latin typeface="Calibri"/>
                <a:cs typeface="Calibri"/>
              </a:rPr>
              <a:t>371)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41" name="object 141"/>
          <p:cNvGrpSpPr/>
          <p:nvPr/>
        </p:nvGrpSpPr>
        <p:grpSpPr>
          <a:xfrm>
            <a:off x="876680" y="5663565"/>
            <a:ext cx="81915" cy="83185"/>
            <a:chOff x="876680" y="5663565"/>
            <a:chExt cx="81915" cy="83185"/>
          </a:xfrm>
        </p:grpSpPr>
        <p:sp>
          <p:nvSpPr>
            <p:cNvPr id="142" name="object 142"/>
            <p:cNvSpPr/>
            <p:nvPr/>
          </p:nvSpPr>
          <p:spPr>
            <a:xfrm>
              <a:off x="886205" y="5673090"/>
              <a:ext cx="62865" cy="64135"/>
            </a:xfrm>
            <a:custGeom>
              <a:avLst/>
              <a:gdLst/>
              <a:ahLst/>
              <a:cxnLst/>
              <a:rect l="l" t="t" r="r" b="b"/>
              <a:pathLst>
                <a:path w="62865" h="64135">
                  <a:moveTo>
                    <a:pt x="62484" y="0"/>
                  </a:moveTo>
                  <a:lnTo>
                    <a:pt x="0" y="0"/>
                  </a:lnTo>
                  <a:lnTo>
                    <a:pt x="0" y="64008"/>
                  </a:lnTo>
                  <a:lnTo>
                    <a:pt x="62484" y="64008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/>
            <p:cNvSpPr/>
            <p:nvPr/>
          </p:nvSpPr>
          <p:spPr>
            <a:xfrm>
              <a:off x="886205" y="5673090"/>
              <a:ext cx="62865" cy="64135"/>
            </a:xfrm>
            <a:custGeom>
              <a:avLst/>
              <a:gdLst/>
              <a:ahLst/>
              <a:cxnLst/>
              <a:rect l="l" t="t" r="r" b="b"/>
              <a:pathLst>
                <a:path w="62865" h="64135">
                  <a:moveTo>
                    <a:pt x="0" y="64008"/>
                  </a:moveTo>
                  <a:lnTo>
                    <a:pt x="62484" y="64008"/>
                  </a:lnTo>
                  <a:lnTo>
                    <a:pt x="62484" y="0"/>
                  </a:lnTo>
                  <a:lnTo>
                    <a:pt x="0" y="0"/>
                  </a:lnTo>
                  <a:lnTo>
                    <a:pt x="0" y="64008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4" name="object 144"/>
          <p:cNvSpPr txBox="1"/>
          <p:nvPr/>
        </p:nvSpPr>
        <p:spPr>
          <a:xfrm>
            <a:off x="963269" y="5611469"/>
            <a:ext cx="50419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858"/>
                </a:solidFill>
                <a:latin typeface="Calibri"/>
                <a:cs typeface="Calibri"/>
              </a:rPr>
              <a:t>г.</a:t>
            </a:r>
            <a:r>
              <a:rPr dirty="0" sz="900" spc="-5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Иркутск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45" name="object 145"/>
          <p:cNvGrpSpPr/>
          <p:nvPr/>
        </p:nvGrpSpPr>
        <p:grpSpPr>
          <a:xfrm>
            <a:off x="2290952" y="5663565"/>
            <a:ext cx="81915" cy="83185"/>
            <a:chOff x="2290952" y="5663565"/>
            <a:chExt cx="81915" cy="83185"/>
          </a:xfrm>
        </p:grpSpPr>
        <p:sp>
          <p:nvSpPr>
            <p:cNvPr id="146" name="object 146"/>
            <p:cNvSpPr/>
            <p:nvPr/>
          </p:nvSpPr>
          <p:spPr>
            <a:xfrm>
              <a:off x="2300477" y="5673090"/>
              <a:ext cx="62865" cy="64135"/>
            </a:xfrm>
            <a:custGeom>
              <a:avLst/>
              <a:gdLst/>
              <a:ahLst/>
              <a:cxnLst/>
              <a:rect l="l" t="t" r="r" b="b"/>
              <a:pathLst>
                <a:path w="62864" h="64135">
                  <a:moveTo>
                    <a:pt x="62483" y="0"/>
                  </a:moveTo>
                  <a:lnTo>
                    <a:pt x="0" y="0"/>
                  </a:lnTo>
                  <a:lnTo>
                    <a:pt x="0" y="64008"/>
                  </a:lnTo>
                  <a:lnTo>
                    <a:pt x="62483" y="64008"/>
                  </a:lnTo>
                  <a:lnTo>
                    <a:pt x="6248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/>
            <p:cNvSpPr/>
            <p:nvPr/>
          </p:nvSpPr>
          <p:spPr>
            <a:xfrm>
              <a:off x="2300477" y="5673090"/>
              <a:ext cx="62865" cy="64135"/>
            </a:xfrm>
            <a:custGeom>
              <a:avLst/>
              <a:gdLst/>
              <a:ahLst/>
              <a:cxnLst/>
              <a:rect l="l" t="t" r="r" b="b"/>
              <a:pathLst>
                <a:path w="62864" h="64135">
                  <a:moveTo>
                    <a:pt x="0" y="64008"/>
                  </a:moveTo>
                  <a:lnTo>
                    <a:pt x="62483" y="64008"/>
                  </a:lnTo>
                  <a:lnTo>
                    <a:pt x="62483" y="0"/>
                  </a:lnTo>
                  <a:lnTo>
                    <a:pt x="0" y="0"/>
                  </a:lnTo>
                  <a:lnTo>
                    <a:pt x="0" y="64008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8" name="object 148"/>
          <p:cNvSpPr txBox="1"/>
          <p:nvPr/>
        </p:nvSpPr>
        <p:spPr>
          <a:xfrm>
            <a:off x="2377567" y="5611469"/>
            <a:ext cx="8572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858"/>
                </a:solidFill>
                <a:latin typeface="Calibri"/>
                <a:cs typeface="Calibri"/>
              </a:rPr>
              <a:t>И</a:t>
            </a:r>
            <a:r>
              <a:rPr dirty="0" sz="900" spc="-10">
                <a:solidFill>
                  <a:srgbClr val="585858"/>
                </a:solidFill>
                <a:latin typeface="Calibri"/>
                <a:cs typeface="Calibri"/>
              </a:rPr>
              <a:t>р</a:t>
            </a:r>
            <a:r>
              <a:rPr dirty="0" sz="900">
                <a:solidFill>
                  <a:srgbClr val="585858"/>
                </a:solidFill>
                <a:latin typeface="Calibri"/>
                <a:cs typeface="Calibri"/>
              </a:rPr>
              <a:t>кутск</a:t>
            </a:r>
            <a:r>
              <a:rPr dirty="0" sz="900" spc="5">
                <a:solidFill>
                  <a:srgbClr val="585858"/>
                </a:solidFill>
                <a:latin typeface="Calibri"/>
                <a:cs typeface="Calibri"/>
              </a:rPr>
              <a:t>и</a:t>
            </a:r>
            <a:r>
              <a:rPr dirty="0" sz="900">
                <a:solidFill>
                  <a:srgbClr val="585858"/>
                </a:solidFill>
                <a:latin typeface="Calibri"/>
                <a:cs typeface="Calibri"/>
              </a:rPr>
              <a:t>й</a:t>
            </a:r>
            <a:r>
              <a:rPr dirty="0" sz="900" spc="-1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р</a:t>
            </a:r>
            <a:r>
              <a:rPr dirty="0" sz="900">
                <a:solidFill>
                  <a:srgbClr val="585858"/>
                </a:solidFill>
                <a:latin typeface="Calibri"/>
                <a:cs typeface="Calibri"/>
              </a:rPr>
              <a:t>а</a:t>
            </a:r>
            <a:r>
              <a:rPr dirty="0" sz="900" spc="5">
                <a:solidFill>
                  <a:srgbClr val="585858"/>
                </a:solidFill>
                <a:latin typeface="Calibri"/>
                <a:cs typeface="Calibri"/>
              </a:rPr>
              <a:t>й</a:t>
            </a:r>
            <a:r>
              <a:rPr dirty="0" sz="900">
                <a:solidFill>
                  <a:srgbClr val="585858"/>
                </a:solidFill>
                <a:latin typeface="Calibri"/>
                <a:cs typeface="Calibri"/>
              </a:rPr>
              <a:t>он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49" name="object 149"/>
          <p:cNvGrpSpPr/>
          <p:nvPr/>
        </p:nvGrpSpPr>
        <p:grpSpPr>
          <a:xfrm>
            <a:off x="3705225" y="5663565"/>
            <a:ext cx="81915" cy="83185"/>
            <a:chOff x="3705225" y="5663565"/>
            <a:chExt cx="81915" cy="83185"/>
          </a:xfrm>
        </p:grpSpPr>
        <p:sp>
          <p:nvSpPr>
            <p:cNvPr id="150" name="object 150"/>
            <p:cNvSpPr/>
            <p:nvPr/>
          </p:nvSpPr>
          <p:spPr>
            <a:xfrm>
              <a:off x="3714750" y="5673090"/>
              <a:ext cx="62865" cy="64135"/>
            </a:xfrm>
            <a:custGeom>
              <a:avLst/>
              <a:gdLst/>
              <a:ahLst/>
              <a:cxnLst/>
              <a:rect l="l" t="t" r="r" b="b"/>
              <a:pathLst>
                <a:path w="62864" h="64135">
                  <a:moveTo>
                    <a:pt x="62484" y="0"/>
                  </a:moveTo>
                  <a:lnTo>
                    <a:pt x="0" y="0"/>
                  </a:lnTo>
                  <a:lnTo>
                    <a:pt x="0" y="64008"/>
                  </a:lnTo>
                  <a:lnTo>
                    <a:pt x="62484" y="64008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/>
            <p:cNvSpPr/>
            <p:nvPr/>
          </p:nvSpPr>
          <p:spPr>
            <a:xfrm>
              <a:off x="3714750" y="5673090"/>
              <a:ext cx="62865" cy="64135"/>
            </a:xfrm>
            <a:custGeom>
              <a:avLst/>
              <a:gdLst/>
              <a:ahLst/>
              <a:cxnLst/>
              <a:rect l="l" t="t" r="r" b="b"/>
              <a:pathLst>
                <a:path w="62864" h="64135">
                  <a:moveTo>
                    <a:pt x="0" y="64008"/>
                  </a:moveTo>
                  <a:lnTo>
                    <a:pt x="62484" y="64008"/>
                  </a:lnTo>
                  <a:lnTo>
                    <a:pt x="62484" y="0"/>
                  </a:lnTo>
                  <a:lnTo>
                    <a:pt x="0" y="0"/>
                  </a:lnTo>
                  <a:lnTo>
                    <a:pt x="0" y="64008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2" name="object 152"/>
          <p:cNvSpPr txBox="1"/>
          <p:nvPr/>
        </p:nvSpPr>
        <p:spPr>
          <a:xfrm>
            <a:off x="3791839" y="5611469"/>
            <a:ext cx="45339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858"/>
                </a:solidFill>
                <a:latin typeface="Calibri"/>
                <a:cs typeface="Calibri"/>
              </a:rPr>
              <a:t>г. Са</a:t>
            </a:r>
            <a:r>
              <a:rPr dirty="0" sz="900" spc="5">
                <a:solidFill>
                  <a:srgbClr val="585858"/>
                </a:solidFill>
                <a:latin typeface="Calibri"/>
                <a:cs typeface="Calibri"/>
              </a:rPr>
              <a:t>я</a:t>
            </a:r>
            <a:r>
              <a:rPr dirty="0" sz="900">
                <a:solidFill>
                  <a:srgbClr val="585858"/>
                </a:solidFill>
                <a:latin typeface="Calibri"/>
                <a:cs typeface="Calibri"/>
              </a:rPr>
              <a:t>нск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53" name="object 153"/>
          <p:cNvGrpSpPr/>
          <p:nvPr/>
        </p:nvGrpSpPr>
        <p:grpSpPr>
          <a:xfrm>
            <a:off x="876680" y="5878448"/>
            <a:ext cx="81915" cy="81915"/>
            <a:chOff x="876680" y="5878448"/>
            <a:chExt cx="81915" cy="81915"/>
          </a:xfrm>
        </p:grpSpPr>
        <p:sp>
          <p:nvSpPr>
            <p:cNvPr id="154" name="object 154"/>
            <p:cNvSpPr/>
            <p:nvPr/>
          </p:nvSpPr>
          <p:spPr>
            <a:xfrm>
              <a:off x="886205" y="5887973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62484" y="0"/>
                  </a:moveTo>
                  <a:lnTo>
                    <a:pt x="0" y="0"/>
                  </a:lnTo>
                  <a:lnTo>
                    <a:pt x="0" y="62484"/>
                  </a:lnTo>
                  <a:lnTo>
                    <a:pt x="62484" y="62484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" name="object 155"/>
            <p:cNvSpPr/>
            <p:nvPr/>
          </p:nvSpPr>
          <p:spPr>
            <a:xfrm>
              <a:off x="886205" y="5887973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0" y="62484"/>
                  </a:moveTo>
                  <a:lnTo>
                    <a:pt x="62484" y="62484"/>
                  </a:lnTo>
                  <a:lnTo>
                    <a:pt x="62484" y="0"/>
                  </a:lnTo>
                  <a:lnTo>
                    <a:pt x="0" y="0"/>
                  </a:lnTo>
                  <a:lnTo>
                    <a:pt x="0" y="6248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6" name="object 156"/>
          <p:cNvSpPr txBox="1"/>
          <p:nvPr/>
        </p:nvSpPr>
        <p:spPr>
          <a:xfrm>
            <a:off x="963269" y="5825744"/>
            <a:ext cx="1010919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Шелеховский</a:t>
            </a:r>
            <a:r>
              <a:rPr dirty="0" sz="900" spc="-4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85858"/>
                </a:solidFill>
                <a:latin typeface="Calibri"/>
                <a:cs typeface="Calibri"/>
              </a:rPr>
              <a:t>район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57" name="object 157"/>
          <p:cNvGrpSpPr/>
          <p:nvPr/>
        </p:nvGrpSpPr>
        <p:grpSpPr>
          <a:xfrm>
            <a:off x="2290952" y="5878448"/>
            <a:ext cx="81915" cy="81915"/>
            <a:chOff x="2290952" y="5878448"/>
            <a:chExt cx="81915" cy="81915"/>
          </a:xfrm>
        </p:grpSpPr>
        <p:sp>
          <p:nvSpPr>
            <p:cNvPr id="158" name="object 158"/>
            <p:cNvSpPr/>
            <p:nvPr/>
          </p:nvSpPr>
          <p:spPr>
            <a:xfrm>
              <a:off x="2300477" y="5887973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4">
                  <a:moveTo>
                    <a:pt x="62483" y="0"/>
                  </a:moveTo>
                  <a:lnTo>
                    <a:pt x="0" y="0"/>
                  </a:lnTo>
                  <a:lnTo>
                    <a:pt x="0" y="62484"/>
                  </a:lnTo>
                  <a:lnTo>
                    <a:pt x="62483" y="62484"/>
                  </a:lnTo>
                  <a:lnTo>
                    <a:pt x="6248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" name="object 159"/>
            <p:cNvSpPr/>
            <p:nvPr/>
          </p:nvSpPr>
          <p:spPr>
            <a:xfrm>
              <a:off x="2300477" y="5887973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4">
                  <a:moveTo>
                    <a:pt x="0" y="62484"/>
                  </a:moveTo>
                  <a:lnTo>
                    <a:pt x="62483" y="62484"/>
                  </a:lnTo>
                  <a:lnTo>
                    <a:pt x="62483" y="0"/>
                  </a:lnTo>
                  <a:lnTo>
                    <a:pt x="0" y="0"/>
                  </a:lnTo>
                  <a:lnTo>
                    <a:pt x="0" y="6248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0" name="object 160"/>
          <p:cNvSpPr txBox="1"/>
          <p:nvPr/>
        </p:nvSpPr>
        <p:spPr>
          <a:xfrm>
            <a:off x="2377567" y="5825744"/>
            <a:ext cx="101917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858"/>
                </a:solidFill>
                <a:latin typeface="Calibri"/>
                <a:cs typeface="Calibri"/>
              </a:rPr>
              <a:t>г.</a:t>
            </a:r>
            <a:r>
              <a:rPr dirty="0" sz="900" spc="-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Усолье-Сибирское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61" name="object 161"/>
          <p:cNvGrpSpPr/>
          <p:nvPr/>
        </p:nvGrpSpPr>
        <p:grpSpPr>
          <a:xfrm>
            <a:off x="3705225" y="5878448"/>
            <a:ext cx="81915" cy="81915"/>
            <a:chOff x="3705225" y="5878448"/>
            <a:chExt cx="81915" cy="81915"/>
          </a:xfrm>
        </p:grpSpPr>
        <p:sp>
          <p:nvSpPr>
            <p:cNvPr id="162" name="object 162"/>
            <p:cNvSpPr/>
            <p:nvPr/>
          </p:nvSpPr>
          <p:spPr>
            <a:xfrm>
              <a:off x="3714750" y="5887973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4">
                  <a:moveTo>
                    <a:pt x="62484" y="0"/>
                  </a:moveTo>
                  <a:lnTo>
                    <a:pt x="0" y="0"/>
                  </a:lnTo>
                  <a:lnTo>
                    <a:pt x="0" y="62484"/>
                  </a:lnTo>
                  <a:lnTo>
                    <a:pt x="62484" y="62484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" name="object 163"/>
            <p:cNvSpPr/>
            <p:nvPr/>
          </p:nvSpPr>
          <p:spPr>
            <a:xfrm>
              <a:off x="3714750" y="5887973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4">
                  <a:moveTo>
                    <a:pt x="0" y="62484"/>
                  </a:moveTo>
                  <a:lnTo>
                    <a:pt x="62484" y="62484"/>
                  </a:lnTo>
                  <a:lnTo>
                    <a:pt x="62484" y="0"/>
                  </a:lnTo>
                  <a:lnTo>
                    <a:pt x="0" y="0"/>
                  </a:lnTo>
                  <a:lnTo>
                    <a:pt x="0" y="6248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4" name="object 164"/>
          <p:cNvSpPr txBox="1"/>
          <p:nvPr/>
        </p:nvSpPr>
        <p:spPr>
          <a:xfrm>
            <a:off x="3791839" y="5825744"/>
            <a:ext cx="8147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858"/>
                </a:solidFill>
                <a:latin typeface="Calibri"/>
                <a:cs typeface="Calibri"/>
              </a:rPr>
              <a:t>А</a:t>
            </a: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л</a:t>
            </a:r>
            <a:r>
              <a:rPr dirty="0" sz="900">
                <a:solidFill>
                  <a:srgbClr val="585858"/>
                </a:solidFill>
                <a:latin typeface="Calibri"/>
                <a:cs typeface="Calibri"/>
              </a:rPr>
              <a:t>а</a:t>
            </a: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р</a:t>
            </a:r>
            <a:r>
              <a:rPr dirty="0" sz="900">
                <a:solidFill>
                  <a:srgbClr val="585858"/>
                </a:solidFill>
                <a:latin typeface="Calibri"/>
                <a:cs typeface="Calibri"/>
              </a:rPr>
              <a:t>ск</a:t>
            </a:r>
            <a:r>
              <a:rPr dirty="0" sz="900" spc="5">
                <a:solidFill>
                  <a:srgbClr val="585858"/>
                </a:solidFill>
                <a:latin typeface="Calibri"/>
                <a:cs typeface="Calibri"/>
              </a:rPr>
              <a:t>и</a:t>
            </a:r>
            <a:r>
              <a:rPr dirty="0" sz="900">
                <a:solidFill>
                  <a:srgbClr val="585858"/>
                </a:solidFill>
                <a:latin typeface="Calibri"/>
                <a:cs typeface="Calibri"/>
              </a:rPr>
              <a:t>й </a:t>
            </a: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р</a:t>
            </a:r>
            <a:r>
              <a:rPr dirty="0" sz="900">
                <a:solidFill>
                  <a:srgbClr val="585858"/>
                </a:solidFill>
                <a:latin typeface="Calibri"/>
                <a:cs typeface="Calibri"/>
              </a:rPr>
              <a:t>а</a:t>
            </a:r>
            <a:r>
              <a:rPr dirty="0" sz="900" spc="5">
                <a:solidFill>
                  <a:srgbClr val="585858"/>
                </a:solidFill>
                <a:latin typeface="Calibri"/>
                <a:cs typeface="Calibri"/>
              </a:rPr>
              <a:t>й</a:t>
            </a:r>
            <a:r>
              <a:rPr dirty="0" sz="900">
                <a:solidFill>
                  <a:srgbClr val="585858"/>
                </a:solidFill>
                <a:latin typeface="Calibri"/>
                <a:cs typeface="Calibri"/>
              </a:rPr>
              <a:t>он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65" name="object 165"/>
          <p:cNvGrpSpPr/>
          <p:nvPr/>
        </p:nvGrpSpPr>
        <p:grpSpPr>
          <a:xfrm>
            <a:off x="876680" y="6093333"/>
            <a:ext cx="81915" cy="81915"/>
            <a:chOff x="876680" y="6093333"/>
            <a:chExt cx="81915" cy="81915"/>
          </a:xfrm>
        </p:grpSpPr>
        <p:sp>
          <p:nvSpPr>
            <p:cNvPr id="166" name="object 166"/>
            <p:cNvSpPr/>
            <p:nvPr/>
          </p:nvSpPr>
          <p:spPr>
            <a:xfrm>
              <a:off x="886205" y="6102858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62484" y="0"/>
                  </a:moveTo>
                  <a:lnTo>
                    <a:pt x="0" y="0"/>
                  </a:lnTo>
                  <a:lnTo>
                    <a:pt x="0" y="62483"/>
                  </a:lnTo>
                  <a:lnTo>
                    <a:pt x="62484" y="62483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245E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" name="object 167"/>
            <p:cNvSpPr/>
            <p:nvPr/>
          </p:nvSpPr>
          <p:spPr>
            <a:xfrm>
              <a:off x="886205" y="6102858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0" y="62483"/>
                  </a:moveTo>
                  <a:lnTo>
                    <a:pt x="62484" y="62483"/>
                  </a:lnTo>
                  <a:lnTo>
                    <a:pt x="62484" y="0"/>
                  </a:lnTo>
                  <a:lnTo>
                    <a:pt x="0" y="0"/>
                  </a:lnTo>
                  <a:lnTo>
                    <a:pt x="0" y="62483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8" name="object 168"/>
          <p:cNvSpPr txBox="1"/>
          <p:nvPr/>
        </p:nvSpPr>
        <p:spPr>
          <a:xfrm>
            <a:off x="963269" y="6040323"/>
            <a:ext cx="10356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Б</a:t>
            </a:r>
            <a:r>
              <a:rPr dirty="0" sz="900">
                <a:solidFill>
                  <a:srgbClr val="585858"/>
                </a:solidFill>
                <a:latin typeface="Calibri"/>
                <a:cs typeface="Calibri"/>
              </a:rPr>
              <a:t>а</a:t>
            </a:r>
            <a:r>
              <a:rPr dirty="0" sz="900" spc="5">
                <a:solidFill>
                  <a:srgbClr val="585858"/>
                </a:solidFill>
                <a:latin typeface="Calibri"/>
                <a:cs typeface="Calibri"/>
              </a:rPr>
              <a:t>я</a:t>
            </a:r>
            <a:r>
              <a:rPr dirty="0" sz="900">
                <a:solidFill>
                  <a:srgbClr val="585858"/>
                </a:solidFill>
                <a:latin typeface="Calibri"/>
                <a:cs typeface="Calibri"/>
              </a:rPr>
              <a:t>нда</a:t>
            </a: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е</a:t>
            </a:r>
            <a:r>
              <a:rPr dirty="0" sz="900">
                <a:solidFill>
                  <a:srgbClr val="585858"/>
                </a:solidFill>
                <a:latin typeface="Calibri"/>
                <a:cs typeface="Calibri"/>
              </a:rPr>
              <a:t>вск</a:t>
            </a:r>
            <a:r>
              <a:rPr dirty="0" sz="900" spc="5">
                <a:solidFill>
                  <a:srgbClr val="585858"/>
                </a:solidFill>
                <a:latin typeface="Calibri"/>
                <a:cs typeface="Calibri"/>
              </a:rPr>
              <a:t>и</a:t>
            </a:r>
            <a:r>
              <a:rPr dirty="0" sz="900">
                <a:solidFill>
                  <a:srgbClr val="585858"/>
                </a:solidFill>
                <a:latin typeface="Calibri"/>
                <a:cs typeface="Calibri"/>
              </a:rPr>
              <a:t>й</a:t>
            </a:r>
            <a:r>
              <a:rPr dirty="0" sz="900" spc="-2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р</a:t>
            </a:r>
            <a:r>
              <a:rPr dirty="0" sz="900">
                <a:solidFill>
                  <a:srgbClr val="585858"/>
                </a:solidFill>
                <a:latin typeface="Calibri"/>
                <a:cs typeface="Calibri"/>
              </a:rPr>
              <a:t>а</a:t>
            </a:r>
            <a:r>
              <a:rPr dirty="0" sz="900" spc="5">
                <a:solidFill>
                  <a:srgbClr val="585858"/>
                </a:solidFill>
                <a:latin typeface="Calibri"/>
                <a:cs typeface="Calibri"/>
              </a:rPr>
              <a:t>й</a:t>
            </a:r>
            <a:r>
              <a:rPr dirty="0" sz="900">
                <a:solidFill>
                  <a:srgbClr val="585858"/>
                </a:solidFill>
                <a:latin typeface="Calibri"/>
                <a:cs typeface="Calibri"/>
              </a:rPr>
              <a:t>он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69" name="object 169"/>
          <p:cNvGrpSpPr/>
          <p:nvPr/>
        </p:nvGrpSpPr>
        <p:grpSpPr>
          <a:xfrm>
            <a:off x="2290952" y="6093333"/>
            <a:ext cx="81915" cy="81915"/>
            <a:chOff x="2290952" y="6093333"/>
            <a:chExt cx="81915" cy="81915"/>
          </a:xfrm>
        </p:grpSpPr>
        <p:sp>
          <p:nvSpPr>
            <p:cNvPr id="170" name="object 170"/>
            <p:cNvSpPr/>
            <p:nvPr/>
          </p:nvSpPr>
          <p:spPr>
            <a:xfrm>
              <a:off x="2300477" y="6102858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4">
                  <a:moveTo>
                    <a:pt x="62483" y="0"/>
                  </a:moveTo>
                  <a:lnTo>
                    <a:pt x="0" y="0"/>
                  </a:lnTo>
                  <a:lnTo>
                    <a:pt x="0" y="62483"/>
                  </a:lnTo>
                  <a:lnTo>
                    <a:pt x="62483" y="62483"/>
                  </a:lnTo>
                  <a:lnTo>
                    <a:pt x="62483" y="0"/>
                  </a:lnTo>
                  <a:close/>
                </a:path>
              </a:pathLst>
            </a:custGeom>
            <a:solidFill>
              <a:srgbClr val="9E470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" name="object 171"/>
            <p:cNvSpPr/>
            <p:nvPr/>
          </p:nvSpPr>
          <p:spPr>
            <a:xfrm>
              <a:off x="2300477" y="6102858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4">
                  <a:moveTo>
                    <a:pt x="0" y="62483"/>
                  </a:moveTo>
                  <a:lnTo>
                    <a:pt x="62483" y="62483"/>
                  </a:lnTo>
                  <a:lnTo>
                    <a:pt x="62483" y="0"/>
                  </a:lnTo>
                  <a:lnTo>
                    <a:pt x="0" y="0"/>
                  </a:lnTo>
                  <a:lnTo>
                    <a:pt x="0" y="62483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2" name="object 172"/>
          <p:cNvSpPr txBox="1"/>
          <p:nvPr/>
        </p:nvSpPr>
        <p:spPr>
          <a:xfrm>
            <a:off x="2377567" y="6040323"/>
            <a:ext cx="861694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Б</a:t>
            </a:r>
            <a:r>
              <a:rPr dirty="0" sz="900">
                <a:solidFill>
                  <a:srgbClr val="585858"/>
                </a:solidFill>
                <a:latin typeface="Calibri"/>
                <a:cs typeface="Calibri"/>
              </a:rPr>
              <a:t>о</a:t>
            </a:r>
            <a:r>
              <a:rPr dirty="0" sz="900" spc="-10">
                <a:solidFill>
                  <a:srgbClr val="585858"/>
                </a:solidFill>
                <a:latin typeface="Calibri"/>
                <a:cs typeface="Calibri"/>
              </a:rPr>
              <a:t>х</a:t>
            </a:r>
            <a:r>
              <a:rPr dirty="0" sz="900">
                <a:solidFill>
                  <a:srgbClr val="585858"/>
                </a:solidFill>
                <a:latin typeface="Calibri"/>
                <a:cs typeface="Calibri"/>
              </a:rPr>
              <a:t>анск</a:t>
            </a:r>
            <a:r>
              <a:rPr dirty="0" sz="900" spc="5">
                <a:solidFill>
                  <a:srgbClr val="585858"/>
                </a:solidFill>
                <a:latin typeface="Calibri"/>
                <a:cs typeface="Calibri"/>
              </a:rPr>
              <a:t>и</a:t>
            </a:r>
            <a:r>
              <a:rPr dirty="0" sz="900">
                <a:solidFill>
                  <a:srgbClr val="585858"/>
                </a:solidFill>
                <a:latin typeface="Calibri"/>
                <a:cs typeface="Calibri"/>
              </a:rPr>
              <a:t>й</a:t>
            </a:r>
            <a:r>
              <a:rPr dirty="0" sz="900" spc="-1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р</a:t>
            </a:r>
            <a:r>
              <a:rPr dirty="0" sz="900">
                <a:solidFill>
                  <a:srgbClr val="585858"/>
                </a:solidFill>
                <a:latin typeface="Calibri"/>
                <a:cs typeface="Calibri"/>
              </a:rPr>
              <a:t>а</a:t>
            </a:r>
            <a:r>
              <a:rPr dirty="0" sz="900" spc="5">
                <a:solidFill>
                  <a:srgbClr val="585858"/>
                </a:solidFill>
                <a:latin typeface="Calibri"/>
                <a:cs typeface="Calibri"/>
              </a:rPr>
              <a:t>й</a:t>
            </a:r>
            <a:r>
              <a:rPr dirty="0" sz="900">
                <a:solidFill>
                  <a:srgbClr val="585858"/>
                </a:solidFill>
                <a:latin typeface="Calibri"/>
                <a:cs typeface="Calibri"/>
              </a:rPr>
              <a:t>он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73" name="object 173"/>
          <p:cNvGrpSpPr/>
          <p:nvPr/>
        </p:nvGrpSpPr>
        <p:grpSpPr>
          <a:xfrm>
            <a:off x="3705225" y="6093333"/>
            <a:ext cx="81915" cy="81915"/>
            <a:chOff x="3705225" y="6093333"/>
            <a:chExt cx="81915" cy="81915"/>
          </a:xfrm>
        </p:grpSpPr>
        <p:sp>
          <p:nvSpPr>
            <p:cNvPr id="174" name="object 174"/>
            <p:cNvSpPr/>
            <p:nvPr/>
          </p:nvSpPr>
          <p:spPr>
            <a:xfrm>
              <a:off x="3714750" y="6102858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4">
                  <a:moveTo>
                    <a:pt x="62484" y="0"/>
                  </a:moveTo>
                  <a:lnTo>
                    <a:pt x="0" y="0"/>
                  </a:lnTo>
                  <a:lnTo>
                    <a:pt x="0" y="62483"/>
                  </a:lnTo>
                  <a:lnTo>
                    <a:pt x="62484" y="62483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" name="object 175"/>
            <p:cNvSpPr/>
            <p:nvPr/>
          </p:nvSpPr>
          <p:spPr>
            <a:xfrm>
              <a:off x="3714750" y="6102858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4">
                  <a:moveTo>
                    <a:pt x="0" y="62483"/>
                  </a:moveTo>
                  <a:lnTo>
                    <a:pt x="62484" y="62483"/>
                  </a:lnTo>
                  <a:lnTo>
                    <a:pt x="62484" y="0"/>
                  </a:lnTo>
                  <a:lnTo>
                    <a:pt x="0" y="0"/>
                  </a:lnTo>
                  <a:lnTo>
                    <a:pt x="0" y="62483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6" name="object 176"/>
          <p:cNvSpPr txBox="1"/>
          <p:nvPr/>
        </p:nvSpPr>
        <p:spPr>
          <a:xfrm>
            <a:off x="3791839" y="6040323"/>
            <a:ext cx="84645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858"/>
                </a:solidFill>
                <a:latin typeface="Calibri"/>
                <a:cs typeface="Calibri"/>
              </a:rPr>
              <a:t>Нуку</a:t>
            </a: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т</a:t>
            </a:r>
            <a:r>
              <a:rPr dirty="0" sz="900">
                <a:solidFill>
                  <a:srgbClr val="585858"/>
                </a:solidFill>
                <a:latin typeface="Calibri"/>
                <a:cs typeface="Calibri"/>
              </a:rPr>
              <a:t>ск</a:t>
            </a:r>
            <a:r>
              <a:rPr dirty="0" sz="900" spc="5">
                <a:solidFill>
                  <a:srgbClr val="585858"/>
                </a:solidFill>
                <a:latin typeface="Calibri"/>
                <a:cs typeface="Calibri"/>
              </a:rPr>
              <a:t>и</a:t>
            </a:r>
            <a:r>
              <a:rPr dirty="0" sz="900">
                <a:solidFill>
                  <a:srgbClr val="585858"/>
                </a:solidFill>
                <a:latin typeface="Calibri"/>
                <a:cs typeface="Calibri"/>
              </a:rPr>
              <a:t>й</a:t>
            </a:r>
            <a:r>
              <a:rPr dirty="0" sz="900" spc="-2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р</a:t>
            </a:r>
            <a:r>
              <a:rPr dirty="0" sz="900">
                <a:solidFill>
                  <a:srgbClr val="585858"/>
                </a:solidFill>
                <a:latin typeface="Calibri"/>
                <a:cs typeface="Calibri"/>
              </a:rPr>
              <a:t>а</a:t>
            </a:r>
            <a:r>
              <a:rPr dirty="0" sz="900" spc="5">
                <a:solidFill>
                  <a:srgbClr val="585858"/>
                </a:solidFill>
                <a:latin typeface="Calibri"/>
                <a:cs typeface="Calibri"/>
              </a:rPr>
              <a:t>й</a:t>
            </a:r>
            <a:r>
              <a:rPr dirty="0" sz="900">
                <a:solidFill>
                  <a:srgbClr val="585858"/>
                </a:solidFill>
                <a:latin typeface="Calibri"/>
                <a:cs typeface="Calibri"/>
              </a:rPr>
              <a:t>он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77" name="object 177"/>
          <p:cNvGrpSpPr/>
          <p:nvPr/>
        </p:nvGrpSpPr>
        <p:grpSpPr>
          <a:xfrm>
            <a:off x="876680" y="6306692"/>
            <a:ext cx="81915" cy="83185"/>
            <a:chOff x="876680" y="6306692"/>
            <a:chExt cx="81915" cy="83185"/>
          </a:xfrm>
        </p:grpSpPr>
        <p:sp>
          <p:nvSpPr>
            <p:cNvPr id="178" name="object 178"/>
            <p:cNvSpPr/>
            <p:nvPr/>
          </p:nvSpPr>
          <p:spPr>
            <a:xfrm>
              <a:off x="886205" y="6316217"/>
              <a:ext cx="62865" cy="64135"/>
            </a:xfrm>
            <a:custGeom>
              <a:avLst/>
              <a:gdLst/>
              <a:ahLst/>
              <a:cxnLst/>
              <a:rect l="l" t="t" r="r" b="b"/>
              <a:pathLst>
                <a:path w="62865" h="64135">
                  <a:moveTo>
                    <a:pt x="62484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62484" y="64007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9973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" name="object 179"/>
            <p:cNvSpPr/>
            <p:nvPr/>
          </p:nvSpPr>
          <p:spPr>
            <a:xfrm>
              <a:off x="886205" y="6316217"/>
              <a:ext cx="62865" cy="64135"/>
            </a:xfrm>
            <a:custGeom>
              <a:avLst/>
              <a:gdLst/>
              <a:ahLst/>
              <a:cxnLst/>
              <a:rect l="l" t="t" r="r" b="b"/>
              <a:pathLst>
                <a:path w="62865" h="64135">
                  <a:moveTo>
                    <a:pt x="0" y="64007"/>
                  </a:moveTo>
                  <a:lnTo>
                    <a:pt x="62484" y="64007"/>
                  </a:lnTo>
                  <a:lnTo>
                    <a:pt x="62484" y="0"/>
                  </a:lnTo>
                  <a:lnTo>
                    <a:pt x="0" y="0"/>
                  </a:lnTo>
                  <a:lnTo>
                    <a:pt x="0" y="64007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0" name="object 180"/>
          <p:cNvSpPr txBox="1"/>
          <p:nvPr/>
        </p:nvSpPr>
        <p:spPr>
          <a:xfrm>
            <a:off x="963269" y="6254597"/>
            <a:ext cx="8223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858"/>
                </a:solidFill>
                <a:latin typeface="Calibri"/>
                <a:cs typeface="Calibri"/>
              </a:rPr>
              <a:t>Осинский</a:t>
            </a:r>
            <a:r>
              <a:rPr dirty="0" sz="900" spc="-2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р</a:t>
            </a:r>
            <a:r>
              <a:rPr dirty="0" sz="900">
                <a:solidFill>
                  <a:srgbClr val="585858"/>
                </a:solidFill>
                <a:latin typeface="Calibri"/>
                <a:cs typeface="Calibri"/>
              </a:rPr>
              <a:t>а</a:t>
            </a:r>
            <a:r>
              <a:rPr dirty="0" sz="900" spc="5">
                <a:solidFill>
                  <a:srgbClr val="585858"/>
                </a:solidFill>
                <a:latin typeface="Calibri"/>
                <a:cs typeface="Calibri"/>
              </a:rPr>
              <a:t>й</a:t>
            </a:r>
            <a:r>
              <a:rPr dirty="0" sz="900">
                <a:solidFill>
                  <a:srgbClr val="585858"/>
                </a:solidFill>
                <a:latin typeface="Calibri"/>
                <a:cs typeface="Calibri"/>
              </a:rPr>
              <a:t>он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81" name="object 181"/>
          <p:cNvGrpSpPr/>
          <p:nvPr/>
        </p:nvGrpSpPr>
        <p:grpSpPr>
          <a:xfrm>
            <a:off x="2290952" y="6306692"/>
            <a:ext cx="81915" cy="83185"/>
            <a:chOff x="2290952" y="6306692"/>
            <a:chExt cx="81915" cy="83185"/>
          </a:xfrm>
        </p:grpSpPr>
        <p:sp>
          <p:nvSpPr>
            <p:cNvPr id="182" name="object 182"/>
            <p:cNvSpPr/>
            <p:nvPr/>
          </p:nvSpPr>
          <p:spPr>
            <a:xfrm>
              <a:off x="2300477" y="6316217"/>
              <a:ext cx="62865" cy="64135"/>
            </a:xfrm>
            <a:custGeom>
              <a:avLst/>
              <a:gdLst/>
              <a:ahLst/>
              <a:cxnLst/>
              <a:rect l="l" t="t" r="r" b="b"/>
              <a:pathLst>
                <a:path w="62864" h="64135">
                  <a:moveTo>
                    <a:pt x="62483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62483" y="64007"/>
                  </a:lnTo>
                  <a:lnTo>
                    <a:pt x="62483" y="0"/>
                  </a:lnTo>
                  <a:close/>
                </a:path>
              </a:pathLst>
            </a:custGeom>
            <a:solidFill>
              <a:srgbClr val="2544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" name="object 183"/>
            <p:cNvSpPr/>
            <p:nvPr/>
          </p:nvSpPr>
          <p:spPr>
            <a:xfrm>
              <a:off x="2300477" y="6316217"/>
              <a:ext cx="62865" cy="64135"/>
            </a:xfrm>
            <a:custGeom>
              <a:avLst/>
              <a:gdLst/>
              <a:ahLst/>
              <a:cxnLst/>
              <a:rect l="l" t="t" r="r" b="b"/>
              <a:pathLst>
                <a:path w="62864" h="64135">
                  <a:moveTo>
                    <a:pt x="0" y="64007"/>
                  </a:moveTo>
                  <a:lnTo>
                    <a:pt x="62483" y="64007"/>
                  </a:lnTo>
                  <a:lnTo>
                    <a:pt x="62483" y="0"/>
                  </a:lnTo>
                  <a:lnTo>
                    <a:pt x="0" y="0"/>
                  </a:lnTo>
                  <a:lnTo>
                    <a:pt x="0" y="64007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4" name="object 184"/>
          <p:cNvSpPr txBox="1"/>
          <p:nvPr/>
        </p:nvSpPr>
        <p:spPr>
          <a:xfrm>
            <a:off x="2377567" y="6254597"/>
            <a:ext cx="13144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Эхирит-Булагатский</a:t>
            </a:r>
            <a:r>
              <a:rPr dirty="0" sz="900" spc="-3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85858"/>
                </a:solidFill>
                <a:latin typeface="Calibri"/>
                <a:cs typeface="Calibri"/>
              </a:rPr>
              <a:t>район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85" name="object 185"/>
          <p:cNvGrpSpPr/>
          <p:nvPr/>
        </p:nvGrpSpPr>
        <p:grpSpPr>
          <a:xfrm>
            <a:off x="3705225" y="6306692"/>
            <a:ext cx="81915" cy="83185"/>
            <a:chOff x="3705225" y="6306692"/>
            <a:chExt cx="81915" cy="83185"/>
          </a:xfrm>
        </p:grpSpPr>
        <p:sp>
          <p:nvSpPr>
            <p:cNvPr id="186" name="object 186"/>
            <p:cNvSpPr/>
            <p:nvPr/>
          </p:nvSpPr>
          <p:spPr>
            <a:xfrm>
              <a:off x="3714750" y="6316217"/>
              <a:ext cx="62865" cy="64135"/>
            </a:xfrm>
            <a:custGeom>
              <a:avLst/>
              <a:gdLst/>
              <a:ahLst/>
              <a:cxnLst/>
              <a:rect l="l" t="t" r="r" b="b"/>
              <a:pathLst>
                <a:path w="62864" h="64135">
                  <a:moveTo>
                    <a:pt x="62484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62484" y="64007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4368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7" name="object 187"/>
            <p:cNvSpPr/>
            <p:nvPr/>
          </p:nvSpPr>
          <p:spPr>
            <a:xfrm>
              <a:off x="3714750" y="6316217"/>
              <a:ext cx="62865" cy="64135"/>
            </a:xfrm>
            <a:custGeom>
              <a:avLst/>
              <a:gdLst/>
              <a:ahLst/>
              <a:cxnLst/>
              <a:rect l="l" t="t" r="r" b="b"/>
              <a:pathLst>
                <a:path w="62864" h="64135">
                  <a:moveTo>
                    <a:pt x="0" y="64007"/>
                  </a:moveTo>
                  <a:lnTo>
                    <a:pt x="62484" y="64007"/>
                  </a:lnTo>
                  <a:lnTo>
                    <a:pt x="62484" y="0"/>
                  </a:lnTo>
                  <a:lnTo>
                    <a:pt x="0" y="0"/>
                  </a:lnTo>
                  <a:lnTo>
                    <a:pt x="0" y="64007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8" name="object 188"/>
          <p:cNvSpPr txBox="1"/>
          <p:nvPr/>
        </p:nvSpPr>
        <p:spPr>
          <a:xfrm>
            <a:off x="3791839" y="6254597"/>
            <a:ext cx="95504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858"/>
                </a:solidFill>
                <a:latin typeface="Calibri"/>
                <a:cs typeface="Calibri"/>
              </a:rPr>
              <a:t>г.</a:t>
            </a:r>
            <a:r>
              <a:rPr dirty="0" sz="900" spc="-2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Бодайбо</a:t>
            </a:r>
            <a:r>
              <a:rPr dirty="0" sz="900" spc="-4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85858"/>
                </a:solidFill>
                <a:latin typeface="Calibri"/>
                <a:cs typeface="Calibri"/>
              </a:rPr>
              <a:t>и</a:t>
            </a:r>
            <a:r>
              <a:rPr dirty="0" sz="900" spc="-2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85858"/>
                </a:solidFill>
                <a:latin typeface="Calibri"/>
                <a:cs typeface="Calibri"/>
              </a:rPr>
              <a:t>район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89" name="object 189"/>
          <p:cNvGrpSpPr/>
          <p:nvPr/>
        </p:nvGrpSpPr>
        <p:grpSpPr>
          <a:xfrm>
            <a:off x="876680" y="6521577"/>
            <a:ext cx="81915" cy="81915"/>
            <a:chOff x="876680" y="6521577"/>
            <a:chExt cx="81915" cy="81915"/>
          </a:xfrm>
        </p:grpSpPr>
        <p:sp>
          <p:nvSpPr>
            <p:cNvPr id="190" name="object 190"/>
            <p:cNvSpPr/>
            <p:nvPr/>
          </p:nvSpPr>
          <p:spPr>
            <a:xfrm>
              <a:off x="886205" y="6531102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5">
                  <a:moveTo>
                    <a:pt x="62484" y="0"/>
                  </a:moveTo>
                  <a:lnTo>
                    <a:pt x="0" y="0"/>
                  </a:lnTo>
                  <a:lnTo>
                    <a:pt x="0" y="62484"/>
                  </a:lnTo>
                  <a:lnTo>
                    <a:pt x="62484" y="62484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7BAE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1" name="object 191"/>
            <p:cNvSpPr/>
            <p:nvPr/>
          </p:nvSpPr>
          <p:spPr>
            <a:xfrm>
              <a:off x="886205" y="6531102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5">
                  <a:moveTo>
                    <a:pt x="0" y="62484"/>
                  </a:moveTo>
                  <a:lnTo>
                    <a:pt x="62484" y="62484"/>
                  </a:lnTo>
                  <a:lnTo>
                    <a:pt x="62484" y="0"/>
                  </a:lnTo>
                  <a:lnTo>
                    <a:pt x="0" y="0"/>
                  </a:lnTo>
                  <a:lnTo>
                    <a:pt x="0" y="6248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2" name="object 192"/>
          <p:cNvSpPr txBox="1"/>
          <p:nvPr/>
        </p:nvSpPr>
        <p:spPr>
          <a:xfrm>
            <a:off x="963269" y="6468871"/>
            <a:ext cx="88138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Усольский</a:t>
            </a:r>
            <a:r>
              <a:rPr dirty="0" sz="900" spc="13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85858"/>
                </a:solidFill>
                <a:latin typeface="Calibri"/>
                <a:cs typeface="Calibri"/>
              </a:rPr>
              <a:t>район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34945" y="412679"/>
            <a:ext cx="7237730" cy="39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050"/>
              </a:lnSpc>
            </a:pPr>
            <a:r>
              <a:rPr dirty="0" sz="2800" spc="-5" b="1">
                <a:solidFill>
                  <a:srgbClr val="FFFFFF"/>
                </a:solidFill>
                <a:latin typeface="Times New Roman"/>
                <a:cs typeface="Times New Roman"/>
              </a:rPr>
              <a:t>Общие</a:t>
            </a:r>
            <a:r>
              <a:rPr dirty="0" sz="2800" spc="1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0" b="1">
                <a:solidFill>
                  <a:srgbClr val="FFFFFF"/>
                </a:solidFill>
                <a:latin typeface="Times New Roman"/>
                <a:cs typeface="Times New Roman"/>
              </a:rPr>
              <a:t>сведения</a:t>
            </a:r>
            <a:r>
              <a:rPr dirty="0" sz="2800" spc="1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об </a:t>
            </a:r>
            <a:r>
              <a:rPr dirty="0" sz="2800" spc="-10" b="1">
                <a:solidFill>
                  <a:srgbClr val="FFFFFF"/>
                </a:solidFill>
                <a:latin typeface="Times New Roman"/>
                <a:cs typeface="Times New Roman"/>
              </a:rPr>
              <a:t>участниках</a:t>
            </a:r>
            <a:r>
              <a:rPr dirty="0" sz="2800" spc="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5" b="1">
                <a:solidFill>
                  <a:srgbClr val="FFFFFF"/>
                </a:solidFill>
                <a:latin typeface="Times New Roman"/>
                <a:cs typeface="Times New Roman"/>
              </a:rPr>
              <a:t>мониторинга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76784" y="1325880"/>
            <a:ext cx="6224270" cy="5384800"/>
            <a:chOff x="176784" y="1325880"/>
            <a:chExt cx="6224270" cy="5384800"/>
          </a:xfrm>
        </p:grpSpPr>
        <p:sp>
          <p:nvSpPr>
            <p:cNvPr id="4" name="object 4"/>
            <p:cNvSpPr/>
            <p:nvPr/>
          </p:nvSpPr>
          <p:spPr>
            <a:xfrm>
              <a:off x="176784" y="1325880"/>
              <a:ext cx="6224270" cy="5384800"/>
            </a:xfrm>
            <a:custGeom>
              <a:avLst/>
              <a:gdLst/>
              <a:ahLst/>
              <a:cxnLst/>
              <a:rect l="l" t="t" r="r" b="b"/>
              <a:pathLst>
                <a:path w="6224270" h="5384800">
                  <a:moveTo>
                    <a:pt x="6224016" y="0"/>
                  </a:moveTo>
                  <a:lnTo>
                    <a:pt x="0" y="0"/>
                  </a:lnTo>
                  <a:lnTo>
                    <a:pt x="0" y="5384292"/>
                  </a:lnTo>
                  <a:lnTo>
                    <a:pt x="6224016" y="5384292"/>
                  </a:lnTo>
                  <a:lnTo>
                    <a:pt x="62240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90551" y="2458719"/>
              <a:ext cx="2796002" cy="2796031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4080002" y="4430014"/>
            <a:ext cx="3238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1439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47417" y="2838958"/>
            <a:ext cx="675005" cy="1342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28625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111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50">
              <a:latin typeface="Calibri"/>
              <a:cs typeface="Calibri"/>
            </a:endParaRPr>
          </a:p>
          <a:p>
            <a:pPr marL="142875">
              <a:lnSpc>
                <a:spcPct val="100000"/>
              </a:lnSpc>
            </a:pP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132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117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Calibri"/>
              <a:cs typeface="Calibri"/>
            </a:endParaRPr>
          </a:p>
          <a:p>
            <a:pPr marL="27940">
              <a:lnSpc>
                <a:spcPct val="100000"/>
              </a:lnSpc>
            </a:pP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66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28214" y="2610358"/>
            <a:ext cx="1682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96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61716" y="2505583"/>
            <a:ext cx="1682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83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84808" y="1396111"/>
            <a:ext cx="4622165" cy="678815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1033144" marR="5080" indent="-1033780">
              <a:lnSpc>
                <a:spcPct val="102899"/>
              </a:lnSpc>
              <a:spcBef>
                <a:spcPts val="50"/>
              </a:spcBef>
            </a:pPr>
            <a:r>
              <a:rPr dirty="0" sz="2100" spc="5" b="1">
                <a:solidFill>
                  <a:srgbClr val="44536A"/>
                </a:solidFill>
                <a:latin typeface="Calibri"/>
                <a:cs typeface="Calibri"/>
              </a:rPr>
              <a:t>Количество участников </a:t>
            </a:r>
            <a:r>
              <a:rPr dirty="0" sz="2100" spc="10" b="1">
                <a:solidFill>
                  <a:srgbClr val="44536A"/>
                </a:solidFill>
                <a:latin typeface="Calibri"/>
                <a:cs typeface="Calibri"/>
              </a:rPr>
              <a:t>по </a:t>
            </a:r>
            <a:r>
              <a:rPr dirty="0" sz="2100" spc="5" b="1">
                <a:solidFill>
                  <a:srgbClr val="44536A"/>
                </a:solidFill>
                <a:latin typeface="Calibri"/>
                <a:cs typeface="Calibri"/>
              </a:rPr>
              <a:t>должностям </a:t>
            </a:r>
            <a:r>
              <a:rPr dirty="0" sz="2100" spc="-459" b="1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z="2100" spc="5" b="1">
                <a:solidFill>
                  <a:srgbClr val="44536A"/>
                </a:solidFill>
                <a:latin typeface="Calibri"/>
                <a:cs typeface="Calibri"/>
              </a:rPr>
              <a:t>(всего </a:t>
            </a:r>
            <a:r>
              <a:rPr dirty="0" sz="2100" spc="10" b="1">
                <a:solidFill>
                  <a:srgbClr val="44536A"/>
                </a:solidFill>
                <a:latin typeface="Calibri"/>
                <a:cs typeface="Calibri"/>
              </a:rPr>
              <a:t>2044</a:t>
            </a:r>
            <a:r>
              <a:rPr dirty="0" sz="2100" spc="5" b="1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44536A"/>
                </a:solidFill>
                <a:latin typeface="Calibri"/>
                <a:cs typeface="Calibri"/>
              </a:rPr>
              <a:t>человека)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167383" y="5702808"/>
            <a:ext cx="2255520" cy="862965"/>
            <a:chOff x="1167383" y="5702808"/>
            <a:chExt cx="2255520" cy="862965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67383" y="5702808"/>
              <a:ext cx="83819" cy="8381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39083" y="5702808"/>
              <a:ext cx="83820" cy="8381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67383" y="5961888"/>
              <a:ext cx="83819" cy="8382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39083" y="5961888"/>
              <a:ext cx="83820" cy="8382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67383" y="6222492"/>
              <a:ext cx="83819" cy="8382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39083" y="6222492"/>
              <a:ext cx="83820" cy="8382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67383" y="6481572"/>
              <a:ext cx="83819" cy="83820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1288033" y="5546149"/>
            <a:ext cx="4046854" cy="1066165"/>
          </a:xfrm>
          <a:prstGeom prst="rect">
            <a:avLst/>
          </a:prstGeom>
        </p:spPr>
        <p:txBody>
          <a:bodyPr wrap="square" lIns="0" tIns="901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710"/>
              </a:spcBef>
              <a:tabLst>
                <a:tab pos="2172335" algn="l"/>
              </a:tabLst>
            </a:pPr>
            <a:r>
              <a:rPr dirty="0" sz="1200" spc="-5">
                <a:solidFill>
                  <a:srgbClr val="44536A"/>
                </a:solidFill>
                <a:latin typeface="Calibri"/>
                <a:cs typeface="Calibri"/>
              </a:rPr>
              <a:t>Воспитатель	Ст.</a:t>
            </a:r>
            <a:r>
              <a:rPr dirty="0" sz="1200" spc="-3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44536A"/>
                </a:solidFill>
                <a:latin typeface="Calibri"/>
                <a:cs typeface="Calibri"/>
              </a:rPr>
              <a:t>воспитатель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5"/>
              </a:spcBef>
              <a:tabLst>
                <a:tab pos="2172335" algn="l"/>
              </a:tabLst>
            </a:pPr>
            <a:r>
              <a:rPr dirty="0" sz="1200" spc="-5">
                <a:solidFill>
                  <a:srgbClr val="44536A"/>
                </a:solidFill>
                <a:latin typeface="Calibri"/>
                <a:cs typeface="Calibri"/>
              </a:rPr>
              <a:t>Заместитель</a:t>
            </a:r>
            <a:r>
              <a:rPr dirty="0" sz="1200" spc="-2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44536A"/>
                </a:solidFill>
                <a:latin typeface="Calibri"/>
                <a:cs typeface="Calibri"/>
              </a:rPr>
              <a:t>по</a:t>
            </a:r>
            <a:r>
              <a:rPr dirty="0" sz="1200" spc="5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44536A"/>
                </a:solidFill>
                <a:latin typeface="Calibri"/>
                <a:cs typeface="Calibri"/>
              </a:rPr>
              <a:t>ВМР	Инструктор</a:t>
            </a:r>
            <a:r>
              <a:rPr dirty="0" sz="1200" spc="-35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44536A"/>
                </a:solidFill>
                <a:latin typeface="Calibri"/>
                <a:cs typeface="Calibri"/>
              </a:rPr>
              <a:t>по</a:t>
            </a:r>
            <a:r>
              <a:rPr dirty="0" sz="1200" spc="-25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44536A"/>
                </a:solidFill>
                <a:latin typeface="Calibri"/>
                <a:cs typeface="Calibri"/>
              </a:rPr>
              <a:t>ФК</a:t>
            </a:r>
            <a:endParaRPr sz="1200">
              <a:latin typeface="Calibri"/>
              <a:cs typeface="Calibri"/>
            </a:endParaRPr>
          </a:p>
          <a:p>
            <a:pPr marR="5080">
              <a:lnSpc>
                <a:spcPct val="142200"/>
              </a:lnSpc>
              <a:tabLst>
                <a:tab pos="2172335" algn="l"/>
              </a:tabLst>
            </a:pPr>
            <a:r>
              <a:rPr dirty="0" sz="1200" spc="-5">
                <a:solidFill>
                  <a:srgbClr val="44536A"/>
                </a:solidFill>
                <a:latin typeface="Calibri"/>
                <a:cs typeface="Calibri"/>
              </a:rPr>
              <a:t>Учитель -логопед</a:t>
            </a:r>
            <a:r>
              <a:rPr dirty="0" sz="1200" spc="-15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44536A"/>
                </a:solidFill>
                <a:latin typeface="Calibri"/>
                <a:cs typeface="Calibri"/>
              </a:rPr>
              <a:t>(дефектолог)	Музыкальный руководитель </a:t>
            </a:r>
            <a:r>
              <a:rPr dirty="0" sz="1200" spc="-254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44536A"/>
                </a:solidFill>
                <a:latin typeface="Calibri"/>
                <a:cs typeface="Calibri"/>
              </a:rPr>
              <a:t>Педагог-психолог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400800" y="1325880"/>
            <a:ext cx="5614670" cy="5384800"/>
            <a:chOff x="6400800" y="1325880"/>
            <a:chExt cx="5614670" cy="5384800"/>
          </a:xfrm>
        </p:grpSpPr>
        <p:sp>
          <p:nvSpPr>
            <p:cNvPr id="21" name="object 21"/>
            <p:cNvSpPr/>
            <p:nvPr/>
          </p:nvSpPr>
          <p:spPr>
            <a:xfrm>
              <a:off x="6400800" y="1325880"/>
              <a:ext cx="5614670" cy="5384800"/>
            </a:xfrm>
            <a:custGeom>
              <a:avLst/>
              <a:gdLst/>
              <a:ahLst/>
              <a:cxnLst/>
              <a:rect l="l" t="t" r="r" b="b"/>
              <a:pathLst>
                <a:path w="5614670" h="5384800">
                  <a:moveTo>
                    <a:pt x="5614415" y="0"/>
                  </a:moveTo>
                  <a:lnTo>
                    <a:pt x="0" y="0"/>
                  </a:lnTo>
                  <a:lnTo>
                    <a:pt x="0" y="5384292"/>
                  </a:lnTo>
                  <a:lnTo>
                    <a:pt x="5614415" y="5384292"/>
                  </a:lnTo>
                  <a:lnTo>
                    <a:pt x="5614415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810472" y="2458719"/>
              <a:ext cx="2795932" cy="2796031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9953243" y="4421123"/>
            <a:ext cx="349250" cy="224154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2065" rIns="0" bIns="0" rtlCol="0" vert="horz">
            <a:spAutoFit/>
          </a:bodyPr>
          <a:lstStyle/>
          <a:p>
            <a:pPr marL="36830">
              <a:lnSpc>
                <a:spcPct val="100000"/>
              </a:lnSpc>
              <a:spcBef>
                <a:spcPts val="95"/>
              </a:spcBef>
            </a:pPr>
            <a:r>
              <a:rPr dirty="0" sz="1200" b="1">
                <a:solidFill>
                  <a:srgbClr val="001F5F"/>
                </a:solidFill>
                <a:latin typeface="Calibri"/>
                <a:cs typeface="Calibri"/>
              </a:rPr>
              <a:t>70.4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534656" y="4011167"/>
            <a:ext cx="269875" cy="224154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2065" rIns="0" bIns="0" rtlCol="0" vert="horz">
            <a:spAutoFit/>
          </a:bodyPr>
          <a:lstStyle/>
          <a:p>
            <a:pPr marL="37465">
              <a:lnSpc>
                <a:spcPct val="100000"/>
              </a:lnSpc>
              <a:spcBef>
                <a:spcPts val="95"/>
              </a:spcBef>
            </a:pPr>
            <a:r>
              <a:rPr dirty="0" sz="1200" b="1">
                <a:solidFill>
                  <a:srgbClr val="001F5F"/>
                </a:solidFill>
                <a:latin typeface="Calibri"/>
                <a:cs typeface="Calibri"/>
              </a:rPr>
              <a:t>3.2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868411" y="3649979"/>
            <a:ext cx="269875" cy="22288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1430" rIns="0" bIns="0" rtlCol="0" vert="horz">
            <a:spAutoFit/>
          </a:bodyPr>
          <a:lstStyle/>
          <a:p>
            <a:pPr marL="36830">
              <a:lnSpc>
                <a:spcPct val="100000"/>
              </a:lnSpc>
              <a:spcBef>
                <a:spcPts val="90"/>
              </a:spcBef>
            </a:pPr>
            <a:r>
              <a:rPr dirty="0" sz="1200" b="1">
                <a:solidFill>
                  <a:srgbClr val="001F5F"/>
                </a:solidFill>
                <a:latin typeface="Calibri"/>
                <a:cs typeface="Calibri"/>
              </a:rPr>
              <a:t>5.7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010143" y="3220211"/>
            <a:ext cx="271780" cy="224154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200" b="1">
                <a:solidFill>
                  <a:srgbClr val="001F5F"/>
                </a:solidFill>
                <a:latin typeface="Calibri"/>
                <a:cs typeface="Calibri"/>
              </a:rPr>
              <a:t>6.5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296656" y="2859023"/>
            <a:ext cx="269875" cy="224154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1430" rIns="0" bIns="0" rtlCol="0" vert="horz">
            <a:spAutoFit/>
          </a:bodyPr>
          <a:lstStyle/>
          <a:p>
            <a:pPr marL="37465">
              <a:lnSpc>
                <a:spcPct val="100000"/>
              </a:lnSpc>
              <a:spcBef>
                <a:spcPts val="90"/>
              </a:spcBef>
            </a:pPr>
            <a:r>
              <a:rPr dirty="0" sz="1200" b="1">
                <a:solidFill>
                  <a:srgbClr val="001F5F"/>
                </a:solidFill>
                <a:latin typeface="Calibri"/>
                <a:cs typeface="Calibri"/>
              </a:rPr>
              <a:t>5.5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610600" y="2648711"/>
            <a:ext cx="271780" cy="224154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200" b="1">
                <a:solidFill>
                  <a:srgbClr val="001F5F"/>
                </a:solidFill>
                <a:latin typeface="Calibri"/>
                <a:cs typeface="Calibri"/>
              </a:rPr>
              <a:t>4.6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924543" y="2534411"/>
            <a:ext cx="271780" cy="224154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200" b="1">
                <a:solidFill>
                  <a:srgbClr val="001F5F"/>
                </a:solidFill>
                <a:latin typeface="Calibri"/>
                <a:cs typeface="Calibri"/>
              </a:rPr>
              <a:t>4.1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7086600" y="5702808"/>
            <a:ext cx="2257425" cy="862965"/>
            <a:chOff x="7086600" y="5702808"/>
            <a:chExt cx="2257425" cy="862965"/>
          </a:xfrm>
        </p:grpSpPr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86600" y="5702808"/>
              <a:ext cx="83820" cy="8381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59823" y="5702808"/>
              <a:ext cx="83820" cy="8381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86600" y="5961888"/>
              <a:ext cx="83820" cy="8382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259823" y="5961888"/>
              <a:ext cx="83820" cy="8382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86600" y="6222492"/>
              <a:ext cx="83820" cy="8382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259823" y="6222492"/>
              <a:ext cx="83820" cy="8382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86600" y="6481572"/>
              <a:ext cx="83820" cy="83820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6400800" y="1325880"/>
            <a:ext cx="5614670" cy="5384800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algn="ctr" marL="3175">
              <a:lnSpc>
                <a:spcPct val="100000"/>
              </a:lnSpc>
              <a:spcBef>
                <a:spcPts val="675"/>
              </a:spcBef>
            </a:pPr>
            <a:r>
              <a:rPr dirty="0" sz="2100" spc="5" b="1">
                <a:solidFill>
                  <a:srgbClr val="44536A"/>
                </a:solidFill>
                <a:latin typeface="Calibri"/>
                <a:cs typeface="Calibri"/>
              </a:rPr>
              <a:t>Процентное</a:t>
            </a:r>
            <a:r>
              <a:rPr dirty="0" sz="2100" spc="-5" b="1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z="2100" spc="10" b="1">
                <a:solidFill>
                  <a:srgbClr val="44536A"/>
                </a:solidFill>
                <a:latin typeface="Calibri"/>
                <a:cs typeface="Calibri"/>
              </a:rPr>
              <a:t>соотношение</a:t>
            </a:r>
            <a:endParaRPr sz="2100">
              <a:latin typeface="Calibri"/>
              <a:cs typeface="Calibri"/>
            </a:endParaRPr>
          </a:p>
          <a:p>
            <a:pPr algn="ctr" marL="2540">
              <a:lnSpc>
                <a:spcPct val="100000"/>
              </a:lnSpc>
              <a:spcBef>
                <a:spcPts val="70"/>
              </a:spcBef>
            </a:pPr>
            <a:r>
              <a:rPr dirty="0" sz="2100" spc="5" b="1">
                <a:solidFill>
                  <a:srgbClr val="44536A"/>
                </a:solidFill>
                <a:latin typeface="Calibri"/>
                <a:cs typeface="Calibri"/>
              </a:rPr>
              <a:t>участников</a:t>
            </a:r>
            <a:r>
              <a:rPr dirty="0" sz="2100" spc="-5" b="1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z="2100" spc="10" b="1">
                <a:solidFill>
                  <a:srgbClr val="44536A"/>
                </a:solidFill>
                <a:latin typeface="Calibri"/>
                <a:cs typeface="Calibri"/>
              </a:rPr>
              <a:t>по</a:t>
            </a:r>
            <a:r>
              <a:rPr dirty="0" sz="2100" spc="-15" b="1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z="2100" spc="5" b="1">
                <a:solidFill>
                  <a:srgbClr val="44536A"/>
                </a:solidFill>
                <a:latin typeface="Calibri"/>
                <a:cs typeface="Calibri"/>
              </a:rPr>
              <a:t>должностям</a:t>
            </a:r>
            <a:r>
              <a:rPr dirty="0" sz="2100" b="1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z="2100" spc="10" b="1">
                <a:solidFill>
                  <a:srgbClr val="44536A"/>
                </a:solidFill>
                <a:latin typeface="Calibri"/>
                <a:cs typeface="Calibri"/>
              </a:rPr>
              <a:t>(%)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>
              <a:latin typeface="Calibri"/>
              <a:cs typeface="Calibri"/>
            </a:endParaRPr>
          </a:p>
          <a:p>
            <a:pPr marL="807720">
              <a:lnSpc>
                <a:spcPct val="100000"/>
              </a:lnSpc>
              <a:tabLst>
                <a:tab pos="2980055" algn="l"/>
              </a:tabLst>
            </a:pPr>
            <a:r>
              <a:rPr dirty="0" sz="1200" spc="-5">
                <a:solidFill>
                  <a:srgbClr val="44536A"/>
                </a:solidFill>
                <a:latin typeface="Calibri"/>
                <a:cs typeface="Calibri"/>
              </a:rPr>
              <a:t>Воспитатель	Ст.</a:t>
            </a:r>
            <a:r>
              <a:rPr dirty="0" sz="1200" spc="-5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44536A"/>
                </a:solidFill>
                <a:latin typeface="Calibri"/>
                <a:cs typeface="Calibri"/>
              </a:rPr>
              <a:t>воспитатель</a:t>
            </a:r>
            <a:endParaRPr sz="1200">
              <a:latin typeface="Calibri"/>
              <a:cs typeface="Calibri"/>
            </a:endParaRPr>
          </a:p>
          <a:p>
            <a:pPr marL="807720">
              <a:lnSpc>
                <a:spcPct val="100000"/>
              </a:lnSpc>
              <a:spcBef>
                <a:spcPts val="610"/>
              </a:spcBef>
              <a:tabLst>
                <a:tab pos="2980055" algn="l"/>
              </a:tabLst>
            </a:pPr>
            <a:r>
              <a:rPr dirty="0" sz="1200" spc="-5">
                <a:solidFill>
                  <a:srgbClr val="44536A"/>
                </a:solidFill>
                <a:latin typeface="Calibri"/>
                <a:cs typeface="Calibri"/>
              </a:rPr>
              <a:t>Заместитель</a:t>
            </a:r>
            <a:r>
              <a:rPr dirty="0" sz="1200" spc="-2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44536A"/>
                </a:solidFill>
                <a:latin typeface="Calibri"/>
                <a:cs typeface="Calibri"/>
              </a:rPr>
              <a:t>по</a:t>
            </a:r>
            <a:r>
              <a:rPr dirty="0" sz="1200" spc="5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44536A"/>
                </a:solidFill>
                <a:latin typeface="Calibri"/>
                <a:cs typeface="Calibri"/>
              </a:rPr>
              <a:t>ВМР	Инструктор</a:t>
            </a:r>
            <a:r>
              <a:rPr dirty="0" sz="1200" spc="-3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44536A"/>
                </a:solidFill>
                <a:latin typeface="Calibri"/>
                <a:cs typeface="Calibri"/>
              </a:rPr>
              <a:t>по</a:t>
            </a:r>
            <a:r>
              <a:rPr dirty="0" sz="1200" spc="-25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44536A"/>
                </a:solidFill>
                <a:latin typeface="Calibri"/>
                <a:cs typeface="Calibri"/>
              </a:rPr>
              <a:t>ФК</a:t>
            </a:r>
            <a:endParaRPr sz="1200">
              <a:latin typeface="Calibri"/>
              <a:cs typeface="Calibri"/>
            </a:endParaRPr>
          </a:p>
          <a:p>
            <a:pPr marL="807720" marR="761365">
              <a:lnSpc>
                <a:spcPct val="142200"/>
              </a:lnSpc>
              <a:tabLst>
                <a:tab pos="2980055" algn="l"/>
              </a:tabLst>
            </a:pPr>
            <a:r>
              <a:rPr dirty="0" sz="1200" spc="-5">
                <a:solidFill>
                  <a:srgbClr val="44536A"/>
                </a:solidFill>
                <a:latin typeface="Calibri"/>
                <a:cs typeface="Calibri"/>
              </a:rPr>
              <a:t>Учитель -логопед</a:t>
            </a:r>
            <a:r>
              <a:rPr dirty="0" sz="1200" spc="-15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44536A"/>
                </a:solidFill>
                <a:latin typeface="Calibri"/>
                <a:cs typeface="Calibri"/>
              </a:rPr>
              <a:t>(дефектолог)	Музыкальный руководитель </a:t>
            </a:r>
            <a:r>
              <a:rPr dirty="0" sz="1200" spc="-254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44536A"/>
                </a:solidFill>
                <a:latin typeface="Calibri"/>
                <a:cs typeface="Calibri"/>
              </a:rPr>
              <a:t>Педагог-психолог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2047494" y="311658"/>
            <a:ext cx="8661400" cy="620395"/>
          </a:xfrm>
          <a:prstGeom prst="rect"/>
          <a:solidFill>
            <a:srgbClr val="2D75B6"/>
          </a:solidFill>
        </p:spPr>
        <p:txBody>
          <a:bodyPr wrap="square" lIns="0" tIns="61594" rIns="0" bIns="0" rtlCol="0" vert="horz">
            <a:spAutoFit/>
          </a:bodyPr>
          <a:lstStyle/>
          <a:p>
            <a:pPr marL="711200">
              <a:lnSpc>
                <a:spcPct val="100000"/>
              </a:lnSpc>
              <a:spcBef>
                <a:spcPts val="484"/>
              </a:spcBef>
            </a:pPr>
            <a:r>
              <a:rPr dirty="0" spc="-5" b="1">
                <a:solidFill>
                  <a:srgbClr val="FFFFFF"/>
                </a:solidFill>
                <a:latin typeface="Times New Roman"/>
                <a:cs typeface="Times New Roman"/>
              </a:rPr>
              <a:t>Общие</a:t>
            </a:r>
            <a:r>
              <a:rPr dirty="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pc="-10" b="1">
                <a:solidFill>
                  <a:srgbClr val="FFFFFF"/>
                </a:solidFill>
                <a:latin typeface="Times New Roman"/>
                <a:cs typeface="Times New Roman"/>
              </a:rPr>
              <a:t>сведения</a:t>
            </a:r>
            <a:r>
              <a:rPr dirty="0" spc="-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b="1">
                <a:solidFill>
                  <a:srgbClr val="FFFFFF"/>
                </a:solidFill>
                <a:latin typeface="Times New Roman"/>
                <a:cs typeface="Times New Roman"/>
              </a:rPr>
              <a:t>об</a:t>
            </a:r>
            <a:r>
              <a:rPr dirty="0" spc="-10" b="1">
                <a:solidFill>
                  <a:srgbClr val="FFFFFF"/>
                </a:solidFill>
                <a:latin typeface="Times New Roman"/>
                <a:cs typeface="Times New Roman"/>
              </a:rPr>
              <a:t> участниках</a:t>
            </a:r>
            <a:r>
              <a:rPr dirty="0" spc="2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pc="-15" b="1">
                <a:solidFill>
                  <a:srgbClr val="FFFFFF"/>
                </a:solidFill>
                <a:latin typeface="Times New Roman"/>
                <a:cs typeface="Times New Roman"/>
              </a:rPr>
              <a:t>мониторинга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7494" y="311658"/>
            <a:ext cx="8613775" cy="620395"/>
          </a:xfrm>
          <a:prstGeom prst="rect"/>
          <a:solidFill>
            <a:srgbClr val="2D75B6"/>
          </a:solidFill>
          <a:ln w="38100">
            <a:solidFill>
              <a:srgbClr val="FFFFFF"/>
            </a:solidFill>
          </a:ln>
        </p:spPr>
        <p:txBody>
          <a:bodyPr wrap="square" lIns="0" tIns="61594" rIns="0" bIns="0" rtlCol="0" vert="horz">
            <a:spAutoFit/>
          </a:bodyPr>
          <a:lstStyle/>
          <a:p>
            <a:pPr marL="687070">
              <a:lnSpc>
                <a:spcPct val="100000"/>
              </a:lnSpc>
              <a:spcBef>
                <a:spcPts val="484"/>
              </a:spcBef>
            </a:pPr>
            <a:r>
              <a:rPr dirty="0" spc="-5" b="1">
                <a:solidFill>
                  <a:srgbClr val="FFFFFF"/>
                </a:solidFill>
                <a:latin typeface="Times New Roman"/>
                <a:cs typeface="Times New Roman"/>
              </a:rPr>
              <a:t>Общие</a:t>
            </a:r>
            <a:r>
              <a:rPr dirty="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pc="-10" b="1">
                <a:solidFill>
                  <a:srgbClr val="FFFFFF"/>
                </a:solidFill>
                <a:latin typeface="Times New Roman"/>
                <a:cs typeface="Times New Roman"/>
              </a:rPr>
              <a:t>сведения</a:t>
            </a:r>
            <a:r>
              <a:rPr dirty="0" spc="-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b="1">
                <a:solidFill>
                  <a:srgbClr val="FFFFFF"/>
                </a:solidFill>
                <a:latin typeface="Times New Roman"/>
                <a:cs typeface="Times New Roman"/>
              </a:rPr>
              <a:t>об</a:t>
            </a:r>
            <a:r>
              <a:rPr dirty="0" spc="-10" b="1">
                <a:solidFill>
                  <a:srgbClr val="FFFFFF"/>
                </a:solidFill>
                <a:latin typeface="Times New Roman"/>
                <a:cs typeface="Times New Roman"/>
              </a:rPr>
              <a:t> участниках</a:t>
            </a:r>
            <a:r>
              <a:rPr dirty="0" spc="2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pc="-15" b="1">
                <a:solidFill>
                  <a:srgbClr val="FFFFFF"/>
                </a:solidFill>
                <a:latin typeface="Times New Roman"/>
                <a:cs typeface="Times New Roman"/>
              </a:rPr>
              <a:t>мониторинга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80772" y="1304544"/>
            <a:ext cx="6503034" cy="5469890"/>
            <a:chOff x="80772" y="1304544"/>
            <a:chExt cx="6503034" cy="5469890"/>
          </a:xfrm>
        </p:grpSpPr>
        <p:sp>
          <p:nvSpPr>
            <p:cNvPr id="4" name="object 4"/>
            <p:cNvSpPr/>
            <p:nvPr/>
          </p:nvSpPr>
          <p:spPr>
            <a:xfrm>
              <a:off x="80772" y="1304544"/>
              <a:ext cx="6503034" cy="5469890"/>
            </a:xfrm>
            <a:custGeom>
              <a:avLst/>
              <a:gdLst/>
              <a:ahLst/>
              <a:cxnLst/>
              <a:rect l="l" t="t" r="r" b="b"/>
              <a:pathLst>
                <a:path w="6503034" h="5469890">
                  <a:moveTo>
                    <a:pt x="6502908" y="0"/>
                  </a:moveTo>
                  <a:lnTo>
                    <a:pt x="0" y="0"/>
                  </a:lnTo>
                  <a:lnTo>
                    <a:pt x="0" y="5469636"/>
                  </a:lnTo>
                  <a:lnTo>
                    <a:pt x="6502908" y="5469636"/>
                  </a:lnTo>
                  <a:lnTo>
                    <a:pt x="65029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321560" y="2384425"/>
              <a:ext cx="296545" cy="1820545"/>
            </a:xfrm>
            <a:custGeom>
              <a:avLst/>
              <a:gdLst/>
              <a:ahLst/>
              <a:cxnLst/>
              <a:rect l="l" t="t" r="r" b="b"/>
              <a:pathLst>
                <a:path w="296544" h="1820545">
                  <a:moveTo>
                    <a:pt x="0" y="0"/>
                  </a:moveTo>
                  <a:lnTo>
                    <a:pt x="0" y="1820545"/>
                  </a:lnTo>
                  <a:lnTo>
                    <a:pt x="296037" y="24257"/>
                  </a:lnTo>
                  <a:lnTo>
                    <a:pt x="247041" y="16859"/>
                  </a:lnTo>
                  <a:lnTo>
                    <a:pt x="197866" y="10799"/>
                  </a:lnTo>
                  <a:lnTo>
                    <a:pt x="148542" y="6080"/>
                  </a:lnTo>
                  <a:lnTo>
                    <a:pt x="99102" y="2704"/>
                  </a:lnTo>
                  <a:lnTo>
                    <a:pt x="49577" y="6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321560" y="2384425"/>
              <a:ext cx="296545" cy="1820545"/>
            </a:xfrm>
            <a:custGeom>
              <a:avLst/>
              <a:gdLst/>
              <a:ahLst/>
              <a:cxnLst/>
              <a:rect l="l" t="t" r="r" b="b"/>
              <a:pathLst>
                <a:path w="296544" h="1820545">
                  <a:moveTo>
                    <a:pt x="0" y="0"/>
                  </a:moveTo>
                  <a:lnTo>
                    <a:pt x="49577" y="676"/>
                  </a:lnTo>
                  <a:lnTo>
                    <a:pt x="99102" y="2704"/>
                  </a:lnTo>
                  <a:lnTo>
                    <a:pt x="148542" y="6080"/>
                  </a:lnTo>
                  <a:lnTo>
                    <a:pt x="197866" y="10799"/>
                  </a:lnTo>
                  <a:lnTo>
                    <a:pt x="247041" y="16859"/>
                  </a:lnTo>
                  <a:lnTo>
                    <a:pt x="296037" y="24257"/>
                  </a:lnTo>
                  <a:lnTo>
                    <a:pt x="0" y="1820545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321560" y="2408682"/>
              <a:ext cx="1776730" cy="1796414"/>
            </a:xfrm>
            <a:custGeom>
              <a:avLst/>
              <a:gdLst/>
              <a:ahLst/>
              <a:cxnLst/>
              <a:rect l="l" t="t" r="r" b="b"/>
              <a:pathLst>
                <a:path w="1776729" h="1796414">
                  <a:moveTo>
                    <a:pt x="296037" y="0"/>
                  </a:moveTo>
                  <a:lnTo>
                    <a:pt x="0" y="1796287"/>
                  </a:lnTo>
                  <a:lnTo>
                    <a:pt x="1776476" y="1398015"/>
                  </a:lnTo>
                  <a:lnTo>
                    <a:pt x="1765031" y="1349995"/>
                  </a:lnTo>
                  <a:lnTo>
                    <a:pt x="1752350" y="1302498"/>
                  </a:lnTo>
                  <a:lnTo>
                    <a:pt x="1738451" y="1255541"/>
                  </a:lnTo>
                  <a:lnTo>
                    <a:pt x="1723352" y="1209143"/>
                  </a:lnTo>
                  <a:lnTo>
                    <a:pt x="1707071" y="1163321"/>
                  </a:lnTo>
                  <a:lnTo>
                    <a:pt x="1689627" y="1118091"/>
                  </a:lnTo>
                  <a:lnTo>
                    <a:pt x="1671037" y="1073471"/>
                  </a:lnTo>
                  <a:lnTo>
                    <a:pt x="1651321" y="1029478"/>
                  </a:lnTo>
                  <a:lnTo>
                    <a:pt x="1630496" y="986129"/>
                  </a:lnTo>
                  <a:lnTo>
                    <a:pt x="1608580" y="943442"/>
                  </a:lnTo>
                  <a:lnTo>
                    <a:pt x="1585592" y="901433"/>
                  </a:lnTo>
                  <a:lnTo>
                    <a:pt x="1561549" y="860121"/>
                  </a:lnTo>
                  <a:lnTo>
                    <a:pt x="1536471" y="819522"/>
                  </a:lnTo>
                  <a:lnTo>
                    <a:pt x="1510375" y="779653"/>
                  </a:lnTo>
                  <a:lnTo>
                    <a:pt x="1483280" y="740532"/>
                  </a:lnTo>
                  <a:lnTo>
                    <a:pt x="1455203" y="702176"/>
                  </a:lnTo>
                  <a:lnTo>
                    <a:pt x="1426163" y="664601"/>
                  </a:lnTo>
                  <a:lnTo>
                    <a:pt x="1396179" y="627827"/>
                  </a:lnTo>
                  <a:lnTo>
                    <a:pt x="1365267" y="591868"/>
                  </a:lnTo>
                  <a:lnTo>
                    <a:pt x="1333448" y="556744"/>
                  </a:lnTo>
                  <a:lnTo>
                    <a:pt x="1300738" y="522470"/>
                  </a:lnTo>
                  <a:lnTo>
                    <a:pt x="1267157" y="489065"/>
                  </a:lnTo>
                  <a:lnTo>
                    <a:pt x="1232721" y="456545"/>
                  </a:lnTo>
                  <a:lnTo>
                    <a:pt x="1197451" y="424928"/>
                  </a:lnTo>
                  <a:lnTo>
                    <a:pt x="1161363" y="394231"/>
                  </a:lnTo>
                  <a:lnTo>
                    <a:pt x="1124475" y="364471"/>
                  </a:lnTo>
                  <a:lnTo>
                    <a:pt x="1086808" y="335666"/>
                  </a:lnTo>
                  <a:lnTo>
                    <a:pt x="1048377" y="307832"/>
                  </a:lnTo>
                  <a:lnTo>
                    <a:pt x="1009202" y="280986"/>
                  </a:lnTo>
                  <a:lnTo>
                    <a:pt x="969301" y="255147"/>
                  </a:lnTo>
                  <a:lnTo>
                    <a:pt x="928692" y="230331"/>
                  </a:lnTo>
                  <a:lnTo>
                    <a:pt x="887393" y="206556"/>
                  </a:lnTo>
                  <a:lnTo>
                    <a:pt x="845423" y="183838"/>
                  </a:lnTo>
                  <a:lnTo>
                    <a:pt x="802800" y="162196"/>
                  </a:lnTo>
                  <a:lnTo>
                    <a:pt x="759541" y="141645"/>
                  </a:lnTo>
                  <a:lnTo>
                    <a:pt x="715666" y="122204"/>
                  </a:lnTo>
                  <a:lnTo>
                    <a:pt x="671192" y="103889"/>
                  </a:lnTo>
                  <a:lnTo>
                    <a:pt x="626137" y="86719"/>
                  </a:lnTo>
                  <a:lnTo>
                    <a:pt x="580521" y="70709"/>
                  </a:lnTo>
                  <a:lnTo>
                    <a:pt x="534360" y="55878"/>
                  </a:lnTo>
                  <a:lnTo>
                    <a:pt x="487674" y="42242"/>
                  </a:lnTo>
                  <a:lnTo>
                    <a:pt x="440481" y="29819"/>
                  </a:lnTo>
                  <a:lnTo>
                    <a:pt x="392797" y="18627"/>
                  </a:lnTo>
                  <a:lnTo>
                    <a:pt x="344643" y="8681"/>
                  </a:lnTo>
                  <a:lnTo>
                    <a:pt x="296037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321560" y="2408682"/>
              <a:ext cx="1776730" cy="1796414"/>
            </a:xfrm>
            <a:custGeom>
              <a:avLst/>
              <a:gdLst/>
              <a:ahLst/>
              <a:cxnLst/>
              <a:rect l="l" t="t" r="r" b="b"/>
              <a:pathLst>
                <a:path w="1776729" h="1796414">
                  <a:moveTo>
                    <a:pt x="296037" y="0"/>
                  </a:moveTo>
                  <a:lnTo>
                    <a:pt x="344643" y="8681"/>
                  </a:lnTo>
                  <a:lnTo>
                    <a:pt x="392797" y="18627"/>
                  </a:lnTo>
                  <a:lnTo>
                    <a:pt x="440481" y="29819"/>
                  </a:lnTo>
                  <a:lnTo>
                    <a:pt x="487674" y="42242"/>
                  </a:lnTo>
                  <a:lnTo>
                    <a:pt x="534360" y="55878"/>
                  </a:lnTo>
                  <a:lnTo>
                    <a:pt x="580521" y="70709"/>
                  </a:lnTo>
                  <a:lnTo>
                    <a:pt x="626137" y="86719"/>
                  </a:lnTo>
                  <a:lnTo>
                    <a:pt x="671192" y="103889"/>
                  </a:lnTo>
                  <a:lnTo>
                    <a:pt x="715666" y="122204"/>
                  </a:lnTo>
                  <a:lnTo>
                    <a:pt x="759541" y="141645"/>
                  </a:lnTo>
                  <a:lnTo>
                    <a:pt x="802800" y="162196"/>
                  </a:lnTo>
                  <a:lnTo>
                    <a:pt x="845423" y="183838"/>
                  </a:lnTo>
                  <a:lnTo>
                    <a:pt x="887393" y="206556"/>
                  </a:lnTo>
                  <a:lnTo>
                    <a:pt x="928692" y="230331"/>
                  </a:lnTo>
                  <a:lnTo>
                    <a:pt x="969301" y="255147"/>
                  </a:lnTo>
                  <a:lnTo>
                    <a:pt x="1009202" y="280986"/>
                  </a:lnTo>
                  <a:lnTo>
                    <a:pt x="1048377" y="307832"/>
                  </a:lnTo>
                  <a:lnTo>
                    <a:pt x="1086808" y="335666"/>
                  </a:lnTo>
                  <a:lnTo>
                    <a:pt x="1124475" y="364471"/>
                  </a:lnTo>
                  <a:lnTo>
                    <a:pt x="1161363" y="394231"/>
                  </a:lnTo>
                  <a:lnTo>
                    <a:pt x="1197451" y="424928"/>
                  </a:lnTo>
                  <a:lnTo>
                    <a:pt x="1232721" y="456545"/>
                  </a:lnTo>
                  <a:lnTo>
                    <a:pt x="1267157" y="489065"/>
                  </a:lnTo>
                  <a:lnTo>
                    <a:pt x="1300738" y="522470"/>
                  </a:lnTo>
                  <a:lnTo>
                    <a:pt x="1333448" y="556744"/>
                  </a:lnTo>
                  <a:lnTo>
                    <a:pt x="1365267" y="591868"/>
                  </a:lnTo>
                  <a:lnTo>
                    <a:pt x="1396179" y="627827"/>
                  </a:lnTo>
                  <a:lnTo>
                    <a:pt x="1426163" y="664601"/>
                  </a:lnTo>
                  <a:lnTo>
                    <a:pt x="1455203" y="702176"/>
                  </a:lnTo>
                  <a:lnTo>
                    <a:pt x="1483280" y="740532"/>
                  </a:lnTo>
                  <a:lnTo>
                    <a:pt x="1510375" y="779653"/>
                  </a:lnTo>
                  <a:lnTo>
                    <a:pt x="1536471" y="819522"/>
                  </a:lnTo>
                  <a:lnTo>
                    <a:pt x="1561549" y="860121"/>
                  </a:lnTo>
                  <a:lnTo>
                    <a:pt x="1585592" y="901433"/>
                  </a:lnTo>
                  <a:lnTo>
                    <a:pt x="1608580" y="943442"/>
                  </a:lnTo>
                  <a:lnTo>
                    <a:pt x="1630496" y="986129"/>
                  </a:lnTo>
                  <a:lnTo>
                    <a:pt x="1651321" y="1029478"/>
                  </a:lnTo>
                  <a:lnTo>
                    <a:pt x="1671037" y="1073471"/>
                  </a:lnTo>
                  <a:lnTo>
                    <a:pt x="1689627" y="1118091"/>
                  </a:lnTo>
                  <a:lnTo>
                    <a:pt x="1707071" y="1163321"/>
                  </a:lnTo>
                  <a:lnTo>
                    <a:pt x="1723352" y="1209143"/>
                  </a:lnTo>
                  <a:lnTo>
                    <a:pt x="1738451" y="1255541"/>
                  </a:lnTo>
                  <a:lnTo>
                    <a:pt x="1752350" y="1302498"/>
                  </a:lnTo>
                  <a:lnTo>
                    <a:pt x="1765031" y="1349995"/>
                  </a:lnTo>
                  <a:lnTo>
                    <a:pt x="1776476" y="1398015"/>
                  </a:lnTo>
                  <a:lnTo>
                    <a:pt x="0" y="1796287"/>
                  </a:lnTo>
                  <a:lnTo>
                    <a:pt x="296037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321560" y="3806698"/>
              <a:ext cx="1784985" cy="398780"/>
            </a:xfrm>
            <a:custGeom>
              <a:avLst/>
              <a:gdLst/>
              <a:ahLst/>
              <a:cxnLst/>
              <a:rect l="l" t="t" r="r" b="b"/>
              <a:pathLst>
                <a:path w="1784985" h="398779">
                  <a:moveTo>
                    <a:pt x="1776476" y="0"/>
                  </a:moveTo>
                  <a:lnTo>
                    <a:pt x="0" y="398271"/>
                  </a:lnTo>
                  <a:lnTo>
                    <a:pt x="1784730" y="38862"/>
                  </a:lnTo>
                  <a:lnTo>
                    <a:pt x="1776476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321560" y="3806698"/>
              <a:ext cx="1784985" cy="398780"/>
            </a:xfrm>
            <a:custGeom>
              <a:avLst/>
              <a:gdLst/>
              <a:ahLst/>
              <a:cxnLst/>
              <a:rect l="l" t="t" r="r" b="b"/>
              <a:pathLst>
                <a:path w="1784985" h="398779">
                  <a:moveTo>
                    <a:pt x="1776476" y="0"/>
                  </a:moveTo>
                  <a:lnTo>
                    <a:pt x="1778640" y="9715"/>
                  </a:lnTo>
                  <a:lnTo>
                    <a:pt x="1780746" y="19430"/>
                  </a:lnTo>
                  <a:lnTo>
                    <a:pt x="1782780" y="29146"/>
                  </a:lnTo>
                  <a:lnTo>
                    <a:pt x="1784730" y="38862"/>
                  </a:lnTo>
                  <a:lnTo>
                    <a:pt x="0" y="398271"/>
                  </a:lnTo>
                  <a:lnTo>
                    <a:pt x="1776476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321560" y="3845560"/>
              <a:ext cx="1809750" cy="359410"/>
            </a:xfrm>
            <a:custGeom>
              <a:avLst/>
              <a:gdLst/>
              <a:ahLst/>
              <a:cxnLst/>
              <a:rect l="l" t="t" r="r" b="b"/>
              <a:pathLst>
                <a:path w="1809750" h="359410">
                  <a:moveTo>
                    <a:pt x="1784730" y="0"/>
                  </a:moveTo>
                  <a:lnTo>
                    <a:pt x="0" y="359409"/>
                  </a:lnTo>
                  <a:lnTo>
                    <a:pt x="1809241" y="156590"/>
                  </a:lnTo>
                  <a:lnTo>
                    <a:pt x="1804412" y="117228"/>
                  </a:lnTo>
                  <a:lnTo>
                    <a:pt x="1798701" y="78009"/>
                  </a:lnTo>
                  <a:lnTo>
                    <a:pt x="1792132" y="38933"/>
                  </a:lnTo>
                  <a:lnTo>
                    <a:pt x="178473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321560" y="3845560"/>
              <a:ext cx="1809750" cy="359410"/>
            </a:xfrm>
            <a:custGeom>
              <a:avLst/>
              <a:gdLst/>
              <a:ahLst/>
              <a:cxnLst/>
              <a:rect l="l" t="t" r="r" b="b"/>
              <a:pathLst>
                <a:path w="1809750" h="359410">
                  <a:moveTo>
                    <a:pt x="1784730" y="0"/>
                  </a:moveTo>
                  <a:lnTo>
                    <a:pt x="1792132" y="38933"/>
                  </a:lnTo>
                  <a:lnTo>
                    <a:pt x="1798701" y="78009"/>
                  </a:lnTo>
                  <a:lnTo>
                    <a:pt x="1804412" y="117228"/>
                  </a:lnTo>
                  <a:lnTo>
                    <a:pt x="1809241" y="156590"/>
                  </a:lnTo>
                  <a:lnTo>
                    <a:pt x="0" y="359409"/>
                  </a:lnTo>
                  <a:lnTo>
                    <a:pt x="178473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321560" y="4002151"/>
              <a:ext cx="1821180" cy="336550"/>
            </a:xfrm>
            <a:custGeom>
              <a:avLst/>
              <a:gdLst/>
              <a:ahLst/>
              <a:cxnLst/>
              <a:rect l="l" t="t" r="r" b="b"/>
              <a:pathLst>
                <a:path w="1821179" h="336550">
                  <a:moveTo>
                    <a:pt x="1809241" y="0"/>
                  </a:moveTo>
                  <a:lnTo>
                    <a:pt x="0" y="202819"/>
                  </a:lnTo>
                  <a:lnTo>
                    <a:pt x="1815718" y="336423"/>
                  </a:lnTo>
                  <a:lnTo>
                    <a:pt x="1818619" y="288382"/>
                  </a:lnTo>
                  <a:lnTo>
                    <a:pt x="1820244" y="240291"/>
                  </a:lnTo>
                  <a:lnTo>
                    <a:pt x="1820594" y="192175"/>
                  </a:lnTo>
                  <a:lnTo>
                    <a:pt x="1819668" y="144061"/>
                  </a:lnTo>
                  <a:lnTo>
                    <a:pt x="1817468" y="95976"/>
                  </a:lnTo>
                  <a:lnTo>
                    <a:pt x="1813992" y="47947"/>
                  </a:lnTo>
                  <a:lnTo>
                    <a:pt x="180924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321560" y="4002151"/>
              <a:ext cx="1821180" cy="336550"/>
            </a:xfrm>
            <a:custGeom>
              <a:avLst/>
              <a:gdLst/>
              <a:ahLst/>
              <a:cxnLst/>
              <a:rect l="l" t="t" r="r" b="b"/>
              <a:pathLst>
                <a:path w="1821179" h="336550">
                  <a:moveTo>
                    <a:pt x="1809241" y="0"/>
                  </a:moveTo>
                  <a:lnTo>
                    <a:pt x="1813992" y="47947"/>
                  </a:lnTo>
                  <a:lnTo>
                    <a:pt x="1817468" y="95976"/>
                  </a:lnTo>
                  <a:lnTo>
                    <a:pt x="1819668" y="144061"/>
                  </a:lnTo>
                  <a:lnTo>
                    <a:pt x="1820594" y="192175"/>
                  </a:lnTo>
                  <a:lnTo>
                    <a:pt x="1820244" y="240291"/>
                  </a:lnTo>
                  <a:lnTo>
                    <a:pt x="1818619" y="288382"/>
                  </a:lnTo>
                  <a:lnTo>
                    <a:pt x="1815718" y="336423"/>
                  </a:lnTo>
                  <a:lnTo>
                    <a:pt x="0" y="202819"/>
                  </a:lnTo>
                  <a:lnTo>
                    <a:pt x="1809241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321560" y="4204970"/>
              <a:ext cx="1816100" cy="1663064"/>
            </a:xfrm>
            <a:custGeom>
              <a:avLst/>
              <a:gdLst/>
              <a:ahLst/>
              <a:cxnLst/>
              <a:rect l="l" t="t" r="r" b="b"/>
              <a:pathLst>
                <a:path w="1816100" h="1663064">
                  <a:moveTo>
                    <a:pt x="0" y="0"/>
                  </a:moveTo>
                  <a:lnTo>
                    <a:pt x="741171" y="1662836"/>
                  </a:lnTo>
                  <a:lnTo>
                    <a:pt x="785622" y="1642306"/>
                  </a:lnTo>
                  <a:lnTo>
                    <a:pt x="829347" y="1620674"/>
                  </a:lnTo>
                  <a:lnTo>
                    <a:pt x="872331" y="1597959"/>
                  </a:lnTo>
                  <a:lnTo>
                    <a:pt x="914559" y="1574183"/>
                  </a:lnTo>
                  <a:lnTo>
                    <a:pt x="956019" y="1549366"/>
                  </a:lnTo>
                  <a:lnTo>
                    <a:pt x="996695" y="1523527"/>
                  </a:lnTo>
                  <a:lnTo>
                    <a:pt x="1036573" y="1496687"/>
                  </a:lnTo>
                  <a:lnTo>
                    <a:pt x="1075639" y="1468867"/>
                  </a:lnTo>
                  <a:lnTo>
                    <a:pt x="1113878" y="1440086"/>
                  </a:lnTo>
                  <a:lnTo>
                    <a:pt x="1151277" y="1410365"/>
                  </a:lnTo>
                  <a:lnTo>
                    <a:pt x="1187821" y="1379725"/>
                  </a:lnTo>
                  <a:lnTo>
                    <a:pt x="1223496" y="1348185"/>
                  </a:lnTo>
                  <a:lnTo>
                    <a:pt x="1258287" y="1315767"/>
                  </a:lnTo>
                  <a:lnTo>
                    <a:pt x="1292180" y="1282489"/>
                  </a:lnTo>
                  <a:lnTo>
                    <a:pt x="1325161" y="1248374"/>
                  </a:lnTo>
                  <a:lnTo>
                    <a:pt x="1357215" y="1213440"/>
                  </a:lnTo>
                  <a:lnTo>
                    <a:pt x="1388329" y="1177708"/>
                  </a:lnTo>
                  <a:lnTo>
                    <a:pt x="1418488" y="1141199"/>
                  </a:lnTo>
                  <a:lnTo>
                    <a:pt x="1447678" y="1103932"/>
                  </a:lnTo>
                  <a:lnTo>
                    <a:pt x="1475884" y="1065929"/>
                  </a:lnTo>
                  <a:lnTo>
                    <a:pt x="1503093" y="1027209"/>
                  </a:lnTo>
                  <a:lnTo>
                    <a:pt x="1529289" y="987793"/>
                  </a:lnTo>
                  <a:lnTo>
                    <a:pt x="1554459" y="947701"/>
                  </a:lnTo>
                  <a:lnTo>
                    <a:pt x="1578588" y="906953"/>
                  </a:lnTo>
                  <a:lnTo>
                    <a:pt x="1601662" y="865570"/>
                  </a:lnTo>
                  <a:lnTo>
                    <a:pt x="1623667" y="823572"/>
                  </a:lnTo>
                  <a:lnTo>
                    <a:pt x="1644589" y="780979"/>
                  </a:lnTo>
                  <a:lnTo>
                    <a:pt x="1664412" y="737811"/>
                  </a:lnTo>
                  <a:lnTo>
                    <a:pt x="1683124" y="694090"/>
                  </a:lnTo>
                  <a:lnTo>
                    <a:pt x="1700709" y="649835"/>
                  </a:lnTo>
                  <a:lnTo>
                    <a:pt x="1717154" y="605066"/>
                  </a:lnTo>
                  <a:lnTo>
                    <a:pt x="1732443" y="559804"/>
                  </a:lnTo>
                  <a:lnTo>
                    <a:pt x="1746563" y="514069"/>
                  </a:lnTo>
                  <a:lnTo>
                    <a:pt x="1759500" y="467882"/>
                  </a:lnTo>
                  <a:lnTo>
                    <a:pt x="1771239" y="421262"/>
                  </a:lnTo>
                  <a:lnTo>
                    <a:pt x="1781766" y="374230"/>
                  </a:lnTo>
                  <a:lnTo>
                    <a:pt x="1791066" y="326807"/>
                  </a:lnTo>
                  <a:lnTo>
                    <a:pt x="1799126" y="279012"/>
                  </a:lnTo>
                  <a:lnTo>
                    <a:pt x="1805931" y="230867"/>
                  </a:lnTo>
                  <a:lnTo>
                    <a:pt x="1811466" y="182390"/>
                  </a:lnTo>
                  <a:lnTo>
                    <a:pt x="1815718" y="1336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321560" y="4204970"/>
              <a:ext cx="1816100" cy="1663064"/>
            </a:xfrm>
            <a:custGeom>
              <a:avLst/>
              <a:gdLst/>
              <a:ahLst/>
              <a:cxnLst/>
              <a:rect l="l" t="t" r="r" b="b"/>
              <a:pathLst>
                <a:path w="1816100" h="1663064">
                  <a:moveTo>
                    <a:pt x="1815718" y="133603"/>
                  </a:moveTo>
                  <a:lnTo>
                    <a:pt x="1811466" y="182390"/>
                  </a:lnTo>
                  <a:lnTo>
                    <a:pt x="1805931" y="230867"/>
                  </a:lnTo>
                  <a:lnTo>
                    <a:pt x="1799126" y="279012"/>
                  </a:lnTo>
                  <a:lnTo>
                    <a:pt x="1791066" y="326807"/>
                  </a:lnTo>
                  <a:lnTo>
                    <a:pt x="1781766" y="374230"/>
                  </a:lnTo>
                  <a:lnTo>
                    <a:pt x="1771239" y="421262"/>
                  </a:lnTo>
                  <a:lnTo>
                    <a:pt x="1759500" y="467882"/>
                  </a:lnTo>
                  <a:lnTo>
                    <a:pt x="1746563" y="514069"/>
                  </a:lnTo>
                  <a:lnTo>
                    <a:pt x="1732443" y="559804"/>
                  </a:lnTo>
                  <a:lnTo>
                    <a:pt x="1717154" y="605066"/>
                  </a:lnTo>
                  <a:lnTo>
                    <a:pt x="1700709" y="649835"/>
                  </a:lnTo>
                  <a:lnTo>
                    <a:pt x="1683124" y="694090"/>
                  </a:lnTo>
                  <a:lnTo>
                    <a:pt x="1664412" y="737811"/>
                  </a:lnTo>
                  <a:lnTo>
                    <a:pt x="1644589" y="780979"/>
                  </a:lnTo>
                  <a:lnTo>
                    <a:pt x="1623667" y="823572"/>
                  </a:lnTo>
                  <a:lnTo>
                    <a:pt x="1601662" y="865570"/>
                  </a:lnTo>
                  <a:lnTo>
                    <a:pt x="1578588" y="906953"/>
                  </a:lnTo>
                  <a:lnTo>
                    <a:pt x="1554459" y="947701"/>
                  </a:lnTo>
                  <a:lnTo>
                    <a:pt x="1529289" y="987793"/>
                  </a:lnTo>
                  <a:lnTo>
                    <a:pt x="1503093" y="1027209"/>
                  </a:lnTo>
                  <a:lnTo>
                    <a:pt x="1475884" y="1065929"/>
                  </a:lnTo>
                  <a:lnTo>
                    <a:pt x="1447678" y="1103932"/>
                  </a:lnTo>
                  <a:lnTo>
                    <a:pt x="1418488" y="1141199"/>
                  </a:lnTo>
                  <a:lnTo>
                    <a:pt x="1388329" y="1177708"/>
                  </a:lnTo>
                  <a:lnTo>
                    <a:pt x="1357215" y="1213440"/>
                  </a:lnTo>
                  <a:lnTo>
                    <a:pt x="1325161" y="1248374"/>
                  </a:lnTo>
                  <a:lnTo>
                    <a:pt x="1292180" y="1282489"/>
                  </a:lnTo>
                  <a:lnTo>
                    <a:pt x="1258287" y="1315767"/>
                  </a:lnTo>
                  <a:lnTo>
                    <a:pt x="1223496" y="1348185"/>
                  </a:lnTo>
                  <a:lnTo>
                    <a:pt x="1187821" y="1379725"/>
                  </a:lnTo>
                  <a:lnTo>
                    <a:pt x="1151277" y="1410365"/>
                  </a:lnTo>
                  <a:lnTo>
                    <a:pt x="1113878" y="1440086"/>
                  </a:lnTo>
                  <a:lnTo>
                    <a:pt x="1075639" y="1468867"/>
                  </a:lnTo>
                  <a:lnTo>
                    <a:pt x="1036573" y="1496687"/>
                  </a:lnTo>
                  <a:lnTo>
                    <a:pt x="996695" y="1523527"/>
                  </a:lnTo>
                  <a:lnTo>
                    <a:pt x="956019" y="1549366"/>
                  </a:lnTo>
                  <a:lnTo>
                    <a:pt x="914559" y="1574183"/>
                  </a:lnTo>
                  <a:lnTo>
                    <a:pt x="872331" y="1597959"/>
                  </a:lnTo>
                  <a:lnTo>
                    <a:pt x="829347" y="1620674"/>
                  </a:lnTo>
                  <a:lnTo>
                    <a:pt x="785622" y="1642306"/>
                  </a:lnTo>
                  <a:lnTo>
                    <a:pt x="741171" y="1662836"/>
                  </a:lnTo>
                  <a:lnTo>
                    <a:pt x="0" y="0"/>
                  </a:lnTo>
                  <a:lnTo>
                    <a:pt x="1815718" y="133603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2321560" y="4204970"/>
              <a:ext cx="741680" cy="1820545"/>
            </a:xfrm>
            <a:custGeom>
              <a:avLst/>
              <a:gdLst/>
              <a:ahLst/>
              <a:cxnLst/>
              <a:rect l="l" t="t" r="r" b="b"/>
              <a:pathLst>
                <a:path w="741680" h="1820545">
                  <a:moveTo>
                    <a:pt x="0" y="0"/>
                  </a:moveTo>
                  <a:lnTo>
                    <a:pt x="29844" y="1820252"/>
                  </a:lnTo>
                  <a:lnTo>
                    <a:pt x="78844" y="1818793"/>
                  </a:lnTo>
                  <a:lnTo>
                    <a:pt x="127729" y="1816018"/>
                  </a:lnTo>
                  <a:lnTo>
                    <a:pt x="176475" y="1811933"/>
                  </a:lnTo>
                  <a:lnTo>
                    <a:pt x="225055" y="1806544"/>
                  </a:lnTo>
                  <a:lnTo>
                    <a:pt x="273445" y="1799857"/>
                  </a:lnTo>
                  <a:lnTo>
                    <a:pt x="321617" y="1791877"/>
                  </a:lnTo>
                  <a:lnTo>
                    <a:pt x="369548" y="1782610"/>
                  </a:lnTo>
                  <a:lnTo>
                    <a:pt x="417210" y="1772063"/>
                  </a:lnTo>
                  <a:lnTo>
                    <a:pt x="464578" y="1760239"/>
                  </a:lnTo>
                  <a:lnTo>
                    <a:pt x="511626" y="1747146"/>
                  </a:lnTo>
                  <a:lnTo>
                    <a:pt x="558329" y="1732790"/>
                  </a:lnTo>
                  <a:lnTo>
                    <a:pt x="604661" y="1717174"/>
                  </a:lnTo>
                  <a:lnTo>
                    <a:pt x="650596" y="1700306"/>
                  </a:lnTo>
                  <a:lnTo>
                    <a:pt x="696108" y="1682192"/>
                  </a:lnTo>
                  <a:lnTo>
                    <a:pt x="741171" y="16628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5E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2321560" y="4204970"/>
              <a:ext cx="741680" cy="1820545"/>
            </a:xfrm>
            <a:custGeom>
              <a:avLst/>
              <a:gdLst/>
              <a:ahLst/>
              <a:cxnLst/>
              <a:rect l="l" t="t" r="r" b="b"/>
              <a:pathLst>
                <a:path w="741680" h="1820545">
                  <a:moveTo>
                    <a:pt x="741171" y="1662836"/>
                  </a:moveTo>
                  <a:lnTo>
                    <a:pt x="696108" y="1682192"/>
                  </a:lnTo>
                  <a:lnTo>
                    <a:pt x="650596" y="1700306"/>
                  </a:lnTo>
                  <a:lnTo>
                    <a:pt x="604661" y="1717174"/>
                  </a:lnTo>
                  <a:lnTo>
                    <a:pt x="558329" y="1732790"/>
                  </a:lnTo>
                  <a:lnTo>
                    <a:pt x="511626" y="1747146"/>
                  </a:lnTo>
                  <a:lnTo>
                    <a:pt x="464578" y="1760239"/>
                  </a:lnTo>
                  <a:lnTo>
                    <a:pt x="417210" y="1772063"/>
                  </a:lnTo>
                  <a:lnTo>
                    <a:pt x="369548" y="1782610"/>
                  </a:lnTo>
                  <a:lnTo>
                    <a:pt x="321617" y="1791877"/>
                  </a:lnTo>
                  <a:lnTo>
                    <a:pt x="273445" y="1799857"/>
                  </a:lnTo>
                  <a:lnTo>
                    <a:pt x="225055" y="1806544"/>
                  </a:lnTo>
                  <a:lnTo>
                    <a:pt x="176475" y="1811933"/>
                  </a:lnTo>
                  <a:lnTo>
                    <a:pt x="127729" y="1816018"/>
                  </a:lnTo>
                  <a:lnTo>
                    <a:pt x="78844" y="1818793"/>
                  </a:lnTo>
                  <a:lnTo>
                    <a:pt x="29844" y="1820252"/>
                  </a:lnTo>
                  <a:lnTo>
                    <a:pt x="0" y="0"/>
                  </a:lnTo>
                  <a:lnTo>
                    <a:pt x="741171" y="1662836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501148" y="2384425"/>
              <a:ext cx="1850389" cy="3641090"/>
            </a:xfrm>
            <a:custGeom>
              <a:avLst/>
              <a:gdLst/>
              <a:ahLst/>
              <a:cxnLst/>
              <a:rect l="l" t="t" r="r" b="b"/>
              <a:pathLst>
                <a:path w="1850389" h="3641090">
                  <a:moveTo>
                    <a:pt x="1820411" y="0"/>
                  </a:moveTo>
                  <a:lnTo>
                    <a:pt x="1742210" y="1677"/>
                  </a:lnTo>
                  <a:lnTo>
                    <a:pt x="1694059" y="4352"/>
                  </a:lnTo>
                  <a:lnTo>
                    <a:pt x="1646258" y="8263"/>
                  </a:lnTo>
                  <a:lnTo>
                    <a:pt x="1598821" y="13392"/>
                  </a:lnTo>
                  <a:lnTo>
                    <a:pt x="1551764" y="19725"/>
                  </a:lnTo>
                  <a:lnTo>
                    <a:pt x="1505103" y="27246"/>
                  </a:lnTo>
                  <a:lnTo>
                    <a:pt x="1458852" y="35938"/>
                  </a:lnTo>
                  <a:lnTo>
                    <a:pt x="1413027" y="45785"/>
                  </a:lnTo>
                  <a:lnTo>
                    <a:pt x="1367644" y="56771"/>
                  </a:lnTo>
                  <a:lnTo>
                    <a:pt x="1322718" y="68881"/>
                  </a:lnTo>
                  <a:lnTo>
                    <a:pt x="1278265" y="82099"/>
                  </a:lnTo>
                  <a:lnTo>
                    <a:pt x="1234300" y="96408"/>
                  </a:lnTo>
                  <a:lnTo>
                    <a:pt x="1190838" y="111793"/>
                  </a:lnTo>
                  <a:lnTo>
                    <a:pt x="1147895" y="128237"/>
                  </a:lnTo>
                  <a:lnTo>
                    <a:pt x="1105487" y="145724"/>
                  </a:lnTo>
                  <a:lnTo>
                    <a:pt x="1063629" y="164239"/>
                  </a:lnTo>
                  <a:lnTo>
                    <a:pt x="1022336" y="183766"/>
                  </a:lnTo>
                  <a:lnTo>
                    <a:pt x="981624" y="204288"/>
                  </a:lnTo>
                  <a:lnTo>
                    <a:pt x="941509" y="225790"/>
                  </a:lnTo>
                  <a:lnTo>
                    <a:pt x="902005" y="248255"/>
                  </a:lnTo>
                  <a:lnTo>
                    <a:pt x="863129" y="271668"/>
                  </a:lnTo>
                  <a:lnTo>
                    <a:pt x="824895" y="296013"/>
                  </a:lnTo>
                  <a:lnTo>
                    <a:pt x="787320" y="321273"/>
                  </a:lnTo>
                  <a:lnTo>
                    <a:pt x="750418" y="347433"/>
                  </a:lnTo>
                  <a:lnTo>
                    <a:pt x="714205" y="374477"/>
                  </a:lnTo>
                  <a:lnTo>
                    <a:pt x="678698" y="402389"/>
                  </a:lnTo>
                  <a:lnTo>
                    <a:pt x="643910" y="431152"/>
                  </a:lnTo>
                  <a:lnTo>
                    <a:pt x="609857" y="460751"/>
                  </a:lnTo>
                  <a:lnTo>
                    <a:pt x="576556" y="491169"/>
                  </a:lnTo>
                  <a:lnTo>
                    <a:pt x="544021" y="522392"/>
                  </a:lnTo>
                  <a:lnTo>
                    <a:pt x="512268" y="554402"/>
                  </a:lnTo>
                  <a:lnTo>
                    <a:pt x="481313" y="587184"/>
                  </a:lnTo>
                  <a:lnTo>
                    <a:pt x="451170" y="620722"/>
                  </a:lnTo>
                  <a:lnTo>
                    <a:pt x="421856" y="655000"/>
                  </a:lnTo>
                  <a:lnTo>
                    <a:pt x="393385" y="690001"/>
                  </a:lnTo>
                  <a:lnTo>
                    <a:pt x="365774" y="725711"/>
                  </a:lnTo>
                  <a:lnTo>
                    <a:pt x="339038" y="762112"/>
                  </a:lnTo>
                  <a:lnTo>
                    <a:pt x="313192" y="799190"/>
                  </a:lnTo>
                  <a:lnTo>
                    <a:pt x="288251" y="836927"/>
                  </a:lnTo>
                  <a:lnTo>
                    <a:pt x="264232" y="875308"/>
                  </a:lnTo>
                  <a:lnTo>
                    <a:pt x="241149" y="914317"/>
                  </a:lnTo>
                  <a:lnTo>
                    <a:pt x="219018" y="953938"/>
                  </a:lnTo>
                  <a:lnTo>
                    <a:pt x="197855" y="994155"/>
                  </a:lnTo>
                  <a:lnTo>
                    <a:pt x="177675" y="1034953"/>
                  </a:lnTo>
                  <a:lnTo>
                    <a:pt x="158493" y="1076314"/>
                  </a:lnTo>
                  <a:lnTo>
                    <a:pt x="140326" y="1118223"/>
                  </a:lnTo>
                  <a:lnTo>
                    <a:pt x="123187" y="1160664"/>
                  </a:lnTo>
                  <a:lnTo>
                    <a:pt x="107094" y="1203622"/>
                  </a:lnTo>
                  <a:lnTo>
                    <a:pt x="92061" y="1247079"/>
                  </a:lnTo>
                  <a:lnTo>
                    <a:pt x="78103" y="1291021"/>
                  </a:lnTo>
                  <a:lnTo>
                    <a:pt x="65237" y="1335430"/>
                  </a:lnTo>
                  <a:lnTo>
                    <a:pt x="53478" y="1380292"/>
                  </a:lnTo>
                  <a:lnTo>
                    <a:pt x="42841" y="1425590"/>
                  </a:lnTo>
                  <a:lnTo>
                    <a:pt x="33342" y="1471308"/>
                  </a:lnTo>
                  <a:lnTo>
                    <a:pt x="24995" y="1517431"/>
                  </a:lnTo>
                  <a:lnTo>
                    <a:pt x="17818" y="1563941"/>
                  </a:lnTo>
                  <a:lnTo>
                    <a:pt x="11824" y="1610824"/>
                  </a:lnTo>
                  <a:lnTo>
                    <a:pt x="7030" y="1658063"/>
                  </a:lnTo>
                  <a:lnTo>
                    <a:pt x="3451" y="1705643"/>
                  </a:lnTo>
                  <a:lnTo>
                    <a:pt x="1102" y="1753546"/>
                  </a:lnTo>
                  <a:lnTo>
                    <a:pt x="0" y="1801758"/>
                  </a:lnTo>
                  <a:lnTo>
                    <a:pt x="158" y="1850263"/>
                  </a:lnTo>
                  <a:lnTo>
                    <a:pt x="1584" y="1898746"/>
                  </a:lnTo>
                  <a:lnTo>
                    <a:pt x="4262" y="1946896"/>
                  </a:lnTo>
                  <a:lnTo>
                    <a:pt x="8175" y="1994697"/>
                  </a:lnTo>
                  <a:lnTo>
                    <a:pt x="13307" y="2042134"/>
                  </a:lnTo>
                  <a:lnTo>
                    <a:pt x="19642" y="2089191"/>
                  </a:lnTo>
                  <a:lnTo>
                    <a:pt x="27165" y="2135853"/>
                  </a:lnTo>
                  <a:lnTo>
                    <a:pt x="35859" y="2182104"/>
                  </a:lnTo>
                  <a:lnTo>
                    <a:pt x="45708" y="2227929"/>
                  </a:lnTo>
                  <a:lnTo>
                    <a:pt x="56697" y="2273312"/>
                  </a:lnTo>
                  <a:lnTo>
                    <a:pt x="68810" y="2318239"/>
                  </a:lnTo>
                  <a:lnTo>
                    <a:pt x="82029" y="2362692"/>
                  </a:lnTo>
                  <a:lnTo>
                    <a:pt x="96341" y="2406657"/>
                  </a:lnTo>
                  <a:lnTo>
                    <a:pt x="111727" y="2450119"/>
                  </a:lnTo>
                  <a:lnTo>
                    <a:pt x="128173" y="2493062"/>
                  </a:lnTo>
                  <a:lnTo>
                    <a:pt x="145663" y="2535470"/>
                  </a:lnTo>
                  <a:lnTo>
                    <a:pt x="164180" y="2577329"/>
                  </a:lnTo>
                  <a:lnTo>
                    <a:pt x="183709" y="2618622"/>
                  </a:lnTo>
                  <a:lnTo>
                    <a:pt x="204233" y="2659334"/>
                  </a:lnTo>
                  <a:lnTo>
                    <a:pt x="225737" y="2699450"/>
                  </a:lnTo>
                  <a:lnTo>
                    <a:pt x="248204" y="2738953"/>
                  </a:lnTo>
                  <a:lnTo>
                    <a:pt x="271619" y="2777830"/>
                  </a:lnTo>
                  <a:lnTo>
                    <a:pt x="295966" y="2816064"/>
                  </a:lnTo>
                  <a:lnTo>
                    <a:pt x="321228" y="2853640"/>
                  </a:lnTo>
                  <a:lnTo>
                    <a:pt x="347390" y="2890542"/>
                  </a:lnTo>
                  <a:lnTo>
                    <a:pt x="374435" y="2926755"/>
                  </a:lnTo>
                  <a:lnTo>
                    <a:pt x="402349" y="2962263"/>
                  </a:lnTo>
                  <a:lnTo>
                    <a:pt x="431114" y="2997051"/>
                  </a:lnTo>
                  <a:lnTo>
                    <a:pt x="460714" y="3031104"/>
                  </a:lnTo>
                  <a:lnTo>
                    <a:pt x="491134" y="3064405"/>
                  </a:lnTo>
                  <a:lnTo>
                    <a:pt x="522359" y="3096941"/>
                  </a:lnTo>
                  <a:lnTo>
                    <a:pt x="554370" y="3128694"/>
                  </a:lnTo>
                  <a:lnTo>
                    <a:pt x="587154" y="3159649"/>
                  </a:lnTo>
                  <a:lnTo>
                    <a:pt x="620693" y="3189792"/>
                  </a:lnTo>
                  <a:lnTo>
                    <a:pt x="654972" y="3219107"/>
                  </a:lnTo>
                  <a:lnTo>
                    <a:pt x="689975" y="3247578"/>
                  </a:lnTo>
                  <a:lnTo>
                    <a:pt x="725686" y="3275189"/>
                  </a:lnTo>
                  <a:lnTo>
                    <a:pt x="762089" y="3301926"/>
                  </a:lnTo>
                  <a:lnTo>
                    <a:pt x="799168" y="3327772"/>
                  </a:lnTo>
                  <a:lnTo>
                    <a:pt x="836906" y="3352713"/>
                  </a:lnTo>
                  <a:lnTo>
                    <a:pt x="875288" y="3376733"/>
                  </a:lnTo>
                  <a:lnTo>
                    <a:pt x="914299" y="3399816"/>
                  </a:lnTo>
                  <a:lnTo>
                    <a:pt x="953921" y="3421947"/>
                  </a:lnTo>
                  <a:lnTo>
                    <a:pt x="994139" y="3443110"/>
                  </a:lnTo>
                  <a:lnTo>
                    <a:pt x="1034937" y="3463291"/>
                  </a:lnTo>
                  <a:lnTo>
                    <a:pt x="1076299" y="3482473"/>
                  </a:lnTo>
                  <a:lnTo>
                    <a:pt x="1118209" y="3500641"/>
                  </a:lnTo>
                  <a:lnTo>
                    <a:pt x="1160651" y="3517779"/>
                  </a:lnTo>
                  <a:lnTo>
                    <a:pt x="1203610" y="3533873"/>
                  </a:lnTo>
                  <a:lnTo>
                    <a:pt x="1247068" y="3548906"/>
                  </a:lnTo>
                  <a:lnTo>
                    <a:pt x="1291010" y="3562864"/>
                  </a:lnTo>
                  <a:lnTo>
                    <a:pt x="1335420" y="3575730"/>
                  </a:lnTo>
                  <a:lnTo>
                    <a:pt x="1380283" y="3587489"/>
                  </a:lnTo>
                  <a:lnTo>
                    <a:pt x="1425581" y="3598127"/>
                  </a:lnTo>
                  <a:lnTo>
                    <a:pt x="1471300" y="3607626"/>
                  </a:lnTo>
                  <a:lnTo>
                    <a:pt x="1517423" y="3615973"/>
                  </a:lnTo>
                  <a:lnTo>
                    <a:pt x="1563934" y="3623150"/>
                  </a:lnTo>
                  <a:lnTo>
                    <a:pt x="1610817" y="3629144"/>
                  </a:lnTo>
                  <a:lnTo>
                    <a:pt x="1658056" y="3633938"/>
                  </a:lnTo>
                  <a:lnTo>
                    <a:pt x="1705636" y="3637517"/>
                  </a:lnTo>
                  <a:lnTo>
                    <a:pt x="1753540" y="3639866"/>
                  </a:lnTo>
                  <a:lnTo>
                    <a:pt x="1801752" y="3640969"/>
                  </a:lnTo>
                  <a:lnTo>
                    <a:pt x="1850256" y="3640810"/>
                  </a:lnTo>
                  <a:lnTo>
                    <a:pt x="1820411" y="1820545"/>
                  </a:lnTo>
                  <a:lnTo>
                    <a:pt x="1820411" y="0"/>
                  </a:lnTo>
                  <a:close/>
                </a:path>
              </a:pathLst>
            </a:custGeom>
            <a:solidFill>
              <a:srgbClr val="9E470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501148" y="2384425"/>
              <a:ext cx="1850389" cy="3641090"/>
            </a:xfrm>
            <a:custGeom>
              <a:avLst/>
              <a:gdLst/>
              <a:ahLst/>
              <a:cxnLst/>
              <a:rect l="l" t="t" r="r" b="b"/>
              <a:pathLst>
                <a:path w="1850389" h="3641090">
                  <a:moveTo>
                    <a:pt x="1850256" y="3640810"/>
                  </a:moveTo>
                  <a:lnTo>
                    <a:pt x="1801752" y="3640969"/>
                  </a:lnTo>
                  <a:lnTo>
                    <a:pt x="1753540" y="3639866"/>
                  </a:lnTo>
                  <a:lnTo>
                    <a:pt x="1705636" y="3637517"/>
                  </a:lnTo>
                  <a:lnTo>
                    <a:pt x="1658056" y="3633938"/>
                  </a:lnTo>
                  <a:lnTo>
                    <a:pt x="1610817" y="3629144"/>
                  </a:lnTo>
                  <a:lnTo>
                    <a:pt x="1563934" y="3623150"/>
                  </a:lnTo>
                  <a:lnTo>
                    <a:pt x="1517423" y="3615973"/>
                  </a:lnTo>
                  <a:lnTo>
                    <a:pt x="1471300" y="3607626"/>
                  </a:lnTo>
                  <a:lnTo>
                    <a:pt x="1425581" y="3598127"/>
                  </a:lnTo>
                  <a:lnTo>
                    <a:pt x="1380283" y="3587489"/>
                  </a:lnTo>
                  <a:lnTo>
                    <a:pt x="1335420" y="3575730"/>
                  </a:lnTo>
                  <a:lnTo>
                    <a:pt x="1291010" y="3562864"/>
                  </a:lnTo>
                  <a:lnTo>
                    <a:pt x="1247068" y="3548906"/>
                  </a:lnTo>
                  <a:lnTo>
                    <a:pt x="1203610" y="3533873"/>
                  </a:lnTo>
                  <a:lnTo>
                    <a:pt x="1160651" y="3517779"/>
                  </a:lnTo>
                  <a:lnTo>
                    <a:pt x="1118209" y="3500641"/>
                  </a:lnTo>
                  <a:lnTo>
                    <a:pt x="1076299" y="3482473"/>
                  </a:lnTo>
                  <a:lnTo>
                    <a:pt x="1034937" y="3463291"/>
                  </a:lnTo>
                  <a:lnTo>
                    <a:pt x="994139" y="3443110"/>
                  </a:lnTo>
                  <a:lnTo>
                    <a:pt x="953921" y="3421947"/>
                  </a:lnTo>
                  <a:lnTo>
                    <a:pt x="914299" y="3399816"/>
                  </a:lnTo>
                  <a:lnTo>
                    <a:pt x="875288" y="3376733"/>
                  </a:lnTo>
                  <a:lnTo>
                    <a:pt x="836906" y="3352713"/>
                  </a:lnTo>
                  <a:lnTo>
                    <a:pt x="799168" y="3327772"/>
                  </a:lnTo>
                  <a:lnTo>
                    <a:pt x="762089" y="3301926"/>
                  </a:lnTo>
                  <a:lnTo>
                    <a:pt x="725686" y="3275189"/>
                  </a:lnTo>
                  <a:lnTo>
                    <a:pt x="689975" y="3247578"/>
                  </a:lnTo>
                  <a:lnTo>
                    <a:pt x="654972" y="3219107"/>
                  </a:lnTo>
                  <a:lnTo>
                    <a:pt x="620693" y="3189792"/>
                  </a:lnTo>
                  <a:lnTo>
                    <a:pt x="587154" y="3159649"/>
                  </a:lnTo>
                  <a:lnTo>
                    <a:pt x="554370" y="3128694"/>
                  </a:lnTo>
                  <a:lnTo>
                    <a:pt x="522359" y="3096941"/>
                  </a:lnTo>
                  <a:lnTo>
                    <a:pt x="491134" y="3064405"/>
                  </a:lnTo>
                  <a:lnTo>
                    <a:pt x="460714" y="3031104"/>
                  </a:lnTo>
                  <a:lnTo>
                    <a:pt x="431114" y="2997051"/>
                  </a:lnTo>
                  <a:lnTo>
                    <a:pt x="402349" y="2962263"/>
                  </a:lnTo>
                  <a:lnTo>
                    <a:pt x="374435" y="2926755"/>
                  </a:lnTo>
                  <a:lnTo>
                    <a:pt x="347390" y="2890542"/>
                  </a:lnTo>
                  <a:lnTo>
                    <a:pt x="321228" y="2853640"/>
                  </a:lnTo>
                  <a:lnTo>
                    <a:pt x="295966" y="2816064"/>
                  </a:lnTo>
                  <a:lnTo>
                    <a:pt x="271619" y="2777830"/>
                  </a:lnTo>
                  <a:lnTo>
                    <a:pt x="248204" y="2738953"/>
                  </a:lnTo>
                  <a:lnTo>
                    <a:pt x="225737" y="2699450"/>
                  </a:lnTo>
                  <a:lnTo>
                    <a:pt x="204233" y="2659334"/>
                  </a:lnTo>
                  <a:lnTo>
                    <a:pt x="183709" y="2618622"/>
                  </a:lnTo>
                  <a:lnTo>
                    <a:pt x="164180" y="2577329"/>
                  </a:lnTo>
                  <a:lnTo>
                    <a:pt x="145663" y="2535470"/>
                  </a:lnTo>
                  <a:lnTo>
                    <a:pt x="128173" y="2493062"/>
                  </a:lnTo>
                  <a:lnTo>
                    <a:pt x="111727" y="2450119"/>
                  </a:lnTo>
                  <a:lnTo>
                    <a:pt x="96341" y="2406657"/>
                  </a:lnTo>
                  <a:lnTo>
                    <a:pt x="82029" y="2362692"/>
                  </a:lnTo>
                  <a:lnTo>
                    <a:pt x="68810" y="2318239"/>
                  </a:lnTo>
                  <a:lnTo>
                    <a:pt x="56697" y="2273312"/>
                  </a:lnTo>
                  <a:lnTo>
                    <a:pt x="45708" y="2227929"/>
                  </a:lnTo>
                  <a:lnTo>
                    <a:pt x="35859" y="2182104"/>
                  </a:lnTo>
                  <a:lnTo>
                    <a:pt x="27165" y="2135853"/>
                  </a:lnTo>
                  <a:lnTo>
                    <a:pt x="19642" y="2089191"/>
                  </a:lnTo>
                  <a:lnTo>
                    <a:pt x="13307" y="2042134"/>
                  </a:lnTo>
                  <a:lnTo>
                    <a:pt x="8175" y="1994697"/>
                  </a:lnTo>
                  <a:lnTo>
                    <a:pt x="4262" y="1946896"/>
                  </a:lnTo>
                  <a:lnTo>
                    <a:pt x="1584" y="1898746"/>
                  </a:lnTo>
                  <a:lnTo>
                    <a:pt x="158" y="1850263"/>
                  </a:lnTo>
                  <a:lnTo>
                    <a:pt x="0" y="1801758"/>
                  </a:lnTo>
                  <a:lnTo>
                    <a:pt x="1102" y="1753546"/>
                  </a:lnTo>
                  <a:lnTo>
                    <a:pt x="3451" y="1705643"/>
                  </a:lnTo>
                  <a:lnTo>
                    <a:pt x="7030" y="1658063"/>
                  </a:lnTo>
                  <a:lnTo>
                    <a:pt x="11824" y="1610824"/>
                  </a:lnTo>
                  <a:lnTo>
                    <a:pt x="17818" y="1563941"/>
                  </a:lnTo>
                  <a:lnTo>
                    <a:pt x="24995" y="1517431"/>
                  </a:lnTo>
                  <a:lnTo>
                    <a:pt x="33342" y="1471308"/>
                  </a:lnTo>
                  <a:lnTo>
                    <a:pt x="42841" y="1425590"/>
                  </a:lnTo>
                  <a:lnTo>
                    <a:pt x="53478" y="1380292"/>
                  </a:lnTo>
                  <a:lnTo>
                    <a:pt x="65237" y="1335430"/>
                  </a:lnTo>
                  <a:lnTo>
                    <a:pt x="78103" y="1291021"/>
                  </a:lnTo>
                  <a:lnTo>
                    <a:pt x="92061" y="1247079"/>
                  </a:lnTo>
                  <a:lnTo>
                    <a:pt x="107094" y="1203622"/>
                  </a:lnTo>
                  <a:lnTo>
                    <a:pt x="123187" y="1160664"/>
                  </a:lnTo>
                  <a:lnTo>
                    <a:pt x="140326" y="1118223"/>
                  </a:lnTo>
                  <a:lnTo>
                    <a:pt x="158493" y="1076314"/>
                  </a:lnTo>
                  <a:lnTo>
                    <a:pt x="177675" y="1034953"/>
                  </a:lnTo>
                  <a:lnTo>
                    <a:pt x="197855" y="994155"/>
                  </a:lnTo>
                  <a:lnTo>
                    <a:pt x="219018" y="953938"/>
                  </a:lnTo>
                  <a:lnTo>
                    <a:pt x="241149" y="914317"/>
                  </a:lnTo>
                  <a:lnTo>
                    <a:pt x="264232" y="875308"/>
                  </a:lnTo>
                  <a:lnTo>
                    <a:pt x="288251" y="836927"/>
                  </a:lnTo>
                  <a:lnTo>
                    <a:pt x="313192" y="799190"/>
                  </a:lnTo>
                  <a:lnTo>
                    <a:pt x="339038" y="762112"/>
                  </a:lnTo>
                  <a:lnTo>
                    <a:pt x="365774" y="725711"/>
                  </a:lnTo>
                  <a:lnTo>
                    <a:pt x="393385" y="690001"/>
                  </a:lnTo>
                  <a:lnTo>
                    <a:pt x="421856" y="655000"/>
                  </a:lnTo>
                  <a:lnTo>
                    <a:pt x="451170" y="620722"/>
                  </a:lnTo>
                  <a:lnTo>
                    <a:pt x="481313" y="587184"/>
                  </a:lnTo>
                  <a:lnTo>
                    <a:pt x="512268" y="554402"/>
                  </a:lnTo>
                  <a:lnTo>
                    <a:pt x="544021" y="522392"/>
                  </a:lnTo>
                  <a:lnTo>
                    <a:pt x="576556" y="491169"/>
                  </a:lnTo>
                  <a:lnTo>
                    <a:pt x="609857" y="460751"/>
                  </a:lnTo>
                  <a:lnTo>
                    <a:pt x="643910" y="431152"/>
                  </a:lnTo>
                  <a:lnTo>
                    <a:pt x="678698" y="402389"/>
                  </a:lnTo>
                  <a:lnTo>
                    <a:pt x="714205" y="374477"/>
                  </a:lnTo>
                  <a:lnTo>
                    <a:pt x="750418" y="347433"/>
                  </a:lnTo>
                  <a:lnTo>
                    <a:pt x="787320" y="321273"/>
                  </a:lnTo>
                  <a:lnTo>
                    <a:pt x="824895" y="296013"/>
                  </a:lnTo>
                  <a:lnTo>
                    <a:pt x="863129" y="271668"/>
                  </a:lnTo>
                  <a:lnTo>
                    <a:pt x="902005" y="248255"/>
                  </a:lnTo>
                  <a:lnTo>
                    <a:pt x="941509" y="225790"/>
                  </a:lnTo>
                  <a:lnTo>
                    <a:pt x="981624" y="204288"/>
                  </a:lnTo>
                  <a:lnTo>
                    <a:pt x="1022336" y="183766"/>
                  </a:lnTo>
                  <a:lnTo>
                    <a:pt x="1063629" y="164239"/>
                  </a:lnTo>
                  <a:lnTo>
                    <a:pt x="1105487" y="145724"/>
                  </a:lnTo>
                  <a:lnTo>
                    <a:pt x="1147895" y="128237"/>
                  </a:lnTo>
                  <a:lnTo>
                    <a:pt x="1190838" y="111793"/>
                  </a:lnTo>
                  <a:lnTo>
                    <a:pt x="1234300" y="96408"/>
                  </a:lnTo>
                  <a:lnTo>
                    <a:pt x="1278265" y="82099"/>
                  </a:lnTo>
                  <a:lnTo>
                    <a:pt x="1322718" y="68881"/>
                  </a:lnTo>
                  <a:lnTo>
                    <a:pt x="1367644" y="56771"/>
                  </a:lnTo>
                  <a:lnTo>
                    <a:pt x="1413027" y="45785"/>
                  </a:lnTo>
                  <a:lnTo>
                    <a:pt x="1458852" y="35938"/>
                  </a:lnTo>
                  <a:lnTo>
                    <a:pt x="1505103" y="27246"/>
                  </a:lnTo>
                  <a:lnTo>
                    <a:pt x="1551764" y="19725"/>
                  </a:lnTo>
                  <a:lnTo>
                    <a:pt x="1598821" y="13392"/>
                  </a:lnTo>
                  <a:lnTo>
                    <a:pt x="1646258" y="8263"/>
                  </a:lnTo>
                  <a:lnTo>
                    <a:pt x="1694059" y="4352"/>
                  </a:lnTo>
                  <a:lnTo>
                    <a:pt x="1742210" y="1677"/>
                  </a:lnTo>
                  <a:lnTo>
                    <a:pt x="1790693" y="253"/>
                  </a:lnTo>
                  <a:lnTo>
                    <a:pt x="1820411" y="0"/>
                  </a:lnTo>
                  <a:lnTo>
                    <a:pt x="1820411" y="1820545"/>
                  </a:lnTo>
                  <a:lnTo>
                    <a:pt x="1850256" y="3640810"/>
                  </a:lnTo>
                  <a:close/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2344292" y="2190750"/>
            <a:ext cx="25209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404040"/>
                </a:solidFill>
                <a:latin typeface="Calibri"/>
                <a:cs typeface="Calibri"/>
              </a:rPr>
              <a:t>2.6%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243072" y="2999232"/>
            <a:ext cx="361315" cy="17843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900">
                <a:solidFill>
                  <a:srgbClr val="404040"/>
                </a:solidFill>
                <a:latin typeface="Calibri"/>
                <a:cs typeface="Calibri"/>
              </a:rPr>
              <a:t>18.9%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787140" y="3828300"/>
            <a:ext cx="654050" cy="384810"/>
          </a:xfrm>
          <a:custGeom>
            <a:avLst/>
            <a:gdLst/>
            <a:ahLst/>
            <a:cxnLst/>
            <a:rect l="l" t="t" r="r" b="b"/>
            <a:pathLst>
              <a:path w="654050" h="384810">
                <a:moveTo>
                  <a:pt x="301752" y="257543"/>
                </a:moveTo>
                <a:lnTo>
                  <a:pt x="0" y="257543"/>
                </a:lnTo>
                <a:lnTo>
                  <a:pt x="0" y="384797"/>
                </a:lnTo>
                <a:lnTo>
                  <a:pt x="301752" y="384797"/>
                </a:lnTo>
                <a:lnTo>
                  <a:pt x="301752" y="257543"/>
                </a:lnTo>
                <a:close/>
              </a:path>
              <a:path w="654050" h="384810">
                <a:moveTo>
                  <a:pt x="653796" y="0"/>
                </a:moveTo>
                <a:lnTo>
                  <a:pt x="352044" y="0"/>
                </a:lnTo>
                <a:lnTo>
                  <a:pt x="352044" y="176771"/>
                </a:lnTo>
                <a:lnTo>
                  <a:pt x="653796" y="176771"/>
                </a:lnTo>
                <a:lnTo>
                  <a:pt x="6537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3787140" y="4085844"/>
            <a:ext cx="302260" cy="158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683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404040"/>
                </a:solidFill>
                <a:latin typeface="Calibri"/>
                <a:cs typeface="Calibri"/>
              </a:rPr>
              <a:t>2.9%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453384" y="4971288"/>
            <a:ext cx="360045" cy="17716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3335" rIns="0" bIns="0" rtlCol="0" vert="horz">
            <a:spAutoFit/>
          </a:bodyPr>
          <a:lstStyle/>
          <a:p>
            <a:pPr marL="36830">
              <a:lnSpc>
                <a:spcPct val="100000"/>
              </a:lnSpc>
              <a:spcBef>
                <a:spcPts val="105"/>
              </a:spcBef>
            </a:pPr>
            <a:r>
              <a:rPr dirty="0" sz="900">
                <a:solidFill>
                  <a:srgbClr val="404040"/>
                </a:solidFill>
                <a:latin typeface="Calibri"/>
                <a:cs typeface="Calibri"/>
              </a:rPr>
              <a:t>17.2%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510027" y="5724144"/>
            <a:ext cx="303530" cy="17716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3335" rIns="0" bIns="0" rtlCol="0" vert="horz">
            <a:spAutoFit/>
          </a:bodyPr>
          <a:lstStyle/>
          <a:p>
            <a:pPr marL="37465">
              <a:lnSpc>
                <a:spcPct val="100000"/>
              </a:lnSpc>
              <a:spcBef>
                <a:spcPts val="105"/>
              </a:spcBef>
            </a:pPr>
            <a:r>
              <a:rPr dirty="0" sz="900">
                <a:solidFill>
                  <a:srgbClr val="404040"/>
                </a:solidFill>
                <a:latin typeface="Calibri"/>
                <a:cs typeface="Calibri"/>
              </a:rPr>
              <a:t>6.4%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86740" y="4218432"/>
            <a:ext cx="360045" cy="17843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3970" rIns="0" bIns="0" rtlCol="0" vert="horz">
            <a:spAutoFit/>
          </a:bodyPr>
          <a:lstStyle/>
          <a:p>
            <a:pPr marL="36195">
              <a:lnSpc>
                <a:spcPct val="100000"/>
              </a:lnSpc>
              <a:spcBef>
                <a:spcPts val="110"/>
              </a:spcBef>
            </a:pPr>
            <a:r>
              <a:rPr dirty="0" sz="900">
                <a:solidFill>
                  <a:srgbClr val="404040"/>
                </a:solidFill>
                <a:latin typeface="Calibri"/>
                <a:cs typeface="Calibri"/>
              </a:rPr>
              <a:t>50.3%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46226" y="1456689"/>
            <a:ext cx="196532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 b="1">
                <a:solidFill>
                  <a:srgbClr val="585858"/>
                </a:solidFill>
                <a:latin typeface="Calibri"/>
                <a:cs typeface="Calibri"/>
              </a:rPr>
              <a:t>Образование</a:t>
            </a:r>
            <a:r>
              <a:rPr dirty="0" sz="1400" spc="-6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5" b="1">
                <a:solidFill>
                  <a:srgbClr val="585858"/>
                </a:solidFill>
                <a:latin typeface="Calibri"/>
                <a:cs typeface="Calibri"/>
              </a:rPr>
              <a:t>участников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4038980" y="1535049"/>
            <a:ext cx="83185" cy="81915"/>
            <a:chOff x="4038980" y="1535049"/>
            <a:chExt cx="83185" cy="81915"/>
          </a:xfrm>
        </p:grpSpPr>
        <p:sp>
          <p:nvSpPr>
            <p:cNvPr id="30" name="object 30"/>
            <p:cNvSpPr/>
            <p:nvPr/>
          </p:nvSpPr>
          <p:spPr>
            <a:xfrm>
              <a:off x="4048505" y="1544574"/>
              <a:ext cx="64135" cy="62865"/>
            </a:xfrm>
            <a:custGeom>
              <a:avLst/>
              <a:gdLst/>
              <a:ahLst/>
              <a:cxnLst/>
              <a:rect l="l" t="t" r="r" b="b"/>
              <a:pathLst>
                <a:path w="64135" h="62865">
                  <a:moveTo>
                    <a:pt x="64008" y="0"/>
                  </a:moveTo>
                  <a:lnTo>
                    <a:pt x="0" y="0"/>
                  </a:lnTo>
                  <a:lnTo>
                    <a:pt x="0" y="62484"/>
                  </a:lnTo>
                  <a:lnTo>
                    <a:pt x="64008" y="62484"/>
                  </a:lnTo>
                  <a:lnTo>
                    <a:pt x="64008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4048505" y="1544574"/>
              <a:ext cx="64135" cy="62865"/>
            </a:xfrm>
            <a:custGeom>
              <a:avLst/>
              <a:gdLst/>
              <a:ahLst/>
              <a:cxnLst/>
              <a:rect l="l" t="t" r="r" b="b"/>
              <a:pathLst>
                <a:path w="64135" h="62865">
                  <a:moveTo>
                    <a:pt x="0" y="62484"/>
                  </a:moveTo>
                  <a:lnTo>
                    <a:pt x="64008" y="62484"/>
                  </a:lnTo>
                  <a:lnTo>
                    <a:pt x="64008" y="0"/>
                  </a:lnTo>
                  <a:lnTo>
                    <a:pt x="0" y="0"/>
                  </a:lnTo>
                  <a:lnTo>
                    <a:pt x="0" y="6248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/>
          <p:cNvSpPr txBox="1"/>
          <p:nvPr/>
        </p:nvSpPr>
        <p:spPr>
          <a:xfrm>
            <a:off x="4126229" y="1481073"/>
            <a:ext cx="1730375" cy="30289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>
              <a:lnSpc>
                <a:spcPct val="102200"/>
              </a:lnSpc>
              <a:spcBef>
                <a:spcPts val="75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высшее</a:t>
            </a:r>
            <a:r>
              <a:rPr dirty="0" sz="900" spc="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образование:</a:t>
            </a:r>
            <a:r>
              <a:rPr dirty="0" sz="90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бакалавриат </a:t>
            </a:r>
            <a:r>
              <a:rPr dirty="0" sz="900" spc="-19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(непедагогическое)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4038980" y="2202560"/>
            <a:ext cx="83185" cy="81915"/>
            <a:chOff x="4038980" y="2202560"/>
            <a:chExt cx="83185" cy="81915"/>
          </a:xfrm>
        </p:grpSpPr>
        <p:sp>
          <p:nvSpPr>
            <p:cNvPr id="34" name="object 34"/>
            <p:cNvSpPr/>
            <p:nvPr/>
          </p:nvSpPr>
          <p:spPr>
            <a:xfrm>
              <a:off x="4048505" y="2212085"/>
              <a:ext cx="64135" cy="62865"/>
            </a:xfrm>
            <a:custGeom>
              <a:avLst/>
              <a:gdLst/>
              <a:ahLst/>
              <a:cxnLst/>
              <a:rect l="l" t="t" r="r" b="b"/>
              <a:pathLst>
                <a:path w="64135" h="62864">
                  <a:moveTo>
                    <a:pt x="64008" y="0"/>
                  </a:moveTo>
                  <a:lnTo>
                    <a:pt x="0" y="0"/>
                  </a:lnTo>
                  <a:lnTo>
                    <a:pt x="0" y="62484"/>
                  </a:lnTo>
                  <a:lnTo>
                    <a:pt x="64008" y="62484"/>
                  </a:lnTo>
                  <a:lnTo>
                    <a:pt x="64008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4048505" y="2212085"/>
              <a:ext cx="64135" cy="62865"/>
            </a:xfrm>
            <a:custGeom>
              <a:avLst/>
              <a:gdLst/>
              <a:ahLst/>
              <a:cxnLst/>
              <a:rect l="l" t="t" r="r" b="b"/>
              <a:pathLst>
                <a:path w="64135" h="62864">
                  <a:moveTo>
                    <a:pt x="0" y="62484"/>
                  </a:moveTo>
                  <a:lnTo>
                    <a:pt x="64008" y="62484"/>
                  </a:lnTo>
                  <a:lnTo>
                    <a:pt x="64008" y="0"/>
                  </a:lnTo>
                  <a:lnTo>
                    <a:pt x="0" y="0"/>
                  </a:lnTo>
                  <a:lnTo>
                    <a:pt x="0" y="6248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/>
          <p:cNvSpPr txBox="1"/>
          <p:nvPr/>
        </p:nvSpPr>
        <p:spPr>
          <a:xfrm>
            <a:off x="4126229" y="2148332"/>
            <a:ext cx="1730375" cy="302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высшее</a:t>
            </a:r>
            <a:r>
              <a:rPr dirty="0" sz="900" spc="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образование: бакалавриат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(педагогическое)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4038980" y="2868548"/>
            <a:ext cx="83185" cy="83185"/>
            <a:chOff x="4038980" y="2868548"/>
            <a:chExt cx="83185" cy="83185"/>
          </a:xfrm>
        </p:grpSpPr>
        <p:sp>
          <p:nvSpPr>
            <p:cNvPr id="38" name="object 38"/>
            <p:cNvSpPr/>
            <p:nvPr/>
          </p:nvSpPr>
          <p:spPr>
            <a:xfrm>
              <a:off x="4048505" y="2878073"/>
              <a:ext cx="64135" cy="64135"/>
            </a:xfrm>
            <a:custGeom>
              <a:avLst/>
              <a:gdLst/>
              <a:ahLst/>
              <a:cxnLst/>
              <a:rect l="l" t="t" r="r" b="b"/>
              <a:pathLst>
                <a:path w="64135" h="64135">
                  <a:moveTo>
                    <a:pt x="64008" y="0"/>
                  </a:moveTo>
                  <a:lnTo>
                    <a:pt x="0" y="0"/>
                  </a:lnTo>
                  <a:lnTo>
                    <a:pt x="0" y="64008"/>
                  </a:lnTo>
                  <a:lnTo>
                    <a:pt x="64008" y="64008"/>
                  </a:lnTo>
                  <a:lnTo>
                    <a:pt x="6400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4048505" y="2878073"/>
              <a:ext cx="64135" cy="64135"/>
            </a:xfrm>
            <a:custGeom>
              <a:avLst/>
              <a:gdLst/>
              <a:ahLst/>
              <a:cxnLst/>
              <a:rect l="l" t="t" r="r" b="b"/>
              <a:pathLst>
                <a:path w="64135" h="64135">
                  <a:moveTo>
                    <a:pt x="0" y="64008"/>
                  </a:moveTo>
                  <a:lnTo>
                    <a:pt x="64008" y="64008"/>
                  </a:lnTo>
                  <a:lnTo>
                    <a:pt x="64008" y="0"/>
                  </a:lnTo>
                  <a:lnTo>
                    <a:pt x="0" y="0"/>
                  </a:lnTo>
                  <a:lnTo>
                    <a:pt x="0" y="64008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0" name="object 40"/>
          <p:cNvSpPr txBox="1"/>
          <p:nvPr/>
        </p:nvSpPr>
        <p:spPr>
          <a:xfrm>
            <a:off x="4126229" y="2815844"/>
            <a:ext cx="1769110" cy="30289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>
              <a:lnSpc>
                <a:spcPct val="102200"/>
              </a:lnSpc>
              <a:spcBef>
                <a:spcPts val="75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высшее</a:t>
            </a:r>
            <a:r>
              <a:rPr dirty="0" sz="900" spc="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образование:</a:t>
            </a:r>
            <a:r>
              <a:rPr dirty="0" sz="90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магистратура </a:t>
            </a:r>
            <a:r>
              <a:rPr dirty="0" sz="900" spc="-19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(непедагогическое)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4038980" y="3536060"/>
            <a:ext cx="83185" cy="81915"/>
            <a:chOff x="4038980" y="3536060"/>
            <a:chExt cx="83185" cy="81915"/>
          </a:xfrm>
        </p:grpSpPr>
        <p:sp>
          <p:nvSpPr>
            <p:cNvPr id="42" name="object 42"/>
            <p:cNvSpPr/>
            <p:nvPr/>
          </p:nvSpPr>
          <p:spPr>
            <a:xfrm>
              <a:off x="4048505" y="3545585"/>
              <a:ext cx="64135" cy="62865"/>
            </a:xfrm>
            <a:custGeom>
              <a:avLst/>
              <a:gdLst/>
              <a:ahLst/>
              <a:cxnLst/>
              <a:rect l="l" t="t" r="r" b="b"/>
              <a:pathLst>
                <a:path w="64135" h="62864">
                  <a:moveTo>
                    <a:pt x="64008" y="0"/>
                  </a:moveTo>
                  <a:lnTo>
                    <a:pt x="0" y="0"/>
                  </a:lnTo>
                  <a:lnTo>
                    <a:pt x="0" y="62483"/>
                  </a:lnTo>
                  <a:lnTo>
                    <a:pt x="64008" y="62483"/>
                  </a:lnTo>
                  <a:lnTo>
                    <a:pt x="6400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4048505" y="3545585"/>
              <a:ext cx="64135" cy="62865"/>
            </a:xfrm>
            <a:custGeom>
              <a:avLst/>
              <a:gdLst/>
              <a:ahLst/>
              <a:cxnLst/>
              <a:rect l="l" t="t" r="r" b="b"/>
              <a:pathLst>
                <a:path w="64135" h="62864">
                  <a:moveTo>
                    <a:pt x="0" y="62483"/>
                  </a:moveTo>
                  <a:lnTo>
                    <a:pt x="64008" y="62483"/>
                  </a:lnTo>
                  <a:lnTo>
                    <a:pt x="64008" y="0"/>
                  </a:lnTo>
                  <a:lnTo>
                    <a:pt x="0" y="0"/>
                  </a:lnTo>
                  <a:lnTo>
                    <a:pt x="0" y="62483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4" name="object 44"/>
          <p:cNvSpPr txBox="1"/>
          <p:nvPr/>
        </p:nvSpPr>
        <p:spPr>
          <a:xfrm>
            <a:off x="4126229" y="3482797"/>
            <a:ext cx="1770380" cy="509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858"/>
                </a:solidFill>
                <a:latin typeface="Calibri"/>
                <a:cs typeface="Calibri"/>
              </a:rPr>
              <a:t>высшее</a:t>
            </a: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 образование:</a:t>
            </a:r>
            <a:r>
              <a:rPr dirty="0" sz="900" spc="-1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магистратура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ts val="975"/>
              </a:lnSpc>
              <a:spcBef>
                <a:spcPts val="25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(педагогическое)</a:t>
            </a:r>
            <a:endParaRPr sz="900">
              <a:latin typeface="Calibri"/>
              <a:cs typeface="Calibri"/>
            </a:endParaRPr>
          </a:p>
          <a:p>
            <a:pPr marL="40640">
              <a:lnSpc>
                <a:spcPts val="810"/>
              </a:lnSpc>
            </a:pPr>
            <a:r>
              <a:rPr dirty="0" sz="900">
                <a:solidFill>
                  <a:srgbClr val="404040"/>
                </a:solidFill>
                <a:latin typeface="Calibri"/>
                <a:cs typeface="Calibri"/>
              </a:rPr>
              <a:t>0.3%</a:t>
            </a:r>
            <a:endParaRPr sz="900">
              <a:latin typeface="Calibri"/>
              <a:cs typeface="Calibri"/>
            </a:endParaRPr>
          </a:p>
          <a:p>
            <a:pPr marL="50165">
              <a:lnSpc>
                <a:spcPts val="915"/>
              </a:lnSpc>
            </a:pPr>
            <a:r>
              <a:rPr dirty="0" sz="900">
                <a:solidFill>
                  <a:srgbClr val="404040"/>
                </a:solidFill>
                <a:latin typeface="Calibri"/>
                <a:cs typeface="Calibri"/>
              </a:rPr>
              <a:t>1.4%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048505" y="4213097"/>
            <a:ext cx="64135" cy="62865"/>
          </a:xfrm>
          <a:custGeom>
            <a:avLst/>
            <a:gdLst/>
            <a:ahLst/>
            <a:cxnLst/>
            <a:rect l="l" t="t" r="r" b="b"/>
            <a:pathLst>
              <a:path w="64135" h="62864">
                <a:moveTo>
                  <a:pt x="0" y="62483"/>
                </a:moveTo>
                <a:lnTo>
                  <a:pt x="64008" y="62483"/>
                </a:lnTo>
                <a:lnTo>
                  <a:pt x="64008" y="0"/>
                </a:lnTo>
                <a:lnTo>
                  <a:pt x="0" y="0"/>
                </a:lnTo>
                <a:lnTo>
                  <a:pt x="0" y="62483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/>
          <p:nvPr/>
        </p:nvSpPr>
        <p:spPr>
          <a:xfrm>
            <a:off x="4126229" y="4150614"/>
            <a:ext cx="2051050" cy="30289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>
              <a:lnSpc>
                <a:spcPct val="102200"/>
              </a:lnSpc>
              <a:spcBef>
                <a:spcPts val="75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высшее</a:t>
            </a:r>
            <a:r>
              <a:rPr dirty="0" sz="900" spc="1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профессиональное образование: </a:t>
            </a:r>
            <a:r>
              <a:rPr dirty="0" sz="900" spc="-18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специалитет</a:t>
            </a:r>
            <a:r>
              <a:rPr dirty="0" sz="900" spc="-2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(непедагогическое)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4038980" y="4871084"/>
            <a:ext cx="83185" cy="81915"/>
            <a:chOff x="4038980" y="4871084"/>
            <a:chExt cx="83185" cy="81915"/>
          </a:xfrm>
        </p:grpSpPr>
        <p:sp>
          <p:nvSpPr>
            <p:cNvPr id="48" name="object 48"/>
            <p:cNvSpPr/>
            <p:nvPr/>
          </p:nvSpPr>
          <p:spPr>
            <a:xfrm>
              <a:off x="4048505" y="4880609"/>
              <a:ext cx="64135" cy="62865"/>
            </a:xfrm>
            <a:custGeom>
              <a:avLst/>
              <a:gdLst/>
              <a:ahLst/>
              <a:cxnLst/>
              <a:rect l="l" t="t" r="r" b="b"/>
              <a:pathLst>
                <a:path w="64135" h="62864">
                  <a:moveTo>
                    <a:pt x="64008" y="0"/>
                  </a:moveTo>
                  <a:lnTo>
                    <a:pt x="0" y="0"/>
                  </a:lnTo>
                  <a:lnTo>
                    <a:pt x="0" y="62483"/>
                  </a:lnTo>
                  <a:lnTo>
                    <a:pt x="64008" y="62483"/>
                  </a:lnTo>
                  <a:lnTo>
                    <a:pt x="64008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4048505" y="4880609"/>
              <a:ext cx="64135" cy="62865"/>
            </a:xfrm>
            <a:custGeom>
              <a:avLst/>
              <a:gdLst/>
              <a:ahLst/>
              <a:cxnLst/>
              <a:rect l="l" t="t" r="r" b="b"/>
              <a:pathLst>
                <a:path w="64135" h="62864">
                  <a:moveTo>
                    <a:pt x="0" y="62483"/>
                  </a:moveTo>
                  <a:lnTo>
                    <a:pt x="64008" y="62483"/>
                  </a:lnTo>
                  <a:lnTo>
                    <a:pt x="64008" y="0"/>
                  </a:lnTo>
                  <a:lnTo>
                    <a:pt x="0" y="0"/>
                  </a:lnTo>
                  <a:lnTo>
                    <a:pt x="0" y="62483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0" name="object 50"/>
          <p:cNvSpPr txBox="1"/>
          <p:nvPr/>
        </p:nvSpPr>
        <p:spPr>
          <a:xfrm>
            <a:off x="4126229" y="4818126"/>
            <a:ext cx="2051050" cy="30289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>
              <a:lnSpc>
                <a:spcPct val="102200"/>
              </a:lnSpc>
              <a:spcBef>
                <a:spcPts val="75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высшее</a:t>
            </a:r>
            <a:r>
              <a:rPr dirty="0" sz="900" spc="1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профессиональное образование: </a:t>
            </a:r>
            <a:r>
              <a:rPr dirty="0" sz="900" spc="-18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специалитет</a:t>
            </a:r>
            <a:r>
              <a:rPr dirty="0" sz="900" spc="-2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(педагогическое)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4038980" y="5538596"/>
            <a:ext cx="83185" cy="81915"/>
            <a:chOff x="4038980" y="5538596"/>
            <a:chExt cx="83185" cy="81915"/>
          </a:xfrm>
        </p:grpSpPr>
        <p:sp>
          <p:nvSpPr>
            <p:cNvPr id="52" name="object 52"/>
            <p:cNvSpPr/>
            <p:nvPr/>
          </p:nvSpPr>
          <p:spPr>
            <a:xfrm>
              <a:off x="4048505" y="5548121"/>
              <a:ext cx="64135" cy="62865"/>
            </a:xfrm>
            <a:custGeom>
              <a:avLst/>
              <a:gdLst/>
              <a:ahLst/>
              <a:cxnLst/>
              <a:rect l="l" t="t" r="r" b="b"/>
              <a:pathLst>
                <a:path w="64135" h="62864">
                  <a:moveTo>
                    <a:pt x="64008" y="0"/>
                  </a:moveTo>
                  <a:lnTo>
                    <a:pt x="0" y="0"/>
                  </a:lnTo>
                  <a:lnTo>
                    <a:pt x="0" y="62483"/>
                  </a:lnTo>
                  <a:lnTo>
                    <a:pt x="64008" y="62483"/>
                  </a:lnTo>
                  <a:lnTo>
                    <a:pt x="64008" y="0"/>
                  </a:lnTo>
                  <a:close/>
                </a:path>
              </a:pathLst>
            </a:custGeom>
            <a:solidFill>
              <a:srgbClr val="245E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4048505" y="5548121"/>
              <a:ext cx="64135" cy="62865"/>
            </a:xfrm>
            <a:custGeom>
              <a:avLst/>
              <a:gdLst/>
              <a:ahLst/>
              <a:cxnLst/>
              <a:rect l="l" t="t" r="r" b="b"/>
              <a:pathLst>
                <a:path w="64135" h="62864">
                  <a:moveTo>
                    <a:pt x="0" y="62483"/>
                  </a:moveTo>
                  <a:lnTo>
                    <a:pt x="64008" y="62483"/>
                  </a:lnTo>
                  <a:lnTo>
                    <a:pt x="64008" y="0"/>
                  </a:lnTo>
                  <a:lnTo>
                    <a:pt x="0" y="0"/>
                  </a:lnTo>
                  <a:lnTo>
                    <a:pt x="0" y="62483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4" name="object 54"/>
          <p:cNvSpPr txBox="1"/>
          <p:nvPr/>
        </p:nvSpPr>
        <p:spPr>
          <a:xfrm>
            <a:off x="4126229" y="5485282"/>
            <a:ext cx="236601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среднее</a:t>
            </a:r>
            <a:r>
              <a:rPr dirty="0" sz="900" spc="1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профессиональное</a:t>
            </a:r>
            <a:r>
              <a:rPr dirty="0" sz="900" spc="-1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(непедагогическое)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4038980" y="6206109"/>
            <a:ext cx="83185" cy="81915"/>
            <a:chOff x="4038980" y="6206109"/>
            <a:chExt cx="83185" cy="81915"/>
          </a:xfrm>
        </p:grpSpPr>
        <p:sp>
          <p:nvSpPr>
            <p:cNvPr id="56" name="object 56"/>
            <p:cNvSpPr/>
            <p:nvPr/>
          </p:nvSpPr>
          <p:spPr>
            <a:xfrm>
              <a:off x="4048505" y="6215634"/>
              <a:ext cx="64135" cy="62865"/>
            </a:xfrm>
            <a:custGeom>
              <a:avLst/>
              <a:gdLst/>
              <a:ahLst/>
              <a:cxnLst/>
              <a:rect l="l" t="t" r="r" b="b"/>
              <a:pathLst>
                <a:path w="64135" h="62864">
                  <a:moveTo>
                    <a:pt x="64008" y="0"/>
                  </a:moveTo>
                  <a:lnTo>
                    <a:pt x="0" y="0"/>
                  </a:lnTo>
                  <a:lnTo>
                    <a:pt x="0" y="62483"/>
                  </a:lnTo>
                  <a:lnTo>
                    <a:pt x="64008" y="62483"/>
                  </a:lnTo>
                  <a:lnTo>
                    <a:pt x="64008" y="0"/>
                  </a:lnTo>
                  <a:close/>
                </a:path>
              </a:pathLst>
            </a:custGeom>
            <a:solidFill>
              <a:srgbClr val="9E470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4048505" y="6215634"/>
              <a:ext cx="64135" cy="62865"/>
            </a:xfrm>
            <a:custGeom>
              <a:avLst/>
              <a:gdLst/>
              <a:ahLst/>
              <a:cxnLst/>
              <a:rect l="l" t="t" r="r" b="b"/>
              <a:pathLst>
                <a:path w="64135" h="62864">
                  <a:moveTo>
                    <a:pt x="0" y="62483"/>
                  </a:moveTo>
                  <a:lnTo>
                    <a:pt x="64008" y="62483"/>
                  </a:lnTo>
                  <a:lnTo>
                    <a:pt x="64008" y="0"/>
                  </a:lnTo>
                  <a:lnTo>
                    <a:pt x="0" y="0"/>
                  </a:lnTo>
                  <a:lnTo>
                    <a:pt x="0" y="62483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8" name="object 58"/>
          <p:cNvSpPr txBox="1"/>
          <p:nvPr/>
        </p:nvSpPr>
        <p:spPr>
          <a:xfrm>
            <a:off x="4126229" y="6152794"/>
            <a:ext cx="22485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среднее</a:t>
            </a:r>
            <a:r>
              <a:rPr dirty="0" sz="900" spc="1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профессиональное</a:t>
            </a:r>
            <a:r>
              <a:rPr dirty="0" sz="900" spc="-1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(педагогическое)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6583680" y="1367027"/>
            <a:ext cx="5527675" cy="5407660"/>
            <a:chOff x="6583680" y="1367027"/>
            <a:chExt cx="5527675" cy="5407660"/>
          </a:xfrm>
        </p:grpSpPr>
        <p:sp>
          <p:nvSpPr>
            <p:cNvPr id="60" name="object 60"/>
            <p:cNvSpPr/>
            <p:nvPr/>
          </p:nvSpPr>
          <p:spPr>
            <a:xfrm>
              <a:off x="6583680" y="1367027"/>
              <a:ext cx="5527675" cy="5407660"/>
            </a:xfrm>
            <a:custGeom>
              <a:avLst/>
              <a:gdLst/>
              <a:ahLst/>
              <a:cxnLst/>
              <a:rect l="l" t="t" r="r" b="b"/>
              <a:pathLst>
                <a:path w="5527675" h="5407659">
                  <a:moveTo>
                    <a:pt x="5527548" y="0"/>
                  </a:moveTo>
                  <a:lnTo>
                    <a:pt x="0" y="0"/>
                  </a:lnTo>
                  <a:lnTo>
                    <a:pt x="0" y="5407152"/>
                  </a:lnTo>
                  <a:lnTo>
                    <a:pt x="5527548" y="5407152"/>
                  </a:lnTo>
                  <a:lnTo>
                    <a:pt x="5527548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8021320" y="2137790"/>
              <a:ext cx="3279775" cy="3907790"/>
            </a:xfrm>
            <a:custGeom>
              <a:avLst/>
              <a:gdLst/>
              <a:ahLst/>
              <a:cxnLst/>
              <a:rect l="l" t="t" r="r" b="b"/>
              <a:pathLst>
                <a:path w="3279775" h="3907790">
                  <a:moveTo>
                    <a:pt x="1325879" y="0"/>
                  </a:moveTo>
                  <a:lnTo>
                    <a:pt x="1325879" y="1953641"/>
                  </a:lnTo>
                  <a:lnTo>
                    <a:pt x="0" y="3388614"/>
                  </a:lnTo>
                  <a:lnTo>
                    <a:pt x="37735" y="3422591"/>
                  </a:lnTo>
                  <a:lnTo>
                    <a:pt x="76250" y="3455501"/>
                  </a:lnTo>
                  <a:lnTo>
                    <a:pt x="115521" y="3487335"/>
                  </a:lnTo>
                  <a:lnTo>
                    <a:pt x="155526" y="3518083"/>
                  </a:lnTo>
                  <a:lnTo>
                    <a:pt x="196240" y="3547737"/>
                  </a:lnTo>
                  <a:lnTo>
                    <a:pt x="237641" y="3576287"/>
                  </a:lnTo>
                  <a:lnTo>
                    <a:pt x="279705" y="3603725"/>
                  </a:lnTo>
                  <a:lnTo>
                    <a:pt x="322409" y="3630041"/>
                  </a:lnTo>
                  <a:lnTo>
                    <a:pt x="365730" y="3655226"/>
                  </a:lnTo>
                  <a:lnTo>
                    <a:pt x="409644" y="3679271"/>
                  </a:lnTo>
                  <a:lnTo>
                    <a:pt x="454129" y="3702166"/>
                  </a:lnTo>
                  <a:lnTo>
                    <a:pt x="499161" y="3723904"/>
                  </a:lnTo>
                  <a:lnTo>
                    <a:pt x="544716" y="3744475"/>
                  </a:lnTo>
                  <a:lnTo>
                    <a:pt x="590772" y="3763869"/>
                  </a:lnTo>
                  <a:lnTo>
                    <a:pt x="637306" y="3782078"/>
                  </a:lnTo>
                  <a:lnTo>
                    <a:pt x="684294" y="3799092"/>
                  </a:lnTo>
                  <a:lnTo>
                    <a:pt x="731712" y="3814903"/>
                  </a:lnTo>
                  <a:lnTo>
                    <a:pt x="779538" y="3829501"/>
                  </a:lnTo>
                  <a:lnTo>
                    <a:pt x="827749" y="3842877"/>
                  </a:lnTo>
                  <a:lnTo>
                    <a:pt x="876320" y="3855023"/>
                  </a:lnTo>
                  <a:lnTo>
                    <a:pt x="925230" y="3865928"/>
                  </a:lnTo>
                  <a:lnTo>
                    <a:pt x="974454" y="3875585"/>
                  </a:lnTo>
                  <a:lnTo>
                    <a:pt x="1023969" y="3883984"/>
                  </a:lnTo>
                  <a:lnTo>
                    <a:pt x="1073753" y="3891115"/>
                  </a:lnTo>
                  <a:lnTo>
                    <a:pt x="1123782" y="3896970"/>
                  </a:lnTo>
                  <a:lnTo>
                    <a:pt x="1174032" y="3901540"/>
                  </a:lnTo>
                  <a:lnTo>
                    <a:pt x="1224480" y="3904815"/>
                  </a:lnTo>
                  <a:lnTo>
                    <a:pt x="1275104" y="3906787"/>
                  </a:lnTo>
                  <a:lnTo>
                    <a:pt x="1325879" y="3907447"/>
                  </a:lnTo>
                  <a:lnTo>
                    <a:pt x="1374054" y="3906864"/>
                  </a:lnTo>
                  <a:lnTo>
                    <a:pt x="1421942" y="3905126"/>
                  </a:lnTo>
                  <a:lnTo>
                    <a:pt x="1469530" y="3902246"/>
                  </a:lnTo>
                  <a:lnTo>
                    <a:pt x="1516805" y="3898236"/>
                  </a:lnTo>
                  <a:lnTo>
                    <a:pt x="1563754" y="3893111"/>
                  </a:lnTo>
                  <a:lnTo>
                    <a:pt x="1610363" y="3886884"/>
                  </a:lnTo>
                  <a:lnTo>
                    <a:pt x="1656619" y="3879568"/>
                  </a:lnTo>
                  <a:lnTo>
                    <a:pt x="1702508" y="3871176"/>
                  </a:lnTo>
                  <a:lnTo>
                    <a:pt x="1748017" y="3861722"/>
                  </a:lnTo>
                  <a:lnTo>
                    <a:pt x="1793133" y="3851220"/>
                  </a:lnTo>
                  <a:lnTo>
                    <a:pt x="1837842" y="3839682"/>
                  </a:lnTo>
                  <a:lnTo>
                    <a:pt x="1882131" y="3827122"/>
                  </a:lnTo>
                  <a:lnTo>
                    <a:pt x="1925986" y="3813553"/>
                  </a:lnTo>
                  <a:lnTo>
                    <a:pt x="1969395" y="3798989"/>
                  </a:lnTo>
                  <a:lnTo>
                    <a:pt x="2012343" y="3783443"/>
                  </a:lnTo>
                  <a:lnTo>
                    <a:pt x="2054818" y="3766929"/>
                  </a:lnTo>
                  <a:lnTo>
                    <a:pt x="2096806" y="3749459"/>
                  </a:lnTo>
                  <a:lnTo>
                    <a:pt x="2138293" y="3731048"/>
                  </a:lnTo>
                  <a:lnTo>
                    <a:pt x="2179267" y="3711708"/>
                  </a:lnTo>
                  <a:lnTo>
                    <a:pt x="2219714" y="3691453"/>
                  </a:lnTo>
                  <a:lnTo>
                    <a:pt x="2259620" y="3670297"/>
                  </a:lnTo>
                  <a:lnTo>
                    <a:pt x="2298972" y="3648252"/>
                  </a:lnTo>
                  <a:lnTo>
                    <a:pt x="2337757" y="3625332"/>
                  </a:lnTo>
                  <a:lnTo>
                    <a:pt x="2375961" y="3601551"/>
                  </a:lnTo>
                  <a:lnTo>
                    <a:pt x="2413571" y="3576921"/>
                  </a:lnTo>
                  <a:lnTo>
                    <a:pt x="2450574" y="3551457"/>
                  </a:lnTo>
                  <a:lnTo>
                    <a:pt x="2486957" y="3525171"/>
                  </a:lnTo>
                  <a:lnTo>
                    <a:pt x="2522705" y="3498077"/>
                  </a:lnTo>
                  <a:lnTo>
                    <a:pt x="2557805" y="3470188"/>
                  </a:lnTo>
                  <a:lnTo>
                    <a:pt x="2592245" y="3441518"/>
                  </a:lnTo>
                  <a:lnTo>
                    <a:pt x="2626010" y="3412080"/>
                  </a:lnTo>
                  <a:lnTo>
                    <a:pt x="2659088" y="3381888"/>
                  </a:lnTo>
                  <a:lnTo>
                    <a:pt x="2691464" y="3350954"/>
                  </a:lnTo>
                  <a:lnTo>
                    <a:pt x="2723126" y="3319292"/>
                  </a:lnTo>
                  <a:lnTo>
                    <a:pt x="2754061" y="3286916"/>
                  </a:lnTo>
                  <a:lnTo>
                    <a:pt x="2784254" y="3253839"/>
                  </a:lnTo>
                  <a:lnTo>
                    <a:pt x="2813693" y="3220074"/>
                  </a:lnTo>
                  <a:lnTo>
                    <a:pt x="2842364" y="3185634"/>
                  </a:lnTo>
                  <a:lnTo>
                    <a:pt x="2870253" y="3150534"/>
                  </a:lnTo>
                  <a:lnTo>
                    <a:pt x="2897348" y="3114786"/>
                  </a:lnTo>
                  <a:lnTo>
                    <a:pt x="2923635" y="3078403"/>
                  </a:lnTo>
                  <a:lnTo>
                    <a:pt x="2949101" y="3041400"/>
                  </a:lnTo>
                  <a:lnTo>
                    <a:pt x="2973731" y="3003790"/>
                  </a:lnTo>
                  <a:lnTo>
                    <a:pt x="2997514" y="2965585"/>
                  </a:lnTo>
                  <a:lnTo>
                    <a:pt x="3020435" y="2926799"/>
                  </a:lnTo>
                  <a:lnTo>
                    <a:pt x="3042481" y="2887446"/>
                  </a:lnTo>
                  <a:lnTo>
                    <a:pt x="3063639" y="2847539"/>
                  </a:lnTo>
                  <a:lnTo>
                    <a:pt x="3083895" y="2807091"/>
                  </a:lnTo>
                  <a:lnTo>
                    <a:pt x="3103235" y="2766116"/>
                  </a:lnTo>
                  <a:lnTo>
                    <a:pt x="3121648" y="2724627"/>
                  </a:lnTo>
                  <a:lnTo>
                    <a:pt x="3139119" y="2682637"/>
                  </a:lnTo>
                  <a:lnTo>
                    <a:pt x="3155634" y="2640161"/>
                  </a:lnTo>
                  <a:lnTo>
                    <a:pt x="3171181" y="2597210"/>
                  </a:lnTo>
                  <a:lnTo>
                    <a:pt x="3185746" y="2553799"/>
                  </a:lnTo>
                  <a:lnTo>
                    <a:pt x="3199316" y="2509941"/>
                  </a:lnTo>
                  <a:lnTo>
                    <a:pt x="3211877" y="2465649"/>
                  </a:lnTo>
                  <a:lnTo>
                    <a:pt x="3223416" y="2420937"/>
                  </a:lnTo>
                  <a:lnTo>
                    <a:pt x="3233919" y="2375818"/>
                  </a:lnTo>
                  <a:lnTo>
                    <a:pt x="3243374" y="2330306"/>
                  </a:lnTo>
                  <a:lnTo>
                    <a:pt x="3251766" y="2284413"/>
                  </a:lnTo>
                  <a:lnTo>
                    <a:pt x="3259083" y="2238153"/>
                  </a:lnTo>
                  <a:lnTo>
                    <a:pt x="3265311" y="2191540"/>
                  </a:lnTo>
                  <a:lnTo>
                    <a:pt x="3270436" y="2144587"/>
                  </a:lnTo>
                  <a:lnTo>
                    <a:pt x="3274446" y="2097307"/>
                  </a:lnTo>
                  <a:lnTo>
                    <a:pt x="3277327" y="2049714"/>
                  </a:lnTo>
                  <a:lnTo>
                    <a:pt x="3279065" y="2001820"/>
                  </a:lnTo>
                  <a:lnTo>
                    <a:pt x="3279648" y="1953641"/>
                  </a:lnTo>
                  <a:lnTo>
                    <a:pt x="3279065" y="1905466"/>
                  </a:lnTo>
                  <a:lnTo>
                    <a:pt x="3277327" y="1857578"/>
                  </a:lnTo>
                  <a:lnTo>
                    <a:pt x="3274446" y="1809991"/>
                  </a:lnTo>
                  <a:lnTo>
                    <a:pt x="3270436" y="1762716"/>
                  </a:lnTo>
                  <a:lnTo>
                    <a:pt x="3265311" y="1715768"/>
                  </a:lnTo>
                  <a:lnTo>
                    <a:pt x="3259083" y="1669160"/>
                  </a:lnTo>
                  <a:lnTo>
                    <a:pt x="3251766" y="1622905"/>
                  </a:lnTo>
                  <a:lnTo>
                    <a:pt x="3243374" y="1577017"/>
                  </a:lnTo>
                  <a:lnTo>
                    <a:pt x="3233919" y="1531509"/>
                  </a:lnTo>
                  <a:lnTo>
                    <a:pt x="3223416" y="1486395"/>
                  </a:lnTo>
                  <a:lnTo>
                    <a:pt x="3211877" y="1441687"/>
                  </a:lnTo>
                  <a:lnTo>
                    <a:pt x="3199316" y="1397400"/>
                  </a:lnTo>
                  <a:lnTo>
                    <a:pt x="3185746" y="1353546"/>
                  </a:lnTo>
                  <a:lnTo>
                    <a:pt x="3171181" y="1310139"/>
                  </a:lnTo>
                  <a:lnTo>
                    <a:pt x="3155634" y="1267193"/>
                  </a:lnTo>
                  <a:lnTo>
                    <a:pt x="3139119" y="1224720"/>
                  </a:lnTo>
                  <a:lnTo>
                    <a:pt x="3121648" y="1182734"/>
                  </a:lnTo>
                  <a:lnTo>
                    <a:pt x="3103235" y="1141249"/>
                  </a:lnTo>
                  <a:lnTo>
                    <a:pt x="3083895" y="1100278"/>
                  </a:lnTo>
                  <a:lnTo>
                    <a:pt x="3063639" y="1059833"/>
                  </a:lnTo>
                  <a:lnTo>
                    <a:pt x="3042481" y="1019930"/>
                  </a:lnTo>
                  <a:lnTo>
                    <a:pt x="3020435" y="980580"/>
                  </a:lnTo>
                  <a:lnTo>
                    <a:pt x="2997514" y="941798"/>
                  </a:lnTo>
                  <a:lnTo>
                    <a:pt x="2973731" y="903596"/>
                  </a:lnTo>
                  <a:lnTo>
                    <a:pt x="2949101" y="865988"/>
                  </a:lnTo>
                  <a:lnTo>
                    <a:pt x="2923635" y="828988"/>
                  </a:lnTo>
                  <a:lnTo>
                    <a:pt x="2897348" y="792609"/>
                  </a:lnTo>
                  <a:lnTo>
                    <a:pt x="2870253" y="756863"/>
                  </a:lnTo>
                  <a:lnTo>
                    <a:pt x="2842364" y="721766"/>
                  </a:lnTo>
                  <a:lnTo>
                    <a:pt x="2813693" y="687329"/>
                  </a:lnTo>
                  <a:lnTo>
                    <a:pt x="2784254" y="653566"/>
                  </a:lnTo>
                  <a:lnTo>
                    <a:pt x="2754061" y="620492"/>
                  </a:lnTo>
                  <a:lnTo>
                    <a:pt x="2723126" y="588118"/>
                  </a:lnTo>
                  <a:lnTo>
                    <a:pt x="2691464" y="556458"/>
                  </a:lnTo>
                  <a:lnTo>
                    <a:pt x="2659088" y="525527"/>
                  </a:lnTo>
                  <a:lnTo>
                    <a:pt x="2626010" y="495336"/>
                  </a:lnTo>
                  <a:lnTo>
                    <a:pt x="2592245" y="465900"/>
                  </a:lnTo>
                  <a:lnTo>
                    <a:pt x="2557805" y="437232"/>
                  </a:lnTo>
                  <a:lnTo>
                    <a:pt x="2522705" y="409345"/>
                  </a:lnTo>
                  <a:lnTo>
                    <a:pt x="2486957" y="382253"/>
                  </a:lnTo>
                  <a:lnTo>
                    <a:pt x="2450574" y="355969"/>
                  </a:lnTo>
                  <a:lnTo>
                    <a:pt x="2413571" y="330506"/>
                  </a:lnTo>
                  <a:lnTo>
                    <a:pt x="2375961" y="305878"/>
                  </a:lnTo>
                  <a:lnTo>
                    <a:pt x="2337757" y="282098"/>
                  </a:lnTo>
                  <a:lnTo>
                    <a:pt x="2298972" y="259180"/>
                  </a:lnTo>
                  <a:lnTo>
                    <a:pt x="2259620" y="237137"/>
                  </a:lnTo>
                  <a:lnTo>
                    <a:pt x="2219714" y="215981"/>
                  </a:lnTo>
                  <a:lnTo>
                    <a:pt x="2179267" y="195728"/>
                  </a:lnTo>
                  <a:lnTo>
                    <a:pt x="2138293" y="176389"/>
                  </a:lnTo>
                  <a:lnTo>
                    <a:pt x="2096806" y="157979"/>
                  </a:lnTo>
                  <a:lnTo>
                    <a:pt x="2054818" y="140510"/>
                  </a:lnTo>
                  <a:lnTo>
                    <a:pt x="2012343" y="123997"/>
                  </a:lnTo>
                  <a:lnTo>
                    <a:pt x="1969395" y="108452"/>
                  </a:lnTo>
                  <a:lnTo>
                    <a:pt x="1925986" y="93888"/>
                  </a:lnTo>
                  <a:lnTo>
                    <a:pt x="1882131" y="80320"/>
                  </a:lnTo>
                  <a:lnTo>
                    <a:pt x="1837842" y="67761"/>
                  </a:lnTo>
                  <a:lnTo>
                    <a:pt x="1793133" y="56224"/>
                  </a:lnTo>
                  <a:lnTo>
                    <a:pt x="1748017" y="45722"/>
                  </a:lnTo>
                  <a:lnTo>
                    <a:pt x="1702508" y="36268"/>
                  </a:lnTo>
                  <a:lnTo>
                    <a:pt x="1656619" y="27877"/>
                  </a:lnTo>
                  <a:lnTo>
                    <a:pt x="1610363" y="20561"/>
                  </a:lnTo>
                  <a:lnTo>
                    <a:pt x="1563754" y="14334"/>
                  </a:lnTo>
                  <a:lnTo>
                    <a:pt x="1516805" y="9209"/>
                  </a:lnTo>
                  <a:lnTo>
                    <a:pt x="1469530" y="5200"/>
                  </a:lnTo>
                  <a:lnTo>
                    <a:pt x="1421942" y="2320"/>
                  </a:lnTo>
                  <a:lnTo>
                    <a:pt x="1374054" y="582"/>
                  </a:lnTo>
                  <a:lnTo>
                    <a:pt x="1325879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8021320" y="2137790"/>
              <a:ext cx="3279775" cy="3907790"/>
            </a:xfrm>
            <a:custGeom>
              <a:avLst/>
              <a:gdLst/>
              <a:ahLst/>
              <a:cxnLst/>
              <a:rect l="l" t="t" r="r" b="b"/>
              <a:pathLst>
                <a:path w="3279775" h="3907790">
                  <a:moveTo>
                    <a:pt x="1325879" y="0"/>
                  </a:moveTo>
                  <a:lnTo>
                    <a:pt x="1374054" y="582"/>
                  </a:lnTo>
                  <a:lnTo>
                    <a:pt x="1421942" y="2320"/>
                  </a:lnTo>
                  <a:lnTo>
                    <a:pt x="1469530" y="5200"/>
                  </a:lnTo>
                  <a:lnTo>
                    <a:pt x="1516805" y="9209"/>
                  </a:lnTo>
                  <a:lnTo>
                    <a:pt x="1563754" y="14334"/>
                  </a:lnTo>
                  <a:lnTo>
                    <a:pt x="1610363" y="20561"/>
                  </a:lnTo>
                  <a:lnTo>
                    <a:pt x="1656619" y="27877"/>
                  </a:lnTo>
                  <a:lnTo>
                    <a:pt x="1702508" y="36268"/>
                  </a:lnTo>
                  <a:lnTo>
                    <a:pt x="1748017" y="45722"/>
                  </a:lnTo>
                  <a:lnTo>
                    <a:pt x="1793133" y="56224"/>
                  </a:lnTo>
                  <a:lnTo>
                    <a:pt x="1837842" y="67761"/>
                  </a:lnTo>
                  <a:lnTo>
                    <a:pt x="1882131" y="80320"/>
                  </a:lnTo>
                  <a:lnTo>
                    <a:pt x="1925986" y="93888"/>
                  </a:lnTo>
                  <a:lnTo>
                    <a:pt x="1969395" y="108452"/>
                  </a:lnTo>
                  <a:lnTo>
                    <a:pt x="2012343" y="123997"/>
                  </a:lnTo>
                  <a:lnTo>
                    <a:pt x="2054818" y="140510"/>
                  </a:lnTo>
                  <a:lnTo>
                    <a:pt x="2096806" y="157979"/>
                  </a:lnTo>
                  <a:lnTo>
                    <a:pt x="2138293" y="176389"/>
                  </a:lnTo>
                  <a:lnTo>
                    <a:pt x="2179267" y="195728"/>
                  </a:lnTo>
                  <a:lnTo>
                    <a:pt x="2219714" y="215981"/>
                  </a:lnTo>
                  <a:lnTo>
                    <a:pt x="2259620" y="237137"/>
                  </a:lnTo>
                  <a:lnTo>
                    <a:pt x="2298972" y="259180"/>
                  </a:lnTo>
                  <a:lnTo>
                    <a:pt x="2337757" y="282098"/>
                  </a:lnTo>
                  <a:lnTo>
                    <a:pt x="2375961" y="305878"/>
                  </a:lnTo>
                  <a:lnTo>
                    <a:pt x="2413571" y="330506"/>
                  </a:lnTo>
                  <a:lnTo>
                    <a:pt x="2450574" y="355969"/>
                  </a:lnTo>
                  <a:lnTo>
                    <a:pt x="2486957" y="382253"/>
                  </a:lnTo>
                  <a:lnTo>
                    <a:pt x="2522705" y="409345"/>
                  </a:lnTo>
                  <a:lnTo>
                    <a:pt x="2557805" y="437232"/>
                  </a:lnTo>
                  <a:lnTo>
                    <a:pt x="2592245" y="465900"/>
                  </a:lnTo>
                  <a:lnTo>
                    <a:pt x="2626010" y="495336"/>
                  </a:lnTo>
                  <a:lnTo>
                    <a:pt x="2659088" y="525527"/>
                  </a:lnTo>
                  <a:lnTo>
                    <a:pt x="2691464" y="556458"/>
                  </a:lnTo>
                  <a:lnTo>
                    <a:pt x="2723126" y="588118"/>
                  </a:lnTo>
                  <a:lnTo>
                    <a:pt x="2754061" y="620492"/>
                  </a:lnTo>
                  <a:lnTo>
                    <a:pt x="2784254" y="653566"/>
                  </a:lnTo>
                  <a:lnTo>
                    <a:pt x="2813693" y="687329"/>
                  </a:lnTo>
                  <a:lnTo>
                    <a:pt x="2842364" y="721766"/>
                  </a:lnTo>
                  <a:lnTo>
                    <a:pt x="2870253" y="756863"/>
                  </a:lnTo>
                  <a:lnTo>
                    <a:pt x="2897348" y="792609"/>
                  </a:lnTo>
                  <a:lnTo>
                    <a:pt x="2923635" y="828988"/>
                  </a:lnTo>
                  <a:lnTo>
                    <a:pt x="2949101" y="865988"/>
                  </a:lnTo>
                  <a:lnTo>
                    <a:pt x="2973731" y="903596"/>
                  </a:lnTo>
                  <a:lnTo>
                    <a:pt x="2997514" y="941798"/>
                  </a:lnTo>
                  <a:lnTo>
                    <a:pt x="3020435" y="980580"/>
                  </a:lnTo>
                  <a:lnTo>
                    <a:pt x="3042481" y="1019930"/>
                  </a:lnTo>
                  <a:lnTo>
                    <a:pt x="3063639" y="1059833"/>
                  </a:lnTo>
                  <a:lnTo>
                    <a:pt x="3083895" y="1100278"/>
                  </a:lnTo>
                  <a:lnTo>
                    <a:pt x="3103235" y="1141249"/>
                  </a:lnTo>
                  <a:lnTo>
                    <a:pt x="3121648" y="1182734"/>
                  </a:lnTo>
                  <a:lnTo>
                    <a:pt x="3139119" y="1224720"/>
                  </a:lnTo>
                  <a:lnTo>
                    <a:pt x="3155634" y="1267193"/>
                  </a:lnTo>
                  <a:lnTo>
                    <a:pt x="3171181" y="1310139"/>
                  </a:lnTo>
                  <a:lnTo>
                    <a:pt x="3185746" y="1353546"/>
                  </a:lnTo>
                  <a:lnTo>
                    <a:pt x="3199316" y="1397400"/>
                  </a:lnTo>
                  <a:lnTo>
                    <a:pt x="3211877" y="1441687"/>
                  </a:lnTo>
                  <a:lnTo>
                    <a:pt x="3223416" y="1486395"/>
                  </a:lnTo>
                  <a:lnTo>
                    <a:pt x="3233919" y="1531509"/>
                  </a:lnTo>
                  <a:lnTo>
                    <a:pt x="3243374" y="1577017"/>
                  </a:lnTo>
                  <a:lnTo>
                    <a:pt x="3251766" y="1622905"/>
                  </a:lnTo>
                  <a:lnTo>
                    <a:pt x="3259083" y="1669160"/>
                  </a:lnTo>
                  <a:lnTo>
                    <a:pt x="3265311" y="1715768"/>
                  </a:lnTo>
                  <a:lnTo>
                    <a:pt x="3270436" y="1762716"/>
                  </a:lnTo>
                  <a:lnTo>
                    <a:pt x="3274446" y="1809991"/>
                  </a:lnTo>
                  <a:lnTo>
                    <a:pt x="3277327" y="1857578"/>
                  </a:lnTo>
                  <a:lnTo>
                    <a:pt x="3279065" y="1905466"/>
                  </a:lnTo>
                  <a:lnTo>
                    <a:pt x="3279648" y="1953641"/>
                  </a:lnTo>
                  <a:lnTo>
                    <a:pt x="3279065" y="2001820"/>
                  </a:lnTo>
                  <a:lnTo>
                    <a:pt x="3277327" y="2049714"/>
                  </a:lnTo>
                  <a:lnTo>
                    <a:pt x="3274446" y="2097307"/>
                  </a:lnTo>
                  <a:lnTo>
                    <a:pt x="3270436" y="2144587"/>
                  </a:lnTo>
                  <a:lnTo>
                    <a:pt x="3265311" y="2191540"/>
                  </a:lnTo>
                  <a:lnTo>
                    <a:pt x="3259083" y="2238153"/>
                  </a:lnTo>
                  <a:lnTo>
                    <a:pt x="3251766" y="2284413"/>
                  </a:lnTo>
                  <a:lnTo>
                    <a:pt x="3243374" y="2330306"/>
                  </a:lnTo>
                  <a:lnTo>
                    <a:pt x="3233919" y="2375818"/>
                  </a:lnTo>
                  <a:lnTo>
                    <a:pt x="3223416" y="2420937"/>
                  </a:lnTo>
                  <a:lnTo>
                    <a:pt x="3211877" y="2465649"/>
                  </a:lnTo>
                  <a:lnTo>
                    <a:pt x="3199316" y="2509941"/>
                  </a:lnTo>
                  <a:lnTo>
                    <a:pt x="3185746" y="2553799"/>
                  </a:lnTo>
                  <a:lnTo>
                    <a:pt x="3171181" y="2597210"/>
                  </a:lnTo>
                  <a:lnTo>
                    <a:pt x="3155634" y="2640161"/>
                  </a:lnTo>
                  <a:lnTo>
                    <a:pt x="3139119" y="2682637"/>
                  </a:lnTo>
                  <a:lnTo>
                    <a:pt x="3121648" y="2724627"/>
                  </a:lnTo>
                  <a:lnTo>
                    <a:pt x="3103235" y="2766116"/>
                  </a:lnTo>
                  <a:lnTo>
                    <a:pt x="3083895" y="2807091"/>
                  </a:lnTo>
                  <a:lnTo>
                    <a:pt x="3063639" y="2847539"/>
                  </a:lnTo>
                  <a:lnTo>
                    <a:pt x="3042481" y="2887446"/>
                  </a:lnTo>
                  <a:lnTo>
                    <a:pt x="3020435" y="2926799"/>
                  </a:lnTo>
                  <a:lnTo>
                    <a:pt x="2997514" y="2965585"/>
                  </a:lnTo>
                  <a:lnTo>
                    <a:pt x="2973731" y="3003790"/>
                  </a:lnTo>
                  <a:lnTo>
                    <a:pt x="2949101" y="3041400"/>
                  </a:lnTo>
                  <a:lnTo>
                    <a:pt x="2923635" y="3078403"/>
                  </a:lnTo>
                  <a:lnTo>
                    <a:pt x="2897348" y="3114786"/>
                  </a:lnTo>
                  <a:lnTo>
                    <a:pt x="2870253" y="3150534"/>
                  </a:lnTo>
                  <a:lnTo>
                    <a:pt x="2842364" y="3185634"/>
                  </a:lnTo>
                  <a:lnTo>
                    <a:pt x="2813693" y="3220074"/>
                  </a:lnTo>
                  <a:lnTo>
                    <a:pt x="2784254" y="3253839"/>
                  </a:lnTo>
                  <a:lnTo>
                    <a:pt x="2754061" y="3286916"/>
                  </a:lnTo>
                  <a:lnTo>
                    <a:pt x="2723126" y="3319292"/>
                  </a:lnTo>
                  <a:lnTo>
                    <a:pt x="2691464" y="3350954"/>
                  </a:lnTo>
                  <a:lnTo>
                    <a:pt x="2659088" y="3381888"/>
                  </a:lnTo>
                  <a:lnTo>
                    <a:pt x="2626010" y="3412080"/>
                  </a:lnTo>
                  <a:lnTo>
                    <a:pt x="2592245" y="3441518"/>
                  </a:lnTo>
                  <a:lnTo>
                    <a:pt x="2557805" y="3470188"/>
                  </a:lnTo>
                  <a:lnTo>
                    <a:pt x="2522705" y="3498077"/>
                  </a:lnTo>
                  <a:lnTo>
                    <a:pt x="2486957" y="3525171"/>
                  </a:lnTo>
                  <a:lnTo>
                    <a:pt x="2450574" y="3551457"/>
                  </a:lnTo>
                  <a:lnTo>
                    <a:pt x="2413571" y="3576921"/>
                  </a:lnTo>
                  <a:lnTo>
                    <a:pt x="2375961" y="3601551"/>
                  </a:lnTo>
                  <a:lnTo>
                    <a:pt x="2337757" y="3625332"/>
                  </a:lnTo>
                  <a:lnTo>
                    <a:pt x="2298972" y="3648252"/>
                  </a:lnTo>
                  <a:lnTo>
                    <a:pt x="2259620" y="3670297"/>
                  </a:lnTo>
                  <a:lnTo>
                    <a:pt x="2219714" y="3691453"/>
                  </a:lnTo>
                  <a:lnTo>
                    <a:pt x="2179267" y="3711708"/>
                  </a:lnTo>
                  <a:lnTo>
                    <a:pt x="2138293" y="3731048"/>
                  </a:lnTo>
                  <a:lnTo>
                    <a:pt x="2096806" y="3749459"/>
                  </a:lnTo>
                  <a:lnTo>
                    <a:pt x="2054818" y="3766929"/>
                  </a:lnTo>
                  <a:lnTo>
                    <a:pt x="2012343" y="3783443"/>
                  </a:lnTo>
                  <a:lnTo>
                    <a:pt x="1969395" y="3798989"/>
                  </a:lnTo>
                  <a:lnTo>
                    <a:pt x="1925986" y="3813553"/>
                  </a:lnTo>
                  <a:lnTo>
                    <a:pt x="1882131" y="3827122"/>
                  </a:lnTo>
                  <a:lnTo>
                    <a:pt x="1837842" y="3839682"/>
                  </a:lnTo>
                  <a:lnTo>
                    <a:pt x="1793133" y="3851220"/>
                  </a:lnTo>
                  <a:lnTo>
                    <a:pt x="1748017" y="3861722"/>
                  </a:lnTo>
                  <a:lnTo>
                    <a:pt x="1702508" y="3871176"/>
                  </a:lnTo>
                  <a:lnTo>
                    <a:pt x="1656619" y="3879568"/>
                  </a:lnTo>
                  <a:lnTo>
                    <a:pt x="1610363" y="3886884"/>
                  </a:lnTo>
                  <a:lnTo>
                    <a:pt x="1563754" y="3893111"/>
                  </a:lnTo>
                  <a:lnTo>
                    <a:pt x="1516805" y="3898236"/>
                  </a:lnTo>
                  <a:lnTo>
                    <a:pt x="1469530" y="3902246"/>
                  </a:lnTo>
                  <a:lnTo>
                    <a:pt x="1421942" y="3905126"/>
                  </a:lnTo>
                  <a:lnTo>
                    <a:pt x="1374054" y="3906864"/>
                  </a:lnTo>
                  <a:lnTo>
                    <a:pt x="1325879" y="3907447"/>
                  </a:lnTo>
                  <a:lnTo>
                    <a:pt x="1275104" y="3906787"/>
                  </a:lnTo>
                  <a:lnTo>
                    <a:pt x="1224480" y="3904815"/>
                  </a:lnTo>
                  <a:lnTo>
                    <a:pt x="1174032" y="3901540"/>
                  </a:lnTo>
                  <a:lnTo>
                    <a:pt x="1123782" y="3896970"/>
                  </a:lnTo>
                  <a:lnTo>
                    <a:pt x="1073753" y="3891115"/>
                  </a:lnTo>
                  <a:lnTo>
                    <a:pt x="1023969" y="3883984"/>
                  </a:lnTo>
                  <a:lnTo>
                    <a:pt x="974454" y="3875585"/>
                  </a:lnTo>
                  <a:lnTo>
                    <a:pt x="925230" y="3865928"/>
                  </a:lnTo>
                  <a:lnTo>
                    <a:pt x="876320" y="3855023"/>
                  </a:lnTo>
                  <a:lnTo>
                    <a:pt x="827749" y="3842877"/>
                  </a:lnTo>
                  <a:lnTo>
                    <a:pt x="779538" y="3829501"/>
                  </a:lnTo>
                  <a:lnTo>
                    <a:pt x="731712" y="3814903"/>
                  </a:lnTo>
                  <a:lnTo>
                    <a:pt x="684294" y="3799092"/>
                  </a:lnTo>
                  <a:lnTo>
                    <a:pt x="637306" y="3782078"/>
                  </a:lnTo>
                  <a:lnTo>
                    <a:pt x="590772" y="3763869"/>
                  </a:lnTo>
                  <a:lnTo>
                    <a:pt x="544716" y="3744475"/>
                  </a:lnTo>
                  <a:lnTo>
                    <a:pt x="499161" y="3723904"/>
                  </a:lnTo>
                  <a:lnTo>
                    <a:pt x="454129" y="3702166"/>
                  </a:lnTo>
                  <a:lnTo>
                    <a:pt x="409644" y="3679271"/>
                  </a:lnTo>
                  <a:lnTo>
                    <a:pt x="365730" y="3655226"/>
                  </a:lnTo>
                  <a:lnTo>
                    <a:pt x="322409" y="3630041"/>
                  </a:lnTo>
                  <a:lnTo>
                    <a:pt x="279705" y="3603725"/>
                  </a:lnTo>
                  <a:lnTo>
                    <a:pt x="237641" y="3576287"/>
                  </a:lnTo>
                  <a:lnTo>
                    <a:pt x="196240" y="3547737"/>
                  </a:lnTo>
                  <a:lnTo>
                    <a:pt x="155526" y="3518083"/>
                  </a:lnTo>
                  <a:lnTo>
                    <a:pt x="115521" y="3487335"/>
                  </a:lnTo>
                  <a:lnTo>
                    <a:pt x="76250" y="3455501"/>
                  </a:lnTo>
                  <a:lnTo>
                    <a:pt x="37735" y="3422591"/>
                  </a:lnTo>
                  <a:lnTo>
                    <a:pt x="0" y="3388614"/>
                  </a:lnTo>
                  <a:lnTo>
                    <a:pt x="1325879" y="1953641"/>
                  </a:lnTo>
                  <a:lnTo>
                    <a:pt x="1325879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7393436" y="2420238"/>
              <a:ext cx="1953895" cy="3106420"/>
            </a:xfrm>
            <a:custGeom>
              <a:avLst/>
              <a:gdLst/>
              <a:ahLst/>
              <a:cxnLst/>
              <a:rect l="l" t="t" r="r" b="b"/>
              <a:pathLst>
                <a:path w="1953895" h="3106420">
                  <a:moveTo>
                    <a:pt x="941700" y="0"/>
                  </a:moveTo>
                  <a:lnTo>
                    <a:pt x="899381" y="26368"/>
                  </a:lnTo>
                  <a:lnTo>
                    <a:pt x="857779" y="53786"/>
                  </a:lnTo>
                  <a:lnTo>
                    <a:pt x="816915" y="82238"/>
                  </a:lnTo>
                  <a:lnTo>
                    <a:pt x="776806" y="111710"/>
                  </a:lnTo>
                  <a:lnTo>
                    <a:pt x="737472" y="142187"/>
                  </a:lnTo>
                  <a:lnTo>
                    <a:pt x="698931" y="173653"/>
                  </a:lnTo>
                  <a:lnTo>
                    <a:pt x="661202" y="206095"/>
                  </a:lnTo>
                  <a:lnTo>
                    <a:pt x="624305" y="239496"/>
                  </a:lnTo>
                  <a:lnTo>
                    <a:pt x="588258" y="273843"/>
                  </a:lnTo>
                  <a:lnTo>
                    <a:pt x="553080" y="309120"/>
                  </a:lnTo>
                  <a:lnTo>
                    <a:pt x="518790" y="345313"/>
                  </a:lnTo>
                  <a:lnTo>
                    <a:pt x="486523" y="381090"/>
                  </a:lnTo>
                  <a:lnTo>
                    <a:pt x="455300" y="417442"/>
                  </a:lnTo>
                  <a:lnTo>
                    <a:pt x="425118" y="454348"/>
                  </a:lnTo>
                  <a:lnTo>
                    <a:pt x="395979" y="491791"/>
                  </a:lnTo>
                  <a:lnTo>
                    <a:pt x="367880" y="529751"/>
                  </a:lnTo>
                  <a:lnTo>
                    <a:pt x="340822" y="568210"/>
                  </a:lnTo>
                  <a:lnTo>
                    <a:pt x="314803" y="607148"/>
                  </a:lnTo>
                  <a:lnTo>
                    <a:pt x="289823" y="646547"/>
                  </a:lnTo>
                  <a:lnTo>
                    <a:pt x="265881" y="686387"/>
                  </a:lnTo>
                  <a:lnTo>
                    <a:pt x="242977" y="726651"/>
                  </a:lnTo>
                  <a:lnTo>
                    <a:pt x="221108" y="767318"/>
                  </a:lnTo>
                  <a:lnTo>
                    <a:pt x="200276" y="808370"/>
                  </a:lnTo>
                  <a:lnTo>
                    <a:pt x="180479" y="849789"/>
                  </a:lnTo>
                  <a:lnTo>
                    <a:pt x="161715" y="891554"/>
                  </a:lnTo>
                  <a:lnTo>
                    <a:pt x="143986" y="933648"/>
                  </a:lnTo>
                  <a:lnTo>
                    <a:pt x="127289" y="976052"/>
                  </a:lnTo>
                  <a:lnTo>
                    <a:pt x="111625" y="1018746"/>
                  </a:lnTo>
                  <a:lnTo>
                    <a:pt x="96991" y="1061711"/>
                  </a:lnTo>
                  <a:lnTo>
                    <a:pt x="83389" y="1104930"/>
                  </a:lnTo>
                  <a:lnTo>
                    <a:pt x="70816" y="1148382"/>
                  </a:lnTo>
                  <a:lnTo>
                    <a:pt x="59272" y="1192049"/>
                  </a:lnTo>
                  <a:lnTo>
                    <a:pt x="48757" y="1235912"/>
                  </a:lnTo>
                  <a:lnTo>
                    <a:pt x="39269" y="1279952"/>
                  </a:lnTo>
                  <a:lnTo>
                    <a:pt x="30808" y="1324150"/>
                  </a:lnTo>
                  <a:lnTo>
                    <a:pt x="23373" y="1368488"/>
                  </a:lnTo>
                  <a:lnTo>
                    <a:pt x="16964" y="1412946"/>
                  </a:lnTo>
                  <a:lnTo>
                    <a:pt x="11579" y="1457506"/>
                  </a:lnTo>
                  <a:lnTo>
                    <a:pt x="7218" y="1502148"/>
                  </a:lnTo>
                  <a:lnTo>
                    <a:pt x="3881" y="1546854"/>
                  </a:lnTo>
                  <a:lnTo>
                    <a:pt x="1566" y="1591605"/>
                  </a:lnTo>
                  <a:lnTo>
                    <a:pt x="272" y="1636382"/>
                  </a:lnTo>
                  <a:lnTo>
                    <a:pt x="0" y="1681166"/>
                  </a:lnTo>
                  <a:lnTo>
                    <a:pt x="747" y="1725938"/>
                  </a:lnTo>
                  <a:lnTo>
                    <a:pt x="2514" y="1770679"/>
                  </a:lnTo>
                  <a:lnTo>
                    <a:pt x="5300" y="1815370"/>
                  </a:lnTo>
                  <a:lnTo>
                    <a:pt x="9104" y="1859993"/>
                  </a:lnTo>
                  <a:lnTo>
                    <a:pt x="13925" y="1904528"/>
                  </a:lnTo>
                  <a:lnTo>
                    <a:pt x="19762" y="1948957"/>
                  </a:lnTo>
                  <a:lnTo>
                    <a:pt x="26615" y="1993261"/>
                  </a:lnTo>
                  <a:lnTo>
                    <a:pt x="34484" y="2037421"/>
                  </a:lnTo>
                  <a:lnTo>
                    <a:pt x="43366" y="2081417"/>
                  </a:lnTo>
                  <a:lnTo>
                    <a:pt x="53262" y="2125232"/>
                  </a:lnTo>
                  <a:lnTo>
                    <a:pt x="64171" y="2168845"/>
                  </a:lnTo>
                  <a:lnTo>
                    <a:pt x="76092" y="2212239"/>
                  </a:lnTo>
                  <a:lnTo>
                    <a:pt x="89024" y="2255394"/>
                  </a:lnTo>
                  <a:lnTo>
                    <a:pt x="102966" y="2298292"/>
                  </a:lnTo>
                  <a:lnTo>
                    <a:pt x="117919" y="2340913"/>
                  </a:lnTo>
                  <a:lnTo>
                    <a:pt x="133880" y="2383238"/>
                  </a:lnTo>
                  <a:lnTo>
                    <a:pt x="150850" y="2425250"/>
                  </a:lnTo>
                  <a:lnTo>
                    <a:pt x="168827" y="2466928"/>
                  </a:lnTo>
                  <a:lnTo>
                    <a:pt x="187812" y="2508254"/>
                  </a:lnTo>
                  <a:lnTo>
                    <a:pt x="207802" y="2549209"/>
                  </a:lnTo>
                  <a:lnTo>
                    <a:pt x="228798" y="2589774"/>
                  </a:lnTo>
                  <a:lnTo>
                    <a:pt x="250798" y="2629931"/>
                  </a:lnTo>
                  <a:lnTo>
                    <a:pt x="273802" y="2669660"/>
                  </a:lnTo>
                  <a:lnTo>
                    <a:pt x="297809" y="2708942"/>
                  </a:lnTo>
                  <a:lnTo>
                    <a:pt x="322819" y="2747759"/>
                  </a:lnTo>
                  <a:lnTo>
                    <a:pt x="348830" y="2786091"/>
                  </a:lnTo>
                  <a:lnTo>
                    <a:pt x="375842" y="2823920"/>
                  </a:lnTo>
                  <a:lnTo>
                    <a:pt x="403855" y="2861227"/>
                  </a:lnTo>
                  <a:lnTo>
                    <a:pt x="432867" y="2897992"/>
                  </a:lnTo>
                  <a:lnTo>
                    <a:pt x="462877" y="2934198"/>
                  </a:lnTo>
                  <a:lnTo>
                    <a:pt x="493885" y="2969825"/>
                  </a:lnTo>
                  <a:lnTo>
                    <a:pt x="525891" y="3004854"/>
                  </a:lnTo>
                  <a:lnTo>
                    <a:pt x="558893" y="3039266"/>
                  </a:lnTo>
                  <a:lnTo>
                    <a:pt x="592891" y="3073043"/>
                  </a:lnTo>
                  <a:lnTo>
                    <a:pt x="627883" y="3106166"/>
                  </a:lnTo>
                  <a:lnTo>
                    <a:pt x="1953763" y="1671193"/>
                  </a:lnTo>
                  <a:lnTo>
                    <a:pt x="94170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7393436" y="2420238"/>
              <a:ext cx="1953895" cy="3106420"/>
            </a:xfrm>
            <a:custGeom>
              <a:avLst/>
              <a:gdLst/>
              <a:ahLst/>
              <a:cxnLst/>
              <a:rect l="l" t="t" r="r" b="b"/>
              <a:pathLst>
                <a:path w="1953895" h="3106420">
                  <a:moveTo>
                    <a:pt x="627883" y="3106166"/>
                  </a:moveTo>
                  <a:lnTo>
                    <a:pt x="592891" y="3073043"/>
                  </a:lnTo>
                  <a:lnTo>
                    <a:pt x="558893" y="3039266"/>
                  </a:lnTo>
                  <a:lnTo>
                    <a:pt x="525891" y="3004854"/>
                  </a:lnTo>
                  <a:lnTo>
                    <a:pt x="493885" y="2969825"/>
                  </a:lnTo>
                  <a:lnTo>
                    <a:pt x="462877" y="2934198"/>
                  </a:lnTo>
                  <a:lnTo>
                    <a:pt x="432867" y="2897992"/>
                  </a:lnTo>
                  <a:lnTo>
                    <a:pt x="403855" y="2861227"/>
                  </a:lnTo>
                  <a:lnTo>
                    <a:pt x="375842" y="2823920"/>
                  </a:lnTo>
                  <a:lnTo>
                    <a:pt x="348830" y="2786091"/>
                  </a:lnTo>
                  <a:lnTo>
                    <a:pt x="322819" y="2747759"/>
                  </a:lnTo>
                  <a:lnTo>
                    <a:pt x="297809" y="2708942"/>
                  </a:lnTo>
                  <a:lnTo>
                    <a:pt x="273802" y="2669660"/>
                  </a:lnTo>
                  <a:lnTo>
                    <a:pt x="250798" y="2629931"/>
                  </a:lnTo>
                  <a:lnTo>
                    <a:pt x="228798" y="2589774"/>
                  </a:lnTo>
                  <a:lnTo>
                    <a:pt x="207802" y="2549209"/>
                  </a:lnTo>
                  <a:lnTo>
                    <a:pt x="187812" y="2508254"/>
                  </a:lnTo>
                  <a:lnTo>
                    <a:pt x="168827" y="2466928"/>
                  </a:lnTo>
                  <a:lnTo>
                    <a:pt x="150850" y="2425250"/>
                  </a:lnTo>
                  <a:lnTo>
                    <a:pt x="133880" y="2383238"/>
                  </a:lnTo>
                  <a:lnTo>
                    <a:pt x="117919" y="2340913"/>
                  </a:lnTo>
                  <a:lnTo>
                    <a:pt x="102966" y="2298292"/>
                  </a:lnTo>
                  <a:lnTo>
                    <a:pt x="89024" y="2255394"/>
                  </a:lnTo>
                  <a:lnTo>
                    <a:pt x="76092" y="2212239"/>
                  </a:lnTo>
                  <a:lnTo>
                    <a:pt x="64171" y="2168845"/>
                  </a:lnTo>
                  <a:lnTo>
                    <a:pt x="53262" y="2125232"/>
                  </a:lnTo>
                  <a:lnTo>
                    <a:pt x="43366" y="2081417"/>
                  </a:lnTo>
                  <a:lnTo>
                    <a:pt x="34484" y="2037421"/>
                  </a:lnTo>
                  <a:lnTo>
                    <a:pt x="26615" y="1993261"/>
                  </a:lnTo>
                  <a:lnTo>
                    <a:pt x="19762" y="1948957"/>
                  </a:lnTo>
                  <a:lnTo>
                    <a:pt x="13925" y="1904528"/>
                  </a:lnTo>
                  <a:lnTo>
                    <a:pt x="9104" y="1859993"/>
                  </a:lnTo>
                  <a:lnTo>
                    <a:pt x="5300" y="1815370"/>
                  </a:lnTo>
                  <a:lnTo>
                    <a:pt x="2514" y="1770679"/>
                  </a:lnTo>
                  <a:lnTo>
                    <a:pt x="747" y="1725938"/>
                  </a:lnTo>
                  <a:lnTo>
                    <a:pt x="0" y="1681166"/>
                  </a:lnTo>
                  <a:lnTo>
                    <a:pt x="272" y="1636382"/>
                  </a:lnTo>
                  <a:lnTo>
                    <a:pt x="1566" y="1591605"/>
                  </a:lnTo>
                  <a:lnTo>
                    <a:pt x="3881" y="1546854"/>
                  </a:lnTo>
                  <a:lnTo>
                    <a:pt x="7218" y="1502148"/>
                  </a:lnTo>
                  <a:lnTo>
                    <a:pt x="11579" y="1457506"/>
                  </a:lnTo>
                  <a:lnTo>
                    <a:pt x="16964" y="1412946"/>
                  </a:lnTo>
                  <a:lnTo>
                    <a:pt x="23373" y="1368488"/>
                  </a:lnTo>
                  <a:lnTo>
                    <a:pt x="30808" y="1324150"/>
                  </a:lnTo>
                  <a:lnTo>
                    <a:pt x="39269" y="1279952"/>
                  </a:lnTo>
                  <a:lnTo>
                    <a:pt x="48757" y="1235912"/>
                  </a:lnTo>
                  <a:lnTo>
                    <a:pt x="59272" y="1192049"/>
                  </a:lnTo>
                  <a:lnTo>
                    <a:pt x="70816" y="1148382"/>
                  </a:lnTo>
                  <a:lnTo>
                    <a:pt x="83389" y="1104930"/>
                  </a:lnTo>
                  <a:lnTo>
                    <a:pt x="96991" y="1061711"/>
                  </a:lnTo>
                  <a:lnTo>
                    <a:pt x="111625" y="1018746"/>
                  </a:lnTo>
                  <a:lnTo>
                    <a:pt x="127289" y="976052"/>
                  </a:lnTo>
                  <a:lnTo>
                    <a:pt x="143986" y="933648"/>
                  </a:lnTo>
                  <a:lnTo>
                    <a:pt x="161715" y="891554"/>
                  </a:lnTo>
                  <a:lnTo>
                    <a:pt x="180479" y="849789"/>
                  </a:lnTo>
                  <a:lnTo>
                    <a:pt x="200276" y="808370"/>
                  </a:lnTo>
                  <a:lnTo>
                    <a:pt x="221108" y="767318"/>
                  </a:lnTo>
                  <a:lnTo>
                    <a:pt x="242977" y="726651"/>
                  </a:lnTo>
                  <a:lnTo>
                    <a:pt x="265881" y="686387"/>
                  </a:lnTo>
                  <a:lnTo>
                    <a:pt x="289823" y="646547"/>
                  </a:lnTo>
                  <a:lnTo>
                    <a:pt x="314803" y="607148"/>
                  </a:lnTo>
                  <a:lnTo>
                    <a:pt x="340822" y="568210"/>
                  </a:lnTo>
                  <a:lnTo>
                    <a:pt x="367880" y="529751"/>
                  </a:lnTo>
                  <a:lnTo>
                    <a:pt x="395979" y="491791"/>
                  </a:lnTo>
                  <a:lnTo>
                    <a:pt x="425118" y="454348"/>
                  </a:lnTo>
                  <a:lnTo>
                    <a:pt x="455300" y="417442"/>
                  </a:lnTo>
                  <a:lnTo>
                    <a:pt x="486523" y="381090"/>
                  </a:lnTo>
                  <a:lnTo>
                    <a:pt x="518790" y="345313"/>
                  </a:lnTo>
                  <a:lnTo>
                    <a:pt x="553080" y="309120"/>
                  </a:lnTo>
                  <a:lnTo>
                    <a:pt x="588258" y="273843"/>
                  </a:lnTo>
                  <a:lnTo>
                    <a:pt x="624305" y="239496"/>
                  </a:lnTo>
                  <a:lnTo>
                    <a:pt x="661202" y="206095"/>
                  </a:lnTo>
                  <a:lnTo>
                    <a:pt x="698931" y="173653"/>
                  </a:lnTo>
                  <a:lnTo>
                    <a:pt x="737472" y="142187"/>
                  </a:lnTo>
                  <a:lnTo>
                    <a:pt x="776806" y="111710"/>
                  </a:lnTo>
                  <a:lnTo>
                    <a:pt x="816915" y="82238"/>
                  </a:lnTo>
                  <a:lnTo>
                    <a:pt x="857779" y="53786"/>
                  </a:lnTo>
                  <a:lnTo>
                    <a:pt x="899381" y="26368"/>
                  </a:lnTo>
                  <a:lnTo>
                    <a:pt x="941700" y="0"/>
                  </a:lnTo>
                  <a:lnTo>
                    <a:pt x="1953763" y="1671193"/>
                  </a:lnTo>
                  <a:lnTo>
                    <a:pt x="627883" y="3106166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8335137" y="2137790"/>
              <a:ext cx="1012190" cy="1953895"/>
            </a:xfrm>
            <a:custGeom>
              <a:avLst/>
              <a:gdLst/>
              <a:ahLst/>
              <a:cxnLst/>
              <a:rect l="l" t="t" r="r" b="b"/>
              <a:pathLst>
                <a:path w="1012190" h="1953895">
                  <a:moveTo>
                    <a:pt x="1012063" y="0"/>
                  </a:moveTo>
                  <a:lnTo>
                    <a:pt x="961133" y="663"/>
                  </a:lnTo>
                  <a:lnTo>
                    <a:pt x="910322" y="2648"/>
                  </a:lnTo>
                  <a:lnTo>
                    <a:pt x="859655" y="5948"/>
                  </a:lnTo>
                  <a:lnTo>
                    <a:pt x="809157" y="10557"/>
                  </a:lnTo>
                  <a:lnTo>
                    <a:pt x="758851" y="16467"/>
                  </a:lnTo>
                  <a:lnTo>
                    <a:pt x="708761" y="23671"/>
                  </a:lnTo>
                  <a:lnTo>
                    <a:pt x="658913" y="32163"/>
                  </a:lnTo>
                  <a:lnTo>
                    <a:pt x="609330" y="41937"/>
                  </a:lnTo>
                  <a:lnTo>
                    <a:pt x="560038" y="52984"/>
                  </a:lnTo>
                  <a:lnTo>
                    <a:pt x="511059" y="65299"/>
                  </a:lnTo>
                  <a:lnTo>
                    <a:pt x="462419" y="78874"/>
                  </a:lnTo>
                  <a:lnTo>
                    <a:pt x="414142" y="93703"/>
                  </a:lnTo>
                  <a:lnTo>
                    <a:pt x="366252" y="109778"/>
                  </a:lnTo>
                  <a:lnTo>
                    <a:pt x="318774" y="127094"/>
                  </a:lnTo>
                  <a:lnTo>
                    <a:pt x="271732" y="145642"/>
                  </a:lnTo>
                  <a:lnTo>
                    <a:pt x="225150" y="165417"/>
                  </a:lnTo>
                  <a:lnTo>
                    <a:pt x="179053" y="186412"/>
                  </a:lnTo>
                  <a:lnTo>
                    <a:pt x="133465" y="208619"/>
                  </a:lnTo>
                  <a:lnTo>
                    <a:pt x="88411" y="232032"/>
                  </a:lnTo>
                  <a:lnTo>
                    <a:pt x="43914" y="256643"/>
                  </a:lnTo>
                  <a:lnTo>
                    <a:pt x="0" y="282448"/>
                  </a:lnTo>
                  <a:lnTo>
                    <a:pt x="1012063" y="1953641"/>
                  </a:lnTo>
                  <a:lnTo>
                    <a:pt x="1012063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8335137" y="2137790"/>
              <a:ext cx="1012190" cy="1953895"/>
            </a:xfrm>
            <a:custGeom>
              <a:avLst/>
              <a:gdLst/>
              <a:ahLst/>
              <a:cxnLst/>
              <a:rect l="l" t="t" r="r" b="b"/>
              <a:pathLst>
                <a:path w="1012190" h="1953895">
                  <a:moveTo>
                    <a:pt x="0" y="282448"/>
                  </a:moveTo>
                  <a:lnTo>
                    <a:pt x="43914" y="256643"/>
                  </a:lnTo>
                  <a:lnTo>
                    <a:pt x="88411" y="232032"/>
                  </a:lnTo>
                  <a:lnTo>
                    <a:pt x="133465" y="208619"/>
                  </a:lnTo>
                  <a:lnTo>
                    <a:pt x="179053" y="186412"/>
                  </a:lnTo>
                  <a:lnTo>
                    <a:pt x="225150" y="165417"/>
                  </a:lnTo>
                  <a:lnTo>
                    <a:pt x="271732" y="145642"/>
                  </a:lnTo>
                  <a:lnTo>
                    <a:pt x="318774" y="127094"/>
                  </a:lnTo>
                  <a:lnTo>
                    <a:pt x="366252" y="109778"/>
                  </a:lnTo>
                  <a:lnTo>
                    <a:pt x="414142" y="93703"/>
                  </a:lnTo>
                  <a:lnTo>
                    <a:pt x="462419" y="78874"/>
                  </a:lnTo>
                  <a:lnTo>
                    <a:pt x="511059" y="65299"/>
                  </a:lnTo>
                  <a:lnTo>
                    <a:pt x="560038" y="52984"/>
                  </a:lnTo>
                  <a:lnTo>
                    <a:pt x="609330" y="41937"/>
                  </a:lnTo>
                  <a:lnTo>
                    <a:pt x="658913" y="32163"/>
                  </a:lnTo>
                  <a:lnTo>
                    <a:pt x="708761" y="23671"/>
                  </a:lnTo>
                  <a:lnTo>
                    <a:pt x="758851" y="16467"/>
                  </a:lnTo>
                  <a:lnTo>
                    <a:pt x="809157" y="10557"/>
                  </a:lnTo>
                  <a:lnTo>
                    <a:pt x="859655" y="5948"/>
                  </a:lnTo>
                  <a:lnTo>
                    <a:pt x="910322" y="2648"/>
                  </a:lnTo>
                  <a:lnTo>
                    <a:pt x="961133" y="663"/>
                  </a:lnTo>
                  <a:lnTo>
                    <a:pt x="1012063" y="0"/>
                  </a:lnTo>
                  <a:lnTo>
                    <a:pt x="1012063" y="1953641"/>
                  </a:lnTo>
                  <a:lnTo>
                    <a:pt x="0" y="282448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7" name="object 67"/>
          <p:cNvSpPr txBox="1"/>
          <p:nvPr/>
        </p:nvSpPr>
        <p:spPr>
          <a:xfrm>
            <a:off x="10876533" y="4673854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solidFill>
                  <a:srgbClr val="404040"/>
                </a:solidFill>
                <a:latin typeface="Calibri"/>
                <a:cs typeface="Calibri"/>
              </a:rPr>
              <a:t>62%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7447280" y="3826255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solidFill>
                  <a:srgbClr val="404040"/>
                </a:solidFill>
                <a:latin typeface="Calibri"/>
                <a:cs typeface="Calibri"/>
              </a:rPr>
              <a:t>29%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8780780" y="2244597"/>
            <a:ext cx="1651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solidFill>
                  <a:srgbClr val="404040"/>
                </a:solidFill>
                <a:latin typeface="Calibri"/>
                <a:cs typeface="Calibri"/>
              </a:rPr>
              <a:t>9%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7731632" y="1534744"/>
            <a:ext cx="3321685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585858"/>
                </a:solidFill>
                <a:latin typeface="Calibri"/>
                <a:cs typeface="Calibri"/>
              </a:rPr>
              <a:t>Квалификационные</a:t>
            </a:r>
            <a:r>
              <a:rPr dirty="0" sz="1400" spc="-7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5" b="1">
                <a:solidFill>
                  <a:srgbClr val="585858"/>
                </a:solidFill>
                <a:latin typeface="Calibri"/>
                <a:cs typeface="Calibri"/>
              </a:rPr>
              <a:t>категории</a:t>
            </a:r>
            <a:r>
              <a:rPr dirty="0" sz="1400" spc="-6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5" b="1">
                <a:solidFill>
                  <a:srgbClr val="585858"/>
                </a:solidFill>
                <a:latin typeface="Calibri"/>
                <a:cs typeface="Calibri"/>
              </a:rPr>
              <a:t>участников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8690229" y="6550532"/>
            <a:ext cx="961390" cy="81915"/>
            <a:chOff x="8690229" y="6550532"/>
            <a:chExt cx="961390" cy="81915"/>
          </a:xfrm>
        </p:grpSpPr>
        <p:sp>
          <p:nvSpPr>
            <p:cNvPr id="72" name="object 72"/>
            <p:cNvSpPr/>
            <p:nvPr/>
          </p:nvSpPr>
          <p:spPr>
            <a:xfrm>
              <a:off x="8699754" y="6560057"/>
              <a:ext cx="64135" cy="62865"/>
            </a:xfrm>
            <a:custGeom>
              <a:avLst/>
              <a:gdLst/>
              <a:ahLst/>
              <a:cxnLst/>
              <a:rect l="l" t="t" r="r" b="b"/>
              <a:pathLst>
                <a:path w="64134" h="62865">
                  <a:moveTo>
                    <a:pt x="64007" y="0"/>
                  </a:moveTo>
                  <a:lnTo>
                    <a:pt x="0" y="0"/>
                  </a:lnTo>
                  <a:lnTo>
                    <a:pt x="0" y="62484"/>
                  </a:lnTo>
                  <a:lnTo>
                    <a:pt x="64007" y="62484"/>
                  </a:lnTo>
                  <a:lnTo>
                    <a:pt x="64007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8699754" y="6560057"/>
              <a:ext cx="64135" cy="62865"/>
            </a:xfrm>
            <a:custGeom>
              <a:avLst/>
              <a:gdLst/>
              <a:ahLst/>
              <a:cxnLst/>
              <a:rect l="l" t="t" r="r" b="b"/>
              <a:pathLst>
                <a:path w="64134" h="62865">
                  <a:moveTo>
                    <a:pt x="0" y="62484"/>
                  </a:moveTo>
                  <a:lnTo>
                    <a:pt x="64007" y="62484"/>
                  </a:lnTo>
                  <a:lnTo>
                    <a:pt x="64007" y="0"/>
                  </a:lnTo>
                  <a:lnTo>
                    <a:pt x="0" y="0"/>
                  </a:lnTo>
                  <a:lnTo>
                    <a:pt x="0" y="6248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9050274" y="6560057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5">
                  <a:moveTo>
                    <a:pt x="62483" y="0"/>
                  </a:moveTo>
                  <a:lnTo>
                    <a:pt x="0" y="0"/>
                  </a:lnTo>
                  <a:lnTo>
                    <a:pt x="0" y="62484"/>
                  </a:lnTo>
                  <a:lnTo>
                    <a:pt x="62483" y="62484"/>
                  </a:lnTo>
                  <a:lnTo>
                    <a:pt x="6248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9050274" y="6560057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5">
                  <a:moveTo>
                    <a:pt x="0" y="62484"/>
                  </a:moveTo>
                  <a:lnTo>
                    <a:pt x="62483" y="62484"/>
                  </a:lnTo>
                  <a:lnTo>
                    <a:pt x="62483" y="0"/>
                  </a:lnTo>
                  <a:lnTo>
                    <a:pt x="0" y="0"/>
                  </a:lnTo>
                  <a:lnTo>
                    <a:pt x="0" y="6248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/>
            <p:cNvSpPr/>
            <p:nvPr/>
          </p:nvSpPr>
          <p:spPr>
            <a:xfrm>
              <a:off x="9579102" y="6560057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5">
                  <a:moveTo>
                    <a:pt x="62483" y="0"/>
                  </a:moveTo>
                  <a:lnTo>
                    <a:pt x="0" y="0"/>
                  </a:lnTo>
                  <a:lnTo>
                    <a:pt x="0" y="62484"/>
                  </a:lnTo>
                  <a:lnTo>
                    <a:pt x="62483" y="62484"/>
                  </a:lnTo>
                  <a:lnTo>
                    <a:pt x="62483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/>
            <p:cNvSpPr/>
            <p:nvPr/>
          </p:nvSpPr>
          <p:spPr>
            <a:xfrm>
              <a:off x="9579102" y="6560057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5">
                  <a:moveTo>
                    <a:pt x="0" y="62484"/>
                  </a:moveTo>
                  <a:lnTo>
                    <a:pt x="62483" y="62484"/>
                  </a:lnTo>
                  <a:lnTo>
                    <a:pt x="62483" y="0"/>
                  </a:lnTo>
                  <a:lnTo>
                    <a:pt x="0" y="0"/>
                  </a:lnTo>
                  <a:lnTo>
                    <a:pt x="0" y="6248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8" name="object 78"/>
          <p:cNvSpPr txBox="1"/>
          <p:nvPr/>
        </p:nvSpPr>
        <p:spPr>
          <a:xfrm>
            <a:off x="8778367" y="6497523"/>
            <a:ext cx="12763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2585" algn="l"/>
                <a:tab pos="890905" algn="l"/>
              </a:tabLst>
            </a:pPr>
            <a:r>
              <a:rPr dirty="0" sz="900">
                <a:solidFill>
                  <a:srgbClr val="585858"/>
                </a:solidFill>
                <a:latin typeface="Calibri"/>
                <a:cs typeface="Calibri"/>
              </a:rPr>
              <a:t>н</a:t>
            </a:r>
            <a:r>
              <a:rPr dirty="0" sz="900" spc="-10">
                <a:solidFill>
                  <a:srgbClr val="585858"/>
                </a:solidFill>
                <a:latin typeface="Calibri"/>
                <a:cs typeface="Calibri"/>
              </a:rPr>
              <a:t>е</a:t>
            </a:r>
            <a:r>
              <a:rPr dirty="0" sz="900">
                <a:solidFill>
                  <a:srgbClr val="585858"/>
                </a:solidFill>
                <a:latin typeface="Calibri"/>
                <a:cs typeface="Calibri"/>
              </a:rPr>
              <a:t>т	п</a:t>
            </a: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ер</a:t>
            </a:r>
            <a:r>
              <a:rPr dirty="0" sz="900">
                <a:solidFill>
                  <a:srgbClr val="585858"/>
                </a:solidFill>
                <a:latin typeface="Calibri"/>
                <a:cs typeface="Calibri"/>
              </a:rPr>
              <a:t>вая	высшая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2024-08-26T01:17:26Z</dcterms:created>
  <dcterms:modified xsi:type="dcterms:W3CDTF">2024-08-26T01:17:26Z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2024-08-23T00:00:00Z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2024-08-26T00:00:00Z</vt:filetime>
  </property>
</Properties>
</file>