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50" r:id="rId2"/>
    <p:sldId id="486" r:id="rId3"/>
    <p:sldId id="371" r:id="rId4"/>
    <p:sldId id="771" r:id="rId5"/>
    <p:sldId id="257" r:id="rId6"/>
    <p:sldId id="258" r:id="rId7"/>
    <p:sldId id="259" r:id="rId8"/>
    <p:sldId id="717" r:id="rId9"/>
    <p:sldId id="261" r:id="rId10"/>
    <p:sldId id="708" r:id="rId11"/>
    <p:sldId id="705" r:id="rId12"/>
    <p:sldId id="707" r:id="rId13"/>
    <p:sldId id="548" r:id="rId14"/>
    <p:sldId id="541" r:id="rId15"/>
    <p:sldId id="496" r:id="rId16"/>
    <p:sldId id="542" r:id="rId17"/>
    <p:sldId id="544" r:id="rId18"/>
    <p:sldId id="505" r:id="rId19"/>
    <p:sldId id="551" r:id="rId20"/>
    <p:sldId id="552" r:id="rId21"/>
    <p:sldId id="557" r:id="rId22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DCB9F0-9093-4EB0-96FA-A2ABE6CC4ECB}">
          <p14:sldIdLst>
            <p14:sldId id="550"/>
            <p14:sldId id="486"/>
            <p14:sldId id="371"/>
            <p14:sldId id="771"/>
            <p14:sldId id="257"/>
            <p14:sldId id="258"/>
            <p14:sldId id="259"/>
            <p14:sldId id="717"/>
            <p14:sldId id="261"/>
            <p14:sldId id="708"/>
            <p14:sldId id="705"/>
            <p14:sldId id="707"/>
            <p14:sldId id="548"/>
            <p14:sldId id="541"/>
            <p14:sldId id="496"/>
            <p14:sldId id="542"/>
            <p14:sldId id="544"/>
            <p14:sldId id="505"/>
            <p14:sldId id="551"/>
            <p14:sldId id="552"/>
            <p14:sldId id="5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зова Елизавета Николаевна" initials="БЕН" lastIdx="0" clrIdx="0">
    <p:extLst>
      <p:ext uri="{19B8F6BF-5375-455C-9EA6-DF929625EA0E}">
        <p15:presenceInfo xmlns:p15="http://schemas.microsoft.com/office/powerpoint/2012/main" userId="S-1-5-21-2043620465-2759907036-3929826183-39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9D63-F9D2-4C97-B1A6-C3E651EBF72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AC88-2CDA-450F-BC6E-4C38F5AFB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08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53C6B-90F0-4F88-BDA7-13D4C2CA80AF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598" y="4777365"/>
            <a:ext cx="5335893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01A1B-05C7-445B-9BF8-A780B339D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2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01A1B-05C7-445B-9BF8-A780B339D7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01A1B-05C7-445B-9BF8-A780B339D70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01A1B-05C7-445B-9BF8-A780B339D70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6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6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3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b="61741"/>
          <a:stretch/>
        </p:blipFill>
        <p:spPr>
          <a:xfrm>
            <a:off x="0" y="-16631"/>
            <a:ext cx="12192000" cy="2385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6629"/>
            <a:ext cx="12192000" cy="2385760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469913"/>
            <a:ext cx="9144000" cy="125506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9126"/>
            <a:ext cx="9144000" cy="90574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0B8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717314"/>
            <a:ext cx="12192000" cy="162000"/>
          </a:xfrm>
          <a:prstGeom prst="rect">
            <a:avLst/>
          </a:prstGeom>
          <a:solidFill>
            <a:srgbClr val="C0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395502"/>
            <a:ext cx="1079882" cy="9081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996078" y="1387835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</a:rPr>
              <a:t>Институт развития образования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Иркутской области</a:t>
            </a: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2656770" y="5564487"/>
            <a:ext cx="6411030" cy="1312763"/>
            <a:chOff x="1706880" y="-251147"/>
            <a:chExt cx="6411030" cy="131276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r="67258"/>
            <a:stretch/>
          </p:blipFill>
          <p:spPr>
            <a:xfrm>
              <a:off x="7133670" y="-89449"/>
              <a:ext cx="984240" cy="115106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0" r="84174"/>
            <a:stretch/>
          </p:blipFill>
          <p:spPr>
            <a:xfrm>
              <a:off x="5656141" y="-58966"/>
              <a:ext cx="357528" cy="112058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402"/>
            <a:stretch/>
          </p:blipFill>
          <p:spPr>
            <a:xfrm>
              <a:off x="4341980" y="-132533"/>
              <a:ext cx="787700" cy="119414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2" r="63772"/>
            <a:stretch/>
          </p:blipFill>
          <p:spPr>
            <a:xfrm>
              <a:off x="6874590" y="-132533"/>
              <a:ext cx="259080" cy="11941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4" r="55159"/>
            <a:stretch/>
          </p:blipFill>
          <p:spPr>
            <a:xfrm>
              <a:off x="2240280" y="-132533"/>
              <a:ext cx="655320" cy="119414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4" r="47469"/>
            <a:stretch/>
          </p:blipFill>
          <p:spPr>
            <a:xfrm>
              <a:off x="1706880" y="-132533"/>
              <a:ext cx="533400" cy="119414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3" r="29122"/>
            <a:stretch/>
          </p:blipFill>
          <p:spPr>
            <a:xfrm>
              <a:off x="2895600" y="-251147"/>
              <a:ext cx="1449202" cy="131276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78" r="19925"/>
            <a:stretch/>
          </p:blipFill>
          <p:spPr>
            <a:xfrm>
              <a:off x="5129680" y="108414"/>
              <a:ext cx="545719" cy="95320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6" r="962"/>
            <a:stretch/>
          </p:blipFill>
          <p:spPr>
            <a:xfrm>
              <a:off x="6013669" y="5864"/>
              <a:ext cx="862320" cy="1055752"/>
            </a:xfrm>
            <a:prstGeom prst="rect">
              <a:avLst/>
            </a:prstGeom>
          </p:spPr>
        </p:pic>
      </p:grp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5950" y="5172075"/>
            <a:ext cx="3142050" cy="75197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 baseline="0">
                <a:solidFill>
                  <a:srgbClr val="BF136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спикера, ученая степень</a:t>
            </a:r>
          </a:p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55009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пикер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6" b="30243"/>
          <a:stretch/>
        </p:blipFill>
        <p:spPr>
          <a:xfrm>
            <a:off x="0" y="2533880"/>
            <a:ext cx="12192000" cy="223642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2533880"/>
            <a:ext cx="12192000" cy="2236424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9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412750"/>
            <a:ext cx="1079882" cy="9081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3996078" y="1405083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tx2"/>
                </a:solidFill>
              </a:rPr>
              <a:t>Институт развития образования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Иркутской области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496296" y="2844764"/>
            <a:ext cx="7191375" cy="106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Полное имя спикера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2496296" y="3997289"/>
            <a:ext cx="7191375" cy="59055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aseline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96" y="4991202"/>
            <a:ext cx="353285" cy="353285"/>
          </a:xfrm>
          <a:prstGeom prst="rect">
            <a:avLst/>
          </a:prstGeom>
        </p:spPr>
      </p:pic>
      <p:sp>
        <p:nvSpPr>
          <p:cNvPr id="17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49581" y="5020077"/>
            <a:ext cx="2702462" cy="76470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i.ivanov@iro38.ru</a:t>
            </a:r>
            <a:endParaRPr lang="ru-RU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85210" y="5020077"/>
            <a:ext cx="2702462" cy="76470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8(395-2)500-904 (вн. 000)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10" y="5047194"/>
            <a:ext cx="241300" cy="2413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4998702" y="6114750"/>
            <a:ext cx="2186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42A28C"/>
                </a:solidFill>
                <a:latin typeface="+mn-lt"/>
              </a:rPr>
              <a:t>www.iro38.ru</a:t>
            </a:r>
          </a:p>
        </p:txBody>
      </p:sp>
    </p:spTree>
    <p:extLst>
      <p:ext uri="{BB962C8B-B14F-4D97-AF65-F5344CB8AC3E}">
        <p14:creationId xmlns:p14="http://schemas.microsoft.com/office/powerpoint/2010/main" val="365383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8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2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0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4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2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5188-BAC0-42C6-80DA-EC7C34E200D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A9B93-6613-42E8-B38D-2CE8392A9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0107" y="2475345"/>
            <a:ext cx="10755086" cy="24661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«Доступность образовательной среды для разных категорий обучающихся, в том числе обучающихся  с ограниченными возможностями здоровья»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5">
            <a:extLst>
              <a:ext uri="{FF2B5EF4-FFF2-40B4-BE49-F238E27FC236}">
                <a16:creationId xmlns:a16="http://schemas.microsoft.com/office/drawing/2014/main" id="{227B8707-EBC8-4E3C-96A7-6D174D0C5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6221" y="5282214"/>
            <a:ext cx="4518734" cy="137603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Кучергина О.В., кандидат педагогических наук, заведующий кафедрой инклюзивного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0829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0291"/>
            <a:ext cx="10515600" cy="5613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(РППС)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 для развития детей в соответствии с особенностями каждого возрастного этапа, охраны и укрепления их здоровья, учета особенностей и коррекции недостатков их развития, приобретение обновляемых образовательных ресурсов, в том числе расходных материалов, подписки на актуализацию электронных ресурсов, подписки на техническое сопровождение деятельности средств обучения и воспитания, спортивного, оздоровительного оборудования, инвентаря, оплату услуг связи, в том числе расходов, связанных с подключением к информационно-телекоммуникационной сети Интернет (пункт 3.3. ФГОС ДО). </a:t>
            </a:r>
          </a:p>
        </p:txBody>
      </p:sp>
    </p:spTree>
    <p:extLst>
      <p:ext uri="{BB962C8B-B14F-4D97-AF65-F5344CB8AC3E}">
        <p14:creationId xmlns:p14="http://schemas.microsoft.com/office/powerpoint/2010/main" val="95919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8600"/>
            <a:ext cx="11683999" cy="64677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(ДОО)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материальных и нематериальных активов, обеспечивающих осуществление образовательной, экономической и хозяйственной деятельности, а также условия жизнедеятельности образовательной организации, обладающих набором определенных характеристик для оказания социальных и образовательных услуг.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инфраструктура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 ресурсов, делающих возможным функционирование системы образования в соответствии с ФГОС ДО. Она включает кадровое, материально-техническое и информационно-методическое оснащение, а также здания и коммуникации системы образования. Все это обеспечивается системой управления образования.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1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963" y="120074"/>
            <a:ext cx="10515600" cy="1117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7" y="1237674"/>
            <a:ext cx="5818909" cy="541250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призваны обеспечить создание образовательного пространства, которое будет гарантировать охрану и укрепление физического и психологического здоровья, эмоционального благополучия воспитанников в организациях, осуществляющих образовательную деятельность по образовательным программам дошкольного образования.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с учетом требований к Федеральной образовательной программе дошкольного образования и к условиям реализации образовательных программ дошкольного образования, охарактеризованных в федеральном государственном образовательном стандарте дошкольного образования, данные рекомендации позволят создать в Российской Федерации единое образовательное пространство в соответствии с едиными стандартами качества образования.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7" y="1196651"/>
            <a:ext cx="3999957" cy="56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кресло-коляска активного типа: </a:t>
            </a:r>
          </a:p>
        </p:txBody>
      </p:sp>
      <p:pic>
        <p:nvPicPr>
          <p:cNvPr id="1026" name="Picture 2" descr="https://med-ob.ru/image/cache/catalog/easyphoto/4511/detskoe-kreslo-kolyaska-aktivnogo-tipa-sorg-jump-alpha-8-120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49" y="1576243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tehnikarus.ru/wp-content/uploads/2020/09/detskaya-kreslo-kolyaska-aktivnogo-tipa-sorg-jump-alpha-455397392-1000x100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64" y="1457325"/>
            <a:ext cx="4703619" cy="47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0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ortomedtehnika.ru/upload/iblock/35c/35cfe4f60c57ec81838584dd2c882f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99" y="419068"/>
            <a:ext cx="3690484" cy="39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ages.ru.prom.st/697417914_w500_h500_akcesmed-opory-nizhni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82" y="371602"/>
            <a:ext cx="3190817" cy="479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ртикализатор динамический Akces-med Активал 1">
            <a:extLst>
              <a:ext uri="{FF2B5EF4-FFF2-40B4-BE49-F238E27FC236}">
                <a16:creationId xmlns:a16="http://schemas.microsoft.com/office/drawing/2014/main" id="{18C7D652-1841-42F8-AB0A-AC28A749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42" y="3867987"/>
            <a:ext cx="2990013" cy="29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ертикализатор статический  Akces-med Смарт 1">
            <a:extLst>
              <a:ext uri="{FF2B5EF4-FFF2-40B4-BE49-F238E27FC236}">
                <a16:creationId xmlns:a16="http://schemas.microsoft.com/office/drawing/2014/main" id="{A5AC6F20-3F0F-4B36-A5DB-04881D18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54" y="3429000"/>
            <a:ext cx="3349528" cy="33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edery.ru/upload/resize_cache/iblock/875/280_280_140cd750bba9870f18aada2478b24840a/87575a5e10a3981861be7cf769d0c529.jpg">
            <a:extLst>
              <a:ext uri="{FF2B5EF4-FFF2-40B4-BE49-F238E27FC236}">
                <a16:creationId xmlns:a16="http://schemas.microsoft.com/office/drawing/2014/main" id="{AEDD3F33-F471-4E59-9334-F4B65C7C18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5" y="935474"/>
            <a:ext cx="26574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6D812B-9895-4DAA-9606-E38ADA115120}"/>
              </a:ext>
            </a:extLst>
          </p:cNvPr>
          <p:cNvSpPr/>
          <p:nvPr/>
        </p:nvSpPr>
        <p:spPr>
          <a:xfrm>
            <a:off x="1815550" y="371602"/>
            <a:ext cx="3924345" cy="361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Вертикализаторы:</a:t>
            </a:r>
          </a:p>
        </p:txBody>
      </p:sp>
    </p:spTree>
    <p:extLst>
      <p:ext uri="{BB962C8B-B14F-4D97-AF65-F5344CB8AC3E}">
        <p14:creationId xmlns:p14="http://schemas.microsoft.com/office/powerpoint/2010/main" val="383690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63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 подъема и перемещения лиц с нарушениями опорно-двигательного аппарата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ступенькоход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65" y="1774543"/>
            <a:ext cx="278308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38" y="1444685"/>
            <a:ext cx="4462659" cy="4474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3" y="985587"/>
            <a:ext cx="2438400" cy="49339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664216"/>
            <a:ext cx="5719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подъёмник для людей с нарушениями опорно-двигательного аппарата, передвигающихся на креслах-колясках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35579" y="56995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подъемник для инвалидных кресел с грузоподъёмностью до 195 кг.</a:t>
            </a:r>
          </a:p>
        </p:txBody>
      </p:sp>
    </p:spTree>
    <p:extLst>
      <p:ext uri="{BB962C8B-B14F-4D97-AF65-F5344CB8AC3E}">
        <p14:creationId xmlns:p14="http://schemas.microsoft.com/office/powerpoint/2010/main" val="4131996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ages.ru.prom.st/694120823_w640_h640_igrovoe-sportivnoe-oborudo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59" y="1595752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t8.stblizko.ru/images/product/292/733/377_original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21" y="26257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38" y="341637"/>
            <a:ext cx="4133446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15.userapi.com/c8ekVm_bm8n3FLWmiD-69f1LL_IQ4dH3kkfDJQ/qV9OtcBYaO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98320"/>
            <a:ext cx="9377208" cy="62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4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10" y="693827"/>
            <a:ext cx="2836833" cy="28368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36" y="798401"/>
            <a:ext cx="2831794" cy="2831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98" y="920086"/>
            <a:ext cx="2941815" cy="2941815"/>
          </a:xfrm>
          <a:prstGeom prst="rect">
            <a:avLst/>
          </a:prstGeom>
        </p:spPr>
      </p:pic>
      <p:pic>
        <p:nvPicPr>
          <p:cNvPr id="3074" name="Picture 2" descr="https://sakuramed.ru/thumb/2/u0m-CVCiyE8qMMblqMul_g/580r450/d/tumblr_o53hynk6ka1u8rtwro2_12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9" y="3776720"/>
            <a:ext cx="4525529" cy="254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originals/5d/ee/d4/5deed43b0a8658340efc9af77470f8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54" y="3719771"/>
            <a:ext cx="4076006" cy="26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ptvelo.ru/image/cache/import_files/4a/4a26e2b9-f041-11dc-b779-000fea60502a_14fbeef2-b67e-11df-afa4-862e975d9357-700x500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7" y="391036"/>
            <a:ext cx="3471816" cy="24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3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019751"/>
              </p:ext>
            </p:extLst>
          </p:nvPr>
        </p:nvGraphicFramePr>
        <p:xfrm>
          <a:off x="267855" y="175493"/>
          <a:ext cx="1159163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606">
                  <a:extLst>
                    <a:ext uri="{9D8B030D-6E8A-4147-A177-3AD203B41FA5}">
                      <a16:colId xmlns:a16="http://schemas.microsoft.com/office/drawing/2014/main" val="3988158898"/>
                    </a:ext>
                  </a:extLst>
                </a:gridCol>
                <a:gridCol w="5363575">
                  <a:extLst>
                    <a:ext uri="{9D8B030D-6E8A-4147-A177-3AD203B41FA5}">
                      <a16:colId xmlns:a16="http://schemas.microsoft.com/office/drawing/2014/main" val="3919295717"/>
                    </a:ext>
                  </a:extLst>
                </a:gridCol>
                <a:gridCol w="4941455">
                  <a:extLst>
                    <a:ext uri="{9D8B030D-6E8A-4147-A177-3AD203B41FA5}">
                      <a16:colId xmlns:a16="http://schemas.microsoft.com/office/drawing/2014/main" val="2911693409"/>
                    </a:ext>
                  </a:extLst>
                </a:gridCol>
              </a:tblGrid>
              <a:tr h="55418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инструкция по формированию инфраструктуры и комплектации учебно-методических материалов в ДОО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55827"/>
                  </a:ext>
                </a:extLst>
              </a:tr>
              <a:tr h="55418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действий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506554"/>
                  </a:ext>
                </a:extLst>
              </a:tr>
              <a:tr h="154109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оценку и анализ инфраструктуры и комплектации учебно-методических материалов ДОО, определив наиболее проблемные зоны (издание приказа о проведении оценки, создании рабочих (творческих) групп по формированию перечней по каждой возрастной параллели, назначении ответственных лиц, проведении смотров конкурсов в образовательной организации и др.)</a:t>
                      </a:r>
                    </a:p>
                    <a:p>
                      <a:pPr algn="just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Заведующий, заместители, педагоги, специалисты ДОО (возможно участие управляющих советов ДОО, родительских комитетов)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36442"/>
                  </a:ext>
                </a:extLst>
              </a:tr>
              <a:tr h="390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Изучить запросы родителей и особенности реализации образовательной программы ДО (АОП ДО). Изучить интересы, склонности, предпочтения, индивидуальные особенности детей в группах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Воспитатели, специалисты, родители воспитанников, посещающих ДОО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55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00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085" y="389468"/>
            <a:ext cx="11148645" cy="51305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«Об образовании в Российской Федерации» от 29.12.2012 г. №273-ФЗ: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55" y="817686"/>
            <a:ext cx="11816860" cy="5907968"/>
          </a:xfrm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</a:pP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ограниченными возможностями здоровья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(статья 2);</a:t>
            </a:r>
          </a:p>
          <a:p>
            <a:pPr algn="just">
              <a:spcBef>
                <a:spcPts val="300"/>
              </a:spcBef>
            </a:pP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специальными условиями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здоровья (статья 79);</a:t>
            </a:r>
          </a:p>
          <a:p>
            <a:pPr algn="just">
              <a:spcBef>
                <a:spcPts val="300"/>
              </a:spcBef>
            </a:pP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 (статья 2).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73281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247382"/>
              </p:ext>
            </p:extLst>
          </p:nvPr>
        </p:nvGraphicFramePr>
        <p:xfrm>
          <a:off x="129308" y="73893"/>
          <a:ext cx="11951856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479">
                  <a:extLst>
                    <a:ext uri="{9D8B030D-6E8A-4147-A177-3AD203B41FA5}">
                      <a16:colId xmlns:a16="http://schemas.microsoft.com/office/drawing/2014/main" val="3988158898"/>
                    </a:ext>
                  </a:extLst>
                </a:gridCol>
                <a:gridCol w="4894038">
                  <a:extLst>
                    <a:ext uri="{9D8B030D-6E8A-4147-A177-3AD203B41FA5}">
                      <a16:colId xmlns:a16="http://schemas.microsoft.com/office/drawing/2014/main" val="3919295717"/>
                    </a:ext>
                  </a:extLst>
                </a:gridCol>
                <a:gridCol w="5790339">
                  <a:extLst>
                    <a:ext uri="{9D8B030D-6E8A-4147-A177-3AD203B41FA5}">
                      <a16:colId xmlns:a16="http://schemas.microsoft.com/office/drawing/2014/main" val="2911693409"/>
                    </a:ext>
                  </a:extLst>
                </a:gridCol>
              </a:tblGrid>
              <a:tr h="5541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действий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506554"/>
                  </a:ext>
                </a:extLst>
              </a:tr>
              <a:tr h="2322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Составить перечень необходимых материалов и оборудования, исходя из принципа необходимости и материальных возможностей.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(ответственные):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заведующего, старший воспитатель, воспитатели, специалисты. 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Рабочие (творческие) группы педагогов и узких специалистов составляют общий перечень необходимых материалов и оборудования с учетом возрастных и психофизических особенностей детей;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воспитатели и специалисты, адаптируют (дорабатывают) перечень необходимых материалов и оборудования с учетом индивидуальных особенностей, образовательных потребностей, способностей, интересов и состояния здоровья детей, посещающих группу, кабинет;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доработанные перечни фиксируются (вносятся) в паспортах группы, кабинета.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36442"/>
                  </a:ext>
                </a:extLst>
              </a:tr>
              <a:tr h="390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Составить план-схему (дизайн-проект), определив пространственное размещение оборудования в группах, опираясь на принцип нежёсткого зонирования. Разместить мебель и крупное оборудование согласно плану-схеме, «наполнить» игровыми материалами.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Заместители заведующего, старший воспитатель, воспитатели, специалисты.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8410"/>
                  </a:ext>
                </a:extLst>
              </a:tr>
              <a:tr h="390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Продумать последовательность внесения изменений в инфраструктуру и комплектацию учебно-методических материалов в течение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r>
                        <a:rPr lang="ru-RU" sz="16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(нескольких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лет)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учётом образовательной программы и программы развития, финансирования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Заведующий, заместители заведующего, старший воспитатель, воспитатели, специалисты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15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ru-RU" sz="4800" dirty="0"/>
              <a:t>Кучергина Ольга Викторовна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Заведующий кафедрой инклюзивного образования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o.kuchergina@iro38.ru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>
            <a:off x="6985210" y="5020077"/>
            <a:ext cx="3581190" cy="76470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8 (3952) 500-904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ru-RU" sz="1800" dirty="0" err="1">
                <a:solidFill>
                  <a:schemeClr val="tx1"/>
                </a:solidFill>
              </a:rPr>
              <a:t>вн</a:t>
            </a:r>
            <a:r>
              <a:rPr lang="ru-RU" sz="1800" dirty="0">
                <a:solidFill>
                  <a:schemeClr val="tx1"/>
                </a:solidFill>
              </a:rPr>
              <a:t>. 215)</a:t>
            </a:r>
          </a:p>
        </p:txBody>
      </p:sp>
    </p:spTree>
    <p:extLst>
      <p:ext uri="{BB962C8B-B14F-4D97-AF65-F5344CB8AC3E}">
        <p14:creationId xmlns:p14="http://schemas.microsoft.com/office/powerpoint/2010/main" val="40635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921"/>
            <a:ext cx="10515600" cy="1539768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типологические (нозологические) группы обучающихся с ограниченными возможностями здоровья в </a:t>
            </a:r>
            <a:b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образовательной организации: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84" y="1624614"/>
            <a:ext cx="11354538" cy="508246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слуха (глухие; слабослышащие; позднооглохшие; с КИ);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зрения (слепые; слабовидящие, в т.ч. с косоглазием и амблиопией);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опорно-двигательного аппарата;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расстройствами аутистического спектра;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умственной отсталостью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нарушением интеллекта)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развития;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нарушениями речи;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сложными дефектами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тяжелыми множественными нарушениями развития)</a:t>
            </a:r>
          </a:p>
        </p:txBody>
      </p:sp>
    </p:spTree>
    <p:extLst>
      <p:ext uri="{BB962C8B-B14F-4D97-AF65-F5344CB8AC3E}">
        <p14:creationId xmlns:p14="http://schemas.microsoft.com/office/powerpoint/2010/main" val="166144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9F0ED-BC9C-497B-9C77-CEAEDBEA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39" y="0"/>
            <a:ext cx="10432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9249D14-28F6-4233-9762-C98D03A4B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8964"/>
              </p:ext>
            </p:extLst>
          </p:nvPr>
        </p:nvGraphicFramePr>
        <p:xfrm>
          <a:off x="239698" y="160708"/>
          <a:ext cx="11810464" cy="6408403"/>
        </p:xfrm>
        <a:graphic>
          <a:graphicData uri="http://schemas.openxmlformats.org/drawingml/2006/table">
            <a:tbl>
              <a:tblPr firstRow="1" firstCol="1" bandRow="1"/>
              <a:tblGrid>
                <a:gridCol w="1792444">
                  <a:extLst>
                    <a:ext uri="{9D8B030D-6E8A-4147-A177-3AD203B41FA5}">
                      <a16:colId xmlns:a16="http://schemas.microsoft.com/office/drawing/2014/main" val="1613588073"/>
                    </a:ext>
                  </a:extLst>
                </a:gridCol>
                <a:gridCol w="10018020">
                  <a:extLst>
                    <a:ext uri="{9D8B030D-6E8A-4147-A177-3AD203B41FA5}">
                      <a16:colId xmlns:a16="http://schemas.microsoft.com/office/drawing/2014/main" val="3806262967"/>
                    </a:ext>
                  </a:extLst>
                </a:gridCol>
              </a:tblGrid>
              <a:tr h="38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оценки 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438484"/>
                  </a:ext>
                </a:extLst>
              </a:tr>
              <a:tr h="5969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Архитектурная доступность</a:t>
                      </a: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000" algn="l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Определяются приказом министерства образования и науки РФ от 09.11.2015 г. N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помощи», в том числе: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а) возможность беспрепятственного входа в ДОО и выхода из неё;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б) возможность самостоятельного передвижения по территории ДОО в целях доступа к месту предоставления услуги, в том числе с помощью работников объекта, предоставляющих услуги,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ассистивных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вспомогательных технологий, а также сменного кресла-коляски;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в) возможность посадки в транспортное средство и высадки из него перед входом в ДОО, в том числе с использованием кресла-коляски и, при необходимости, с помощью работников объекта;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г) сопровождение инвалидов, имеющих стойкие нарушения функции зрения, и возможность самостоятельного передвижения по территории ДОО;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д) содействие инвалиду при входе в ДОО и выходе из неё, информирование инвалида о доступных маршрутах общественного транспорта;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е) надлежащее размещение носителей информации, необходимой для обеспечения беспрепятственного доступа инвалидов к объектам ДОО и услугам, с учетом ограничений их жизнедеятельности, в том числе дублирование необходимой для получения услуги звуковой и зрительной информации, а также надписей, знаков и иной текстовой и графической информации знаками, выполненными рельефно-точечным шрифтом Брайля и на контрастном фоне и т.д.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45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19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9249D14-28F6-4233-9762-C98D03A4B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12373"/>
              </p:ext>
            </p:extLst>
          </p:nvPr>
        </p:nvGraphicFramePr>
        <p:xfrm>
          <a:off x="159799" y="169585"/>
          <a:ext cx="11899417" cy="6434957"/>
        </p:xfrm>
        <a:graphic>
          <a:graphicData uri="http://schemas.openxmlformats.org/drawingml/2006/table">
            <a:tbl>
              <a:tblPr firstRow="1" firstCol="1" bandRow="1"/>
              <a:tblGrid>
                <a:gridCol w="1573996">
                  <a:extLst>
                    <a:ext uri="{9D8B030D-6E8A-4147-A177-3AD203B41FA5}">
                      <a16:colId xmlns:a16="http://schemas.microsoft.com/office/drawing/2014/main" val="1613588073"/>
                    </a:ext>
                  </a:extLst>
                </a:gridCol>
                <a:gridCol w="10325421">
                  <a:extLst>
                    <a:ext uri="{9D8B030D-6E8A-4147-A177-3AD203B41FA5}">
                      <a16:colId xmlns:a16="http://schemas.microsoft.com/office/drawing/2014/main" val="3806262967"/>
                    </a:ext>
                  </a:extLst>
                </a:gridCol>
              </a:tblGrid>
              <a:tr h="354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оценки 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438484"/>
                  </a:ext>
                </a:extLst>
              </a:tr>
              <a:tr h="2372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реализуемых образователь-</a:t>
                      </a:r>
                      <a:r>
                        <a:rPr lang="ru-RU" sz="1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000" algn="l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Определяются приказом министерства образования и науки РФ от 09.11.2015 г. N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помощи», в том числе: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а) наличие при входе в ДОО вывески с названием организации, графиком работы образовательной организации, плана здания, выполненных рельефно-точечным шрифтом Брайля и на контрастном фоне;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б) оказание инвалидам помощи, необходимой для получения в доступной для них форме информации о правилах предоставления услуги, в том числе об оформлении необходимых для получения услуги документов, о совершении ими других необходимых для получения услуги действий;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в) предоставление инвалидам по слуху, при необходимости, услуги с использованием русского жестового языка, включая обеспечение допуска на объект сурдопереводчика,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тифлопереводчика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г) наличие в одном из помещений ДОО, предназначенных для проведения массовых мероприятий, индукционных петель и звукоусиливающей аппаратуры;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д) адаптация официального сайта ДОО для лиц с нарушением зрения (слабовидящих);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е) обеспечение предоставления ДОО услуг тьютора на основании соответствующей рекомендации в заключении психолого-медико-педагогической комиссии и (или) индивидуальной программе реабилитации (или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абилитации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инвалида;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l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ж) предоставление бесплатно учебных пособий, иной учебной литературы, а также специальных технических средств обучения коллективного и индивидуального пользования и пр.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95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94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ED9A190-A22D-4003-8D2C-7A20ECA51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76922"/>
              </p:ext>
            </p:extLst>
          </p:nvPr>
        </p:nvGraphicFramePr>
        <p:xfrm>
          <a:off x="651849" y="253496"/>
          <a:ext cx="11099549" cy="5939073"/>
        </p:xfrm>
        <a:graphic>
          <a:graphicData uri="http://schemas.openxmlformats.org/drawingml/2006/table">
            <a:tbl>
              <a:tblPr firstRow="1" firstCol="1" bandRow="1"/>
              <a:tblGrid>
                <a:gridCol w="2489297">
                  <a:extLst>
                    <a:ext uri="{9D8B030D-6E8A-4147-A177-3AD203B41FA5}">
                      <a16:colId xmlns:a16="http://schemas.microsoft.com/office/drawing/2014/main" val="1951359327"/>
                    </a:ext>
                  </a:extLst>
                </a:gridCol>
                <a:gridCol w="8610252">
                  <a:extLst>
                    <a:ext uri="{9D8B030D-6E8A-4147-A177-3AD203B41FA5}">
                      <a16:colId xmlns:a16="http://schemas.microsoft.com/office/drawing/2014/main" val="1605158385"/>
                    </a:ext>
                  </a:extLst>
                </a:gridCol>
              </a:tblGrid>
              <a:tr h="688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оценки 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432015"/>
                  </a:ext>
                </a:extLst>
              </a:tr>
              <a:tr h="5250420">
                <a:tc>
                  <a:txBody>
                    <a:bodyPr/>
                    <a:lstStyle/>
                    <a:p>
                      <a:pPr indent="-6350" algn="ctr">
                        <a:lnSpc>
                          <a:spcPct val="107000"/>
                        </a:lnSpc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процессами обеспечения архитектурной доступности и доступности реализуемых образовательных программ дошкольного образования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360000" algn="l">
                        <a:lnSpc>
                          <a:spcPct val="100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 дошкольной образовательной организации утвержденного паспорта </a:t>
                      </a:r>
                      <a:r>
                        <a:rPr lang="ru-RU" sz="2400" dirty="0">
                          <a:solidFill>
                            <a:srgbClr val="26282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доступности для инвалидов объекта и предоставляемых на нём услуг в сфере образования, разработанного на основании письма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министерства образования и науки РФ от 12.02.2016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24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ВК-</a:t>
                      </a:r>
                      <a:r>
                        <a:rPr lang="ru-RU" sz="24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270/07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«Об обеспечении условий доступности для инвалидов объектов и услуг в сфере образования».</a:t>
                      </a:r>
                    </a:p>
                    <a:p>
                      <a:pPr marL="180000" indent="360000" algn="l">
                        <a:lnSpc>
                          <a:spcPct val="100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содержании паспорта доступности дошкольной образовательной организации должны быть отражены (по срокам и объемам) работы, необходимые для приведения объекта и порядка предоставления на нём услуг в соответствии с требованиями законодательства РФ об обеспечении условий для доступности инвалидам.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45263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6ED8AA5-9125-4319-BC35-0106A1037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33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ED9A190-A22D-4003-8D2C-7A20ECA51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70647"/>
              </p:ext>
            </p:extLst>
          </p:nvPr>
        </p:nvGraphicFramePr>
        <p:xfrm>
          <a:off x="273376" y="253497"/>
          <a:ext cx="11640984" cy="6259629"/>
        </p:xfrm>
        <a:graphic>
          <a:graphicData uri="http://schemas.openxmlformats.org/drawingml/2006/table">
            <a:tbl>
              <a:tblPr firstRow="1" firstCol="1" bandRow="1"/>
              <a:tblGrid>
                <a:gridCol w="2414611">
                  <a:extLst>
                    <a:ext uri="{9D8B030D-6E8A-4147-A177-3AD203B41FA5}">
                      <a16:colId xmlns:a16="http://schemas.microsoft.com/office/drawing/2014/main" val="1951359327"/>
                    </a:ext>
                  </a:extLst>
                </a:gridCol>
                <a:gridCol w="9226373">
                  <a:extLst>
                    <a:ext uri="{9D8B030D-6E8A-4147-A177-3AD203B41FA5}">
                      <a16:colId xmlns:a16="http://schemas.microsoft.com/office/drawing/2014/main" val="1605158385"/>
                    </a:ext>
                  </a:extLst>
                </a:gridCol>
              </a:tblGrid>
              <a:tr h="309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оценки 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432015"/>
                  </a:ext>
                </a:extLst>
              </a:tr>
              <a:tr h="3058627">
                <a:tc rowSpan="3">
                  <a:txBody>
                    <a:bodyPr/>
                    <a:lstStyle/>
                    <a:p>
                      <a:pPr marL="0" marR="0" lvl="0" indent="-63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-63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образовательного процесса обучающихся с ОВЗ, в том числе с инвалидностью</a:t>
                      </a:r>
                    </a:p>
                    <a:p>
                      <a:pPr indent="-6350" algn="ctr"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000" algn="just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Уставе дошкольной образовательной организации информации: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360000" algn="just" fontAlgn="base">
                        <a:lnSpc>
                          <a:spcPct val="100000"/>
                        </a:lnSpc>
                        <a:buFont typeface="+mj-lt"/>
                        <a:buAutoNum type="arabicParenR"/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реализации адаптированных образовательных</a:t>
                      </a: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дошкольного образования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для разных нозологических групп обучающихся с ОВЗ;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360000" algn="just" fontAlgn="base">
                        <a:lnSpc>
                          <a:spcPct val="100000"/>
                        </a:lnSpc>
                        <a:buFont typeface="+mj-lt"/>
                        <a:buAutoNum type="arabicParenR"/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 вариативности форм организации образовательного процесса обучающихся с ОВЗ, в том числе возможности получать образование: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just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 одной</a:t>
                      </a: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группе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нормотипичными сверстниками (группы комбинированной направленности);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60000" algn="just" fontAlgn="base">
                        <a:lnSpc>
                          <a:spcPct val="100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 специально организованных группах</a:t>
                      </a: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с ОВЗ</a:t>
                      </a: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(группы компенсирующей направленности);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360000" algn="just" fontAlgn="base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здоровья индивидуально на дому, в медицинской организации.</a:t>
                      </a:r>
                    </a:p>
                    <a:p>
                      <a:pPr marL="285750" indent="360000" algn="just" fontAlgn="base">
                        <a:lnSpc>
                          <a:spcPct val="100000"/>
                        </a:lnSpc>
                        <a:buFontTx/>
                        <a:buChar char="-"/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452632"/>
                  </a:ext>
                </a:extLst>
              </a:tr>
              <a:tr h="841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60000" algn="just" fontAlgn="base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Программе развития ДОО,</a:t>
                      </a:r>
                      <a:r>
                        <a:rPr lang="ru-RU" sz="19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по развитию системы инклюзивного образования обучающихся с ОВЗ, инвалидностью.</a:t>
                      </a:r>
                    </a:p>
                    <a:p>
                      <a:pPr marL="0" indent="360000" algn="just" fontAlgn="base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455871"/>
                  </a:ext>
                </a:extLst>
              </a:tr>
              <a:tr h="1896527">
                <a:tc vMerge="1">
                  <a:txBody>
                    <a:bodyPr/>
                    <a:lstStyle/>
                    <a:p>
                      <a:pPr indent="-6350" algn="ctr"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36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ДОО</a:t>
                      </a:r>
                      <a:r>
                        <a:rPr lang="ru-RU" sz="1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кадрового обеспечения реализации</a:t>
                      </a:r>
                      <a:r>
                        <a:rPr lang="ru-RU" sz="1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адаптированных образовательных программ</a:t>
                      </a: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соответствии с требованиями приказа Министерства просвещения РФ </a:t>
                      </a:r>
                      <a:r>
                        <a:rPr lang="ru-RU" sz="1900" b="0" kern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" panose="02020603050405020304" pitchFamily="18" charset="0"/>
                        </a:rPr>
                        <a:t>от 31 июля 2020 г. N 373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</a:t>
                      </a:r>
                      <a:endParaRPr lang="en-US" sz="1900" b="0" kern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0078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6ED8AA5-9125-4319-BC35-0106A1037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33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3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ED9A190-A22D-4003-8D2C-7A20ECA51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4039"/>
              </p:ext>
            </p:extLst>
          </p:nvPr>
        </p:nvGraphicFramePr>
        <p:xfrm>
          <a:off x="235390" y="107569"/>
          <a:ext cx="11715184" cy="6458123"/>
        </p:xfrm>
        <a:graphic>
          <a:graphicData uri="http://schemas.openxmlformats.org/drawingml/2006/table">
            <a:tbl>
              <a:tblPr firstRow="1" firstCol="1" bandRow="1"/>
              <a:tblGrid>
                <a:gridCol w="1690825">
                  <a:extLst>
                    <a:ext uri="{9D8B030D-6E8A-4147-A177-3AD203B41FA5}">
                      <a16:colId xmlns:a16="http://schemas.microsoft.com/office/drawing/2014/main" val="1951359327"/>
                    </a:ext>
                  </a:extLst>
                </a:gridCol>
                <a:gridCol w="10024359">
                  <a:extLst>
                    <a:ext uri="{9D8B030D-6E8A-4147-A177-3AD203B41FA5}">
                      <a16:colId xmlns:a16="http://schemas.microsoft.com/office/drawing/2014/main" val="1605158385"/>
                    </a:ext>
                  </a:extLst>
                </a:gridCol>
              </a:tblGrid>
              <a:tr h="386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оценки 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432015"/>
                  </a:ext>
                </a:extLst>
              </a:tr>
              <a:tr h="117102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образовательного процесса обучающихся с ОВЗ, в том числе с инвалидностью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образовательной организации создан и функционирует психолого-педагогический консилиум, деятельность которого осуществляется в соответствии с распоряжением Министерства просвещения РФ от 09.09.2019 г. № Р-93 «Об утверждении примерного положения о психолого-педагогическом  консилиуме образовательной организации».</a:t>
                      </a: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735617"/>
                  </a:ext>
                </a:extLst>
              </a:tr>
              <a:tr h="586894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образовательной организации оказывается логопедическая помощь обучающимся в соответствии с  </a:t>
                      </a:r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распоряжением Министерства просвещения РФ от 06.08.2020 г. № Р-75 «Об утверждении примерного Положения об оказании логопедической помощи в организациях, осуществляющих образовательную деятельность».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054417"/>
                  </a:ext>
                </a:extLst>
              </a:tr>
              <a:tr h="386760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образовательной организации разработаны и реализуются АОП ДО, исходя из фактического контингента обучающихся с ОВЗ.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583423"/>
                  </a:ext>
                </a:extLst>
              </a:tr>
              <a:tr h="386760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и содержание реализуемых образовательной организаций АОП соответствует требованиям ФГОС</a:t>
                      </a:r>
                      <a:r>
                        <a:rPr lang="ru-RU" sz="19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(за исключением программ дополнительного образования).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654679"/>
                  </a:ext>
                </a:extLst>
              </a:tr>
              <a:tr h="586894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образовательной организации на договорной основе осуществляется взаимодействие с другими образовательными организациями, медицинскими учреждениями, организациями социального обслуживания населения, учреждениями культуры и спорта, некоммерческими организациями и благотворительными фондами по различным вопросам инклюзивного образования.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49099"/>
                  </a:ext>
                </a:extLst>
              </a:tr>
              <a:tr h="386760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образовательной организации созданы условия для вовлечение родителей в процесс реализации адаптированных образовательных программ, повышения уровня их педагогической культуры, удовлетворения информационных запросов.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2" marR="7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30616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6ED8AA5-9125-4319-BC35-0106A1037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338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81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1906</Words>
  <Application>Microsoft Office PowerPoint</Application>
  <PresentationFormat>Широкоэкранный</PresentationFormat>
  <Paragraphs>107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Times New Roman CYR</vt:lpstr>
      <vt:lpstr>Тема Office</vt:lpstr>
      <vt:lpstr> «Доступность образовательной среды для разных категорий обучающихся, в том числе обучающихся  с ограниченными возможностями здоровья» </vt:lpstr>
      <vt:lpstr>В соответствии с Федеральным Законом «Об образовании в Российской Федерации» от 29.12.2012 г. №273-ФЗ: </vt:lpstr>
      <vt:lpstr>Основные типологические (нозологические) группы обучающихся с ограниченными возможностями здоровья в  дошкольной образовательной организации: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  </vt:lpstr>
      <vt:lpstr>Детское кресло-коляска активного типа: </vt:lpstr>
      <vt:lpstr>Презентация PowerPoint</vt:lpstr>
      <vt:lpstr>Устройство для подъема и перемещения лиц с нарушениями опорно-двигательного аппарата (ступенькоход)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Теоретико – методологические основы реализации федерального государственного образовательного стандарта обучающихся с умственной отсталостью (интеллектуальными нарушениями) </dc:title>
  <dc:creator>Ольга</dc:creator>
  <cp:lastModifiedBy>Кучергина Ольга Викторовна</cp:lastModifiedBy>
  <cp:revision>371</cp:revision>
  <cp:lastPrinted>2019-03-13T06:33:14Z</cp:lastPrinted>
  <dcterms:created xsi:type="dcterms:W3CDTF">2015-12-13T09:05:02Z</dcterms:created>
  <dcterms:modified xsi:type="dcterms:W3CDTF">2024-08-23T09:48:19Z</dcterms:modified>
</cp:coreProperties>
</file>