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4" r:id="rId3"/>
    <p:sldId id="295" r:id="rId4"/>
    <p:sldId id="350" r:id="rId5"/>
    <p:sldId id="351" r:id="rId6"/>
    <p:sldId id="291" r:id="rId7"/>
    <p:sldId id="349" r:id="rId8"/>
    <p:sldId id="348" r:id="rId9"/>
    <p:sldId id="293" r:id="rId10"/>
    <p:sldId id="355" r:id="rId11"/>
    <p:sldId id="292" r:id="rId12"/>
    <p:sldId id="354" r:id="rId13"/>
    <p:sldId id="35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7FF5"/>
    <a:srgbClr val="7952D1"/>
    <a:srgbClr val="9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9D3D6-ADFE-4532-9EB7-E60A7C7F51FC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658E1-296F-405E-9FA4-0D6D5968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2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658E1-296F-405E-9FA4-0D6D5968B0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6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4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3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5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0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8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88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27FF5"/>
            </a:gs>
            <a:gs pos="57000">
              <a:srgbClr val="9FF7F7"/>
            </a:gs>
            <a:gs pos="79000">
              <a:schemeClr val="accent1">
                <a:lumMod val="45000"/>
                <a:lumOff val="55000"/>
              </a:schemeClr>
            </a:gs>
            <a:gs pos="94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6E2708B-1511-4438-84D1-810F993B0143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2943CA1-6A95-4799-B9CC-EDCEA15D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0A8A05-27AB-403C-AF7B-B8F637300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68" y="5902326"/>
            <a:ext cx="9228201" cy="640291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55FC78-8C24-4A00-80F6-07085BB9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00" y="2990671"/>
            <a:ext cx="3231800" cy="3231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C15D85-98C7-4EFF-A5BD-6B785EDEF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7" y="100726"/>
            <a:ext cx="1629164" cy="95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DAFA387-A1FC-46CB-B474-189FBFE8D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733518"/>
          </a:xfrm>
        </p:spPr>
        <p:txBody>
          <a:bodyPr/>
          <a:lstStyle/>
          <a:p>
            <a:pPr algn="ctr"/>
            <a:r>
              <a:rPr lang="ru-RU" sz="2800" dirty="0" smtClean="0"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/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ru-RU" sz="2800" dirty="0" smtClean="0"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/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en-US" sz="2800" dirty="0" smtClean="0"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ea typeface="Times New Roman" panose="02020603050405020304" pitchFamily="18" charset="0"/>
              </a:rPr>
            </a:br>
            <a:r>
              <a:rPr lang="en-US" sz="2800" dirty="0">
                <a:ea typeface="Times New Roman" panose="02020603050405020304" pitchFamily="18" charset="0"/>
              </a:rPr>
              <a:t/>
            </a:r>
            <a:br>
              <a:rPr lang="en-US" sz="2800" dirty="0">
                <a:ea typeface="Times New Roman" panose="02020603050405020304" pitchFamily="18" charset="0"/>
              </a:rPr>
            </a:br>
            <a:r>
              <a:rPr lang="ru-RU" sz="2800" dirty="0" smtClean="0">
                <a:ea typeface="Times New Roman" panose="02020603050405020304" pitchFamily="18" charset="0"/>
              </a:rPr>
              <a:t>Реализация </a:t>
            </a:r>
            <a:r>
              <a:rPr lang="ru-RU" sz="2800" dirty="0">
                <a:ea typeface="Times New Roman" panose="02020603050405020304" pitchFamily="18" charset="0"/>
              </a:rPr>
              <a:t>федерального проекта </a:t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>«Единая модель профориентации «Билет в будущее» </a:t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>в общеобразовательных организациях Иркутской области,</a:t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> реализующих образовательные программы </a:t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>основного общего и среднего общего образования</a:t>
            </a:r>
            <a:br>
              <a:rPr lang="ru-RU" sz="2800" dirty="0">
                <a:ea typeface="Times New Roman" panose="02020603050405020304" pitchFamily="18" charset="0"/>
              </a:rPr>
            </a:b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16311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CE144F-4560-45AD-88D7-F1A51A20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6" y="105411"/>
            <a:ext cx="3039143" cy="173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554" y="1975526"/>
            <a:ext cx="9088315" cy="48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908B5-EB68-4F0E-9141-26A4981BD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31" y="367056"/>
            <a:ext cx="7071546" cy="581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3BBEA3-1CE0-462E-9BC7-4644F7B0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77" y="210038"/>
            <a:ext cx="2749295" cy="214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30F25A-A8EF-49F9-A0CE-739AB3A66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877" y="2363660"/>
            <a:ext cx="2749295" cy="19292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6968BA-CF65-45BC-A971-D2EFF0FAF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876" y="4292958"/>
            <a:ext cx="2749295" cy="18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CE144F-4560-45AD-88D7-F1A51A20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59"/>
            <a:ext cx="4201257" cy="239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031" y="1799545"/>
            <a:ext cx="9483969" cy="50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3" t="808" r="-1283" b="-808"/>
          <a:stretch/>
        </p:blipFill>
        <p:spPr>
          <a:xfrm>
            <a:off x="84242" y="0"/>
            <a:ext cx="12228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6574E-05DC-47A5-B20C-71711D29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C626D-AE92-4280-8BEC-6EBE2F26C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4FFB0-545F-42EA-8AD9-47613089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410"/>
            <a:ext cx="12192000" cy="62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1B6A0-E24F-4B46-8378-74B3C326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DEB2DD-3EEB-4046-B30A-D0DBBAF3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D49412-C77F-49F8-A56A-E724833C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383"/>
            <a:ext cx="12192000" cy="63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2D2661-6B14-475A-8029-435896CD4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88" y="227026"/>
            <a:ext cx="10180446" cy="6403947"/>
          </a:xfrm>
          <a:prstGeom prst="rect">
            <a:avLst/>
          </a:prstGeom>
        </p:spPr>
      </p:pic>
      <p:sp>
        <p:nvSpPr>
          <p:cNvPr id="6" name="Знак умножения 5">
            <a:extLst>
              <a:ext uri="{FF2B5EF4-FFF2-40B4-BE49-F238E27FC236}">
                <a16:creationId xmlns:a16="http://schemas.microsoft.com/office/drawing/2014/main" id="{24883980-AAD5-41FE-8FC3-DA2972CF99E0}"/>
              </a:ext>
            </a:extLst>
          </p:cNvPr>
          <p:cNvSpPr/>
          <p:nvPr/>
        </p:nvSpPr>
        <p:spPr>
          <a:xfrm>
            <a:off x="196645" y="1347021"/>
            <a:ext cx="5191433" cy="4397476"/>
          </a:xfrm>
          <a:prstGeom prst="mathMultiply">
            <a:avLst>
              <a:gd name="adj1" fmla="val 1894"/>
            </a:avLst>
          </a:prstGeom>
          <a:solidFill>
            <a:srgbClr val="C27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F700BD26-E99F-42AB-9EFC-4A44FF431902}"/>
              </a:ext>
            </a:extLst>
          </p:cNvPr>
          <p:cNvSpPr/>
          <p:nvPr/>
        </p:nvSpPr>
        <p:spPr>
          <a:xfrm>
            <a:off x="4431120" y="1936955"/>
            <a:ext cx="3224981" cy="3994355"/>
          </a:xfrm>
          <a:prstGeom prst="frame">
            <a:avLst>
              <a:gd name="adj1" fmla="val 4392"/>
            </a:avLst>
          </a:prstGeom>
          <a:solidFill>
            <a:srgbClr val="C27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8DEF1A-C325-4BB3-B7D0-63BC3559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7" y="0"/>
            <a:ext cx="5063383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61247"/>
              </p:ext>
            </p:extLst>
          </p:nvPr>
        </p:nvGraphicFramePr>
        <p:xfrm>
          <a:off x="5908078" y="2044680"/>
          <a:ext cx="5937885" cy="3718433"/>
        </p:xfrm>
        <a:graphic>
          <a:graphicData uri="http://schemas.openxmlformats.org/drawingml/2006/table">
            <a:tbl>
              <a:tblPr firstRow="1" firstCol="1" bandRow="1"/>
              <a:tblGrid>
                <a:gridCol w="422910">
                  <a:extLst>
                    <a:ext uri="{9D8B030D-6E8A-4147-A177-3AD203B41FA5}">
                      <a16:colId xmlns:a16="http://schemas.microsoft.com/office/drawing/2014/main" val="311466265"/>
                    </a:ext>
                  </a:extLst>
                </a:gridCol>
                <a:gridCol w="3804920">
                  <a:extLst>
                    <a:ext uri="{9D8B030D-6E8A-4147-A177-3AD203B41FA5}">
                      <a16:colId xmlns:a16="http://schemas.microsoft.com/office/drawing/2014/main" val="3984609434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3828348835"/>
                    </a:ext>
                  </a:extLst>
                </a:gridCol>
              </a:tblGrid>
              <a:tr h="626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муниципального общеобразовательного учреждения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реализации Единой модели профессиональной ориентации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085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00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659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165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 5»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продвинутый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124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722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продвинутый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161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764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98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 12» им. Семенова В.Н.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продвинутый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907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 13 им. М.К. Янгеля»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продвинутый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644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 14»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449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 15»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923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№17»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2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43488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4632" y="1075184"/>
            <a:ext cx="63847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Перечень муниципальных общеобразовательных учреждений,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реализующих Единую модель профессиональной ориентации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2024-2025 учебном году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30935BC-E24A-4B5A-8721-A67BA00A2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250" r="19494"/>
          <a:stretch/>
        </p:blipFill>
        <p:spPr bwMode="auto">
          <a:xfrm>
            <a:off x="315627" y="259402"/>
            <a:ext cx="2228849" cy="1580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6E8998-0E56-4792-976F-F011485D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527" y="5798475"/>
            <a:ext cx="1629164" cy="95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EC0F3E-8ADA-4754-A00A-4B837F7BB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525" y="314671"/>
            <a:ext cx="2228848" cy="148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E8D6B0-EA7B-4E50-8171-647201402ADD}"/>
              </a:ext>
            </a:extLst>
          </p:cNvPr>
          <p:cNvSpPr txBox="1"/>
          <p:nvPr/>
        </p:nvSpPr>
        <p:spPr>
          <a:xfrm>
            <a:off x="3048000" y="268262"/>
            <a:ext cx="69150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 А С П О Р Т федерального проекта «Профессионалитет»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Показатели национального и федерального проекта</a:t>
            </a:r>
            <a:endParaRPr lang="ru-RU" sz="3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DA51B9-78D8-4106-BB6D-29175AB16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24" y="2062495"/>
            <a:ext cx="11551649" cy="36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8AC3D-6BD7-4065-BC87-7E0750C8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C7042-AB77-4E4F-8E15-28C8D335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55157-DC03-47A9-A720-E1A5D7EF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19" y="138538"/>
            <a:ext cx="10120717" cy="65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D29DED-E227-4E42-8271-92121276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5" y="79101"/>
            <a:ext cx="10472842" cy="66997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3EBFFC-4C65-4024-B22B-8D6DD27D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61" y="79101"/>
            <a:ext cx="10472842" cy="66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CE144F-4560-45AD-88D7-F1A51A20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55112" cy="185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1" y="1726961"/>
            <a:ext cx="10020300" cy="51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1123</TotalTime>
  <Words>168</Words>
  <Application>Microsoft Office PowerPoint</Application>
  <PresentationFormat>Широкоэкранный</PresentationFormat>
  <Paragraphs>51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Метрополия</vt:lpstr>
      <vt:lpstr>      Реализация федерального проекта  «Единая модель профориентации «Билет в будущее»  в общеобразовательных организациях Иркутской области,  реализующих образовательные программы  основного общего и среднего общего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Семеней Ирина Николаевна</dc:creator>
  <cp:lastModifiedBy>MA_Voronkova</cp:lastModifiedBy>
  <cp:revision>47</cp:revision>
  <dcterms:created xsi:type="dcterms:W3CDTF">2025-03-25T00:53:12Z</dcterms:created>
  <dcterms:modified xsi:type="dcterms:W3CDTF">2025-04-25T03:29:39Z</dcterms:modified>
</cp:coreProperties>
</file>