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7" r:id="rId3"/>
    <p:sldId id="316" r:id="rId4"/>
    <p:sldId id="318" r:id="rId5"/>
    <p:sldId id="323" r:id="rId6"/>
    <p:sldId id="308" r:id="rId7"/>
    <p:sldId id="322" r:id="rId8"/>
    <p:sldId id="319" r:id="rId9"/>
    <p:sldId id="320" r:id="rId10"/>
    <p:sldId id="314" r:id="rId11"/>
    <p:sldId id="298" r:id="rId12"/>
    <p:sldId id="311" r:id="rId13"/>
    <p:sldId id="304" r:id="rId14"/>
    <p:sldId id="312" r:id="rId15"/>
    <p:sldId id="306" r:id="rId16"/>
    <p:sldId id="313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3366CC"/>
    <a:srgbClr val="3366FF"/>
    <a:srgbClr val="0000A2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прошедшие ГИА</a:t>
            </a:r>
          </a:p>
        </c:rich>
      </c:tx>
      <c:layout>
        <c:manualLayout>
          <c:xMode val="edge"/>
          <c:yMode val="edge"/>
          <c:x val="0.36969343065693433"/>
          <c:y val="0.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BC-4C74-896F-E18D2B35DC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BC-4C74-896F-E18D2B35DC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BC-4C74-896F-E18D2B35DC7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BC-4C74-896F-E18D2B35DC7F}"/>
              </c:ext>
            </c:extLst>
          </c:dPt>
          <c:dLbls>
            <c:dLbl>
              <c:idx val="3"/>
              <c:layout>
                <c:manualLayout>
                  <c:x val="0"/>
                  <c:y val="7.5699730759303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4BC-4C74-896F-E18D2B35D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'9кл'!$B$27:$I$28</c:f>
              <c:multiLvlStrCache>
                <c:ptCount val="8"/>
                <c:lvl>
                  <c:pt idx="0">
                    <c:v>к-во</c:v>
                  </c:pt>
                  <c:pt idx="1">
                    <c:v>%</c:v>
                  </c:pt>
                  <c:pt idx="2">
                    <c:v>к-во</c:v>
                  </c:pt>
                  <c:pt idx="3">
                    <c:v>%</c:v>
                  </c:pt>
                  <c:pt idx="4">
                    <c:v>к-во</c:v>
                  </c:pt>
                  <c:pt idx="5">
                    <c:v>%</c:v>
                  </c:pt>
                  <c:pt idx="6">
                    <c:v>к-во</c:v>
                  </c:pt>
                  <c:pt idx="7">
                    <c:v>%</c:v>
                  </c:pt>
                </c:lvl>
                <c:lvl>
                  <c:pt idx="0">
                    <c:v>2021</c:v>
                  </c:pt>
                  <c:pt idx="2">
                    <c:v>2022</c:v>
                  </c:pt>
                  <c:pt idx="4">
                    <c:v>2023</c:v>
                  </c:pt>
                  <c:pt idx="6">
                    <c:v>2024</c:v>
                  </c:pt>
                </c:lvl>
              </c:multiLvlStrCache>
            </c:multiLvlStrRef>
          </c:cat>
          <c:val>
            <c:numRef>
              <c:f>'9кл'!$B$29:$I$29</c:f>
              <c:numCache>
                <c:formatCode>General</c:formatCode>
                <c:ptCount val="8"/>
                <c:pt idx="0">
                  <c:v>59</c:v>
                </c:pt>
                <c:pt idx="1">
                  <c:v>7.2</c:v>
                </c:pt>
                <c:pt idx="2">
                  <c:v>20</c:v>
                </c:pt>
                <c:pt idx="3">
                  <c:v>2.2000000000000002</c:v>
                </c:pt>
                <c:pt idx="4">
                  <c:v>15</c:v>
                </c:pt>
                <c:pt idx="5">
                  <c:v>1.7</c:v>
                </c:pt>
                <c:pt idx="6">
                  <c:v>15</c:v>
                </c:pt>
                <c:pt idx="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BC-4C74-896F-E18D2B35DC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2213048"/>
        <c:axId val="312212392"/>
      </c:barChart>
      <c:catAx>
        <c:axId val="31221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2212392"/>
        <c:crosses val="autoZero"/>
        <c:auto val="1"/>
        <c:lblAlgn val="ctr"/>
        <c:lblOffset val="100"/>
        <c:noMultiLvlLbl val="0"/>
      </c:catAx>
      <c:valAx>
        <c:axId val="31221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21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'11кл'!$W$24</c:f>
              <c:strCache>
                <c:ptCount val="1"/>
                <c:pt idx="0">
                  <c:v>чел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'11кл'!$V$25:$V$32</c:f>
              <c:strCache>
                <c:ptCount val="8"/>
                <c:pt idx="0">
                  <c:v>Медицинские</c:v>
                </c:pt>
                <c:pt idx="1">
                  <c:v>Педагогические</c:v>
                </c:pt>
                <c:pt idx="2">
                  <c:v>Юриспруденция (право)</c:v>
                </c:pt>
                <c:pt idx="3">
                  <c:v>Информатика и вычислительная техника</c:v>
                </c:pt>
                <c:pt idx="4">
                  <c:v>Автоматика и компьютерная инженерия</c:v>
                </c:pt>
                <c:pt idx="5">
                  <c:v>Информационные технологии</c:v>
                </c:pt>
                <c:pt idx="6">
                  <c:v>Информационная безопасность</c:v>
                </c:pt>
                <c:pt idx="7">
                  <c:v>Инженер (строительство и архитектура)</c:v>
                </c:pt>
              </c:strCache>
            </c:strRef>
          </c:cat>
          <c:val>
            <c:numRef>
              <c:f>'11кл'!$W$25:$W$32</c:f>
              <c:numCache>
                <c:formatCode>General</c:formatCode>
                <c:ptCount val="8"/>
                <c:pt idx="0">
                  <c:v>22</c:v>
                </c:pt>
                <c:pt idx="1">
                  <c:v>17</c:v>
                </c:pt>
                <c:pt idx="2">
                  <c:v>13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C-404E-8662-F0CC09F7EB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6372192"/>
        <c:axId val="286372520"/>
      </c:barChart>
      <c:catAx>
        <c:axId val="28637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6372520"/>
        <c:crosses val="autoZero"/>
        <c:auto val="1"/>
        <c:lblAlgn val="ctr"/>
        <c:lblOffset val="100"/>
        <c:noMultiLvlLbl val="0"/>
      </c:catAx>
      <c:valAx>
        <c:axId val="286372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37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48-47E6-954D-0F8A3BA239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48-47E6-954D-0F8A3BA239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48-47E6-954D-0F8A3BA239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48-47E6-954D-0F8A3BA239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48-47E6-954D-0F8A3BA239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48-47E6-954D-0F8A3BA239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'9кл'!$N$45:$N$50</c:f>
              <c:strCache>
                <c:ptCount val="6"/>
                <c:pt idx="0">
                  <c:v>9 кл.ПОО</c:v>
                </c:pt>
                <c:pt idx="1">
                  <c:v>9кл.курсы</c:v>
                </c:pt>
                <c:pt idx="2">
                  <c:v>9кл.раб-т</c:v>
                </c:pt>
                <c:pt idx="3">
                  <c:v>11кл. ОВО</c:v>
                </c:pt>
                <c:pt idx="4">
                  <c:v>11кл.ПОО</c:v>
                </c:pt>
                <c:pt idx="5">
                  <c:v>11кл.курсы и раб.</c:v>
                </c:pt>
              </c:strCache>
            </c:strRef>
          </c:cat>
          <c:val>
            <c:numRef>
              <c:f>'9кл'!$O$45:$O$50</c:f>
              <c:numCache>
                <c:formatCode>General</c:formatCode>
                <c:ptCount val="6"/>
                <c:pt idx="0">
                  <c:v>86.2</c:v>
                </c:pt>
                <c:pt idx="1">
                  <c:v>1.7</c:v>
                </c:pt>
                <c:pt idx="2">
                  <c:v>1.4</c:v>
                </c:pt>
                <c:pt idx="3">
                  <c:v>29.7</c:v>
                </c:pt>
                <c:pt idx="4">
                  <c:v>51.5</c:v>
                </c:pt>
                <c:pt idx="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48-47E6-954D-0F8A3BA23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769174438970717E-2"/>
          <c:y val="0.33423509516815569"/>
          <c:w val="0.23882019481885808"/>
          <c:h val="0.57045992419043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Усть-Илимских выпускников 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6464614099537807"/>
          <c:y val="5.1172023791349684E-2"/>
          <c:w val="0.49282516754626332"/>
          <c:h val="0.8502979925110204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'11кл'!$W$58</c:f>
              <c:strCache>
                <c:ptCount val="1"/>
                <c:pt idx="0">
                  <c:v>ОВО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'11кл'!$V$59:$V$72</c:f>
              <c:strCache>
                <c:ptCount val="14"/>
                <c:pt idx="0">
                  <c:v>Медицинские</c:v>
                </c:pt>
                <c:pt idx="1">
                  <c:v>Педагогические</c:v>
                </c:pt>
                <c:pt idx="2">
                  <c:v>Юриспруденция (право)</c:v>
                </c:pt>
                <c:pt idx="3">
                  <c:v>Информатика и вычислительная техника</c:v>
                </c:pt>
                <c:pt idx="4">
                  <c:v>Автоматика и компьютерная инженерия</c:v>
                </c:pt>
                <c:pt idx="5">
                  <c:v>Информационные технологии</c:v>
                </c:pt>
                <c:pt idx="6">
                  <c:v>Информационная безопасность</c:v>
                </c:pt>
                <c:pt idx="7">
                  <c:v>Инженер (строительство и архитектура)</c:v>
                </c:pt>
                <c:pt idx="8">
                  <c:v>Транспорт: эксплуатация и обслуживание</c:v>
                </c:pt>
                <c:pt idx="9">
                  <c:v>Экономика и финансы</c:v>
                </c:pt>
                <c:pt idx="10">
                  <c:v>Монтаж, наладка электрических систем</c:v>
                </c:pt>
                <c:pt idx="11">
                  <c:v>Технология леса и переработка древесины</c:v>
                </c:pt>
                <c:pt idx="12">
                  <c:v>Теплотехника</c:v>
                </c:pt>
                <c:pt idx="13">
                  <c:v>Повар-кондитер</c:v>
                </c:pt>
              </c:strCache>
            </c:strRef>
          </c:cat>
          <c:val>
            <c:numRef>
              <c:f>'11кл'!$W$59:$W$72</c:f>
              <c:numCache>
                <c:formatCode>General</c:formatCode>
                <c:ptCount val="14"/>
                <c:pt idx="0">
                  <c:v>15</c:v>
                </c:pt>
                <c:pt idx="1">
                  <c:v>6.2</c:v>
                </c:pt>
                <c:pt idx="2">
                  <c:v>4.8</c:v>
                </c:pt>
                <c:pt idx="3">
                  <c:v>7.3</c:v>
                </c:pt>
                <c:pt idx="4">
                  <c:v>4.8</c:v>
                </c:pt>
                <c:pt idx="5">
                  <c:v>4.8</c:v>
                </c:pt>
                <c:pt idx="6">
                  <c:v>2.9</c:v>
                </c:pt>
                <c:pt idx="7">
                  <c:v>2.9</c:v>
                </c:pt>
                <c:pt idx="8">
                  <c:v>2.6</c:v>
                </c:pt>
                <c:pt idx="9">
                  <c:v>4.4000000000000004</c:v>
                </c:pt>
                <c:pt idx="10">
                  <c:v>2.2000000000000002</c:v>
                </c:pt>
                <c:pt idx="1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E-49E3-B284-890784174DFB}"/>
            </c:ext>
          </c:extLst>
        </c:ser>
        <c:ser>
          <c:idx val="1"/>
          <c:order val="1"/>
          <c:tx>
            <c:strRef>
              <c:f>'11кл'!$X$58</c:f>
              <c:strCache>
                <c:ptCount val="1"/>
                <c:pt idx="0">
                  <c:v>ПОО, 11 кл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'11кл'!$V$59:$V$72</c:f>
              <c:strCache>
                <c:ptCount val="14"/>
                <c:pt idx="0">
                  <c:v>Медицинские</c:v>
                </c:pt>
                <c:pt idx="1">
                  <c:v>Педагогические</c:v>
                </c:pt>
                <c:pt idx="2">
                  <c:v>Юриспруденция (право)</c:v>
                </c:pt>
                <c:pt idx="3">
                  <c:v>Информатика и вычислительная техника</c:v>
                </c:pt>
                <c:pt idx="4">
                  <c:v>Автоматика и компьютерная инженерия</c:v>
                </c:pt>
                <c:pt idx="5">
                  <c:v>Информационные технологии</c:v>
                </c:pt>
                <c:pt idx="6">
                  <c:v>Информационная безопасность</c:v>
                </c:pt>
                <c:pt idx="7">
                  <c:v>Инженер (строительство и архитектура)</c:v>
                </c:pt>
                <c:pt idx="8">
                  <c:v>Транспорт: эксплуатация и обслуживание</c:v>
                </c:pt>
                <c:pt idx="9">
                  <c:v>Экономика и финансы</c:v>
                </c:pt>
                <c:pt idx="10">
                  <c:v>Монтаж, наладка электрических систем</c:v>
                </c:pt>
                <c:pt idx="11">
                  <c:v>Технология леса и переработка древесины</c:v>
                </c:pt>
                <c:pt idx="12">
                  <c:v>Теплотехника</c:v>
                </c:pt>
                <c:pt idx="13">
                  <c:v>Повар-кондитер</c:v>
                </c:pt>
              </c:strCache>
            </c:strRef>
          </c:cat>
          <c:val>
            <c:numRef>
              <c:f>'11кл'!$X$59:$X$72</c:f>
              <c:numCache>
                <c:formatCode>General</c:formatCode>
                <c:ptCount val="14"/>
                <c:pt idx="0">
                  <c:v>28.7</c:v>
                </c:pt>
                <c:pt idx="1">
                  <c:v>9.9</c:v>
                </c:pt>
                <c:pt idx="2">
                  <c:v>9.9</c:v>
                </c:pt>
                <c:pt idx="3">
                  <c:v>0.9</c:v>
                </c:pt>
                <c:pt idx="4">
                  <c:v>0.9</c:v>
                </c:pt>
                <c:pt idx="5">
                  <c:v>5</c:v>
                </c:pt>
                <c:pt idx="7">
                  <c:v>4</c:v>
                </c:pt>
                <c:pt idx="8">
                  <c:v>12.9</c:v>
                </c:pt>
                <c:pt idx="9">
                  <c:v>6.9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5E-49E3-B284-890784174DFB}"/>
            </c:ext>
          </c:extLst>
        </c:ser>
        <c:ser>
          <c:idx val="2"/>
          <c:order val="2"/>
          <c:tx>
            <c:strRef>
              <c:f>'11кл'!$Y$58</c:f>
              <c:strCache>
                <c:ptCount val="1"/>
                <c:pt idx="0">
                  <c:v>ПОО, 9кл.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'11кл'!$V$59:$V$72</c:f>
              <c:strCache>
                <c:ptCount val="14"/>
                <c:pt idx="0">
                  <c:v>Медицинские</c:v>
                </c:pt>
                <c:pt idx="1">
                  <c:v>Педагогические</c:v>
                </c:pt>
                <c:pt idx="2">
                  <c:v>Юриспруденция (право)</c:v>
                </c:pt>
                <c:pt idx="3">
                  <c:v>Информатика и вычислительная техника</c:v>
                </c:pt>
                <c:pt idx="4">
                  <c:v>Автоматика и компьютерная инженерия</c:v>
                </c:pt>
                <c:pt idx="5">
                  <c:v>Информационные технологии</c:v>
                </c:pt>
                <c:pt idx="6">
                  <c:v>Информационная безопасность</c:v>
                </c:pt>
                <c:pt idx="7">
                  <c:v>Инженер (строительство и архитектура)</c:v>
                </c:pt>
                <c:pt idx="8">
                  <c:v>Транспорт: эксплуатация и обслуживание</c:v>
                </c:pt>
                <c:pt idx="9">
                  <c:v>Экономика и финансы</c:v>
                </c:pt>
                <c:pt idx="10">
                  <c:v>Монтаж, наладка электрических систем</c:v>
                </c:pt>
                <c:pt idx="11">
                  <c:v>Технология леса и переработка древесины</c:v>
                </c:pt>
                <c:pt idx="12">
                  <c:v>Теплотехника</c:v>
                </c:pt>
                <c:pt idx="13">
                  <c:v>Повар-кондитер</c:v>
                </c:pt>
              </c:strCache>
            </c:strRef>
          </c:cat>
          <c:val>
            <c:numRef>
              <c:f>'11кл'!$Y$59:$Y$72</c:f>
              <c:numCache>
                <c:formatCode>General</c:formatCode>
                <c:ptCount val="14"/>
                <c:pt idx="0">
                  <c:v>6.2</c:v>
                </c:pt>
                <c:pt idx="1">
                  <c:v>6.9</c:v>
                </c:pt>
                <c:pt idx="2">
                  <c:v>13.8</c:v>
                </c:pt>
                <c:pt idx="5">
                  <c:v>4.0999999999999996</c:v>
                </c:pt>
                <c:pt idx="8">
                  <c:v>19.8</c:v>
                </c:pt>
                <c:pt idx="9">
                  <c:v>3.7</c:v>
                </c:pt>
                <c:pt idx="10">
                  <c:v>11.7</c:v>
                </c:pt>
                <c:pt idx="11">
                  <c:v>9.6999999999999993</c:v>
                </c:pt>
                <c:pt idx="12">
                  <c:v>5.7</c:v>
                </c:pt>
                <c:pt idx="13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5E-49E3-B284-890784174D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8285512"/>
        <c:axId val="348286496"/>
      </c:barChart>
      <c:catAx>
        <c:axId val="348285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8286496"/>
        <c:crosses val="autoZero"/>
        <c:auto val="1"/>
        <c:lblAlgn val="ctr"/>
        <c:lblOffset val="100"/>
        <c:noMultiLvlLbl val="0"/>
      </c:catAx>
      <c:valAx>
        <c:axId val="348286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4828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ПОО- 47,2%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DE-4571-9DEA-CDA5A1F91F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DE-4571-9DEA-CDA5A1F91FC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'9кл'!$I$72:$J$73</c:f>
              <c:multiLvlStrCache>
                <c:ptCount val="2"/>
                <c:lvl>
                  <c:pt idx="0">
                    <c:v>бюджет</c:v>
                  </c:pt>
                  <c:pt idx="1">
                    <c:v>коммерция</c:v>
                  </c:pt>
                </c:lvl>
                <c:lvl>
                  <c:pt idx="0">
                    <c:v>ПОО</c:v>
                  </c:pt>
                </c:lvl>
              </c:multiLvlStrCache>
            </c:multiLvlStrRef>
          </c:cat>
          <c:val>
            <c:numRef>
              <c:f>'9кл'!$I$74:$J$74</c:f>
              <c:numCache>
                <c:formatCode>General</c:formatCode>
                <c:ptCount val="2"/>
                <c:pt idx="0">
                  <c:v>65.5</c:v>
                </c:pt>
                <c:pt idx="1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DE-4571-9DEA-CDA5A1F91FC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Обучаются в 10 кл., %</a:t>
            </a:r>
          </a:p>
        </c:rich>
      </c:tx>
      <c:layout>
        <c:manualLayout>
          <c:xMode val="edge"/>
          <c:yMode val="edge"/>
          <c:x val="0.38173600174978128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Продолжают обучение в 10 кл.,</a:t>
            </a:r>
            <a:r>
              <a:rPr lang="en-US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134523677498059E-2"/>
          <c:y val="0.22400806988507538"/>
          <c:w val="0.93433026505489636"/>
          <c:h val="0.59111111111111114"/>
        </c:manualLayout>
      </c:layout>
      <c:lineChart>
        <c:grouping val="standard"/>
        <c:varyColors val="0"/>
        <c:ser>
          <c:idx val="0"/>
          <c:order val="0"/>
          <c:tx>
            <c:strRef>
              <c:f>'9кл'!$C$48</c:f>
              <c:strCache>
                <c:ptCount val="1"/>
                <c:pt idx="0">
                  <c:v>%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'9кл'!$B$49:$B$53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cat>
          <c:val>
            <c:numRef>
              <c:f>'9кл'!$C$49:$C$53</c:f>
              <c:numCache>
                <c:formatCode>General</c:formatCode>
                <c:ptCount val="5"/>
                <c:pt idx="0">
                  <c:v>49.4</c:v>
                </c:pt>
                <c:pt idx="1">
                  <c:v>53.9</c:v>
                </c:pt>
                <c:pt idx="2">
                  <c:v>49.8</c:v>
                </c:pt>
                <c:pt idx="3">
                  <c:v>53</c:v>
                </c:pt>
                <c:pt idx="4">
                  <c:v>48.3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14-4589-A0E0-3B0DDADF3D2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9381328"/>
        <c:axId val="289381000"/>
      </c:lineChart>
      <c:catAx>
        <c:axId val="28938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9381000"/>
        <c:crosses val="autoZero"/>
        <c:auto val="1"/>
        <c:lblAlgn val="ctr"/>
        <c:lblOffset val="100"/>
        <c:noMultiLvlLbl val="0"/>
      </c:catAx>
      <c:valAx>
        <c:axId val="28938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38132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9.166666666666666E-2"/>
                  <c:y val="-0.11574074074074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E4-46C3-9807-E79AF81E1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'9кл'!$P$14:$P$18</c:f>
              <c:strCache>
                <c:ptCount val="5"/>
                <c:pt idx="0">
                  <c:v>Усть-Илимск</c:v>
                </c:pt>
                <c:pt idx="1">
                  <c:v>Иркутск</c:v>
                </c:pt>
                <c:pt idx="2">
                  <c:v>Братск</c:v>
                </c:pt>
                <c:pt idx="3">
                  <c:v>Красноярск</c:v>
                </c:pt>
                <c:pt idx="4">
                  <c:v>Новосибирск</c:v>
                </c:pt>
              </c:strCache>
            </c:strRef>
          </c:cat>
          <c:val>
            <c:numRef>
              <c:f>'9кл'!$Q$14:$Q$18</c:f>
              <c:numCache>
                <c:formatCode>General</c:formatCode>
                <c:ptCount val="5"/>
                <c:pt idx="0">
                  <c:v>299</c:v>
                </c:pt>
                <c:pt idx="1">
                  <c:v>35</c:v>
                </c:pt>
                <c:pt idx="2">
                  <c:v>32</c:v>
                </c:pt>
                <c:pt idx="3">
                  <c:v>18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4-46C3-9807-E79AF81E14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502124248"/>
        <c:axId val="502119824"/>
      </c:barChart>
      <c:catAx>
        <c:axId val="502124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2119824"/>
        <c:crosses val="autoZero"/>
        <c:auto val="1"/>
        <c:lblAlgn val="ctr"/>
        <c:lblOffset val="100"/>
        <c:noMultiLvlLbl val="0"/>
      </c:catAx>
      <c:valAx>
        <c:axId val="50211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12424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ПОО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ПОО'!$B$3:$B$13</c:f>
              <c:strCache>
                <c:ptCount val="11"/>
                <c:pt idx="0">
                  <c:v>Усть-Илимский техникум Лесопромышленных технологий и сферы услуг </c:v>
                </c:pt>
                <c:pt idx="1">
                  <c:v>Колледж Байкальского государственного университета</c:v>
                </c:pt>
                <c:pt idx="2">
                  <c:v> Иркутский энергетический колледж в г.Усть-Илимске (ФИЭК)</c:v>
                </c:pt>
                <c:pt idx="3">
                  <c:v>Медицинские колледжи</c:v>
                </c:pt>
                <c:pt idx="4">
                  <c:v>Колледжи технического направления</c:v>
                </c:pt>
                <c:pt idx="5">
                  <c:v>Педагогические колледжи</c:v>
                </c:pt>
                <c:pt idx="6">
                  <c:v>Строительство и архитектура</c:v>
                </c:pt>
                <c:pt idx="7">
                  <c:v>Колледжи сферы услуг и сервиса</c:v>
                </c:pt>
                <c:pt idx="8">
                  <c:v>Колледжи экономики, финансов и права</c:v>
                </c:pt>
                <c:pt idx="9">
                  <c:v>Транспорт</c:v>
                </c:pt>
                <c:pt idx="10">
                  <c:v>Информационные технологии</c:v>
                </c:pt>
              </c:strCache>
            </c:strRef>
          </c:cat>
          <c:val>
            <c:numRef>
              <c:f>' ПОО'!$C$3:$C$13</c:f>
              <c:numCache>
                <c:formatCode>General</c:formatCode>
                <c:ptCount val="11"/>
                <c:pt idx="0">
                  <c:v>29.9</c:v>
                </c:pt>
                <c:pt idx="1">
                  <c:v>25.5</c:v>
                </c:pt>
                <c:pt idx="2">
                  <c:v>9.4</c:v>
                </c:pt>
                <c:pt idx="3">
                  <c:v>6</c:v>
                </c:pt>
                <c:pt idx="4">
                  <c:v>4.8</c:v>
                </c:pt>
                <c:pt idx="5">
                  <c:v>3.4</c:v>
                </c:pt>
                <c:pt idx="6">
                  <c:v>2.8</c:v>
                </c:pt>
                <c:pt idx="7">
                  <c:v>2.5</c:v>
                </c:pt>
                <c:pt idx="8">
                  <c:v>2.2999999999999998</c:v>
                </c:pt>
                <c:pt idx="9">
                  <c:v>2.1</c:v>
                </c:pt>
                <c:pt idx="1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B-4526-A276-E3F6972A4B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1668648"/>
        <c:axId val="341668976"/>
      </c:barChart>
      <c:catAx>
        <c:axId val="341668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1668976"/>
        <c:crosses val="autoZero"/>
        <c:auto val="1"/>
        <c:lblAlgn val="ctr"/>
        <c:lblOffset val="100"/>
        <c:noMultiLvlLbl val="0"/>
      </c:catAx>
      <c:valAx>
        <c:axId val="34166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66864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'11кл'!$V$2:$V$6</c:f>
              <c:strCache>
                <c:ptCount val="5"/>
                <c:pt idx="0">
                  <c:v>Сибирский Федеральный Университет (г.Красноярск)  </c:v>
                </c:pt>
                <c:pt idx="1">
                  <c:v>Национальный Исследовательский Иркутский государственный технический университет (политех) ИрГТУ</c:v>
                </c:pt>
                <c:pt idx="2">
                  <c:v>Иркутский государственный университет</c:v>
                </c:pt>
                <c:pt idx="3">
                  <c:v>Государственный технический университет (Новосибирск)  </c:v>
                </c:pt>
                <c:pt idx="4">
                  <c:v>Байкальский государственный университет</c:v>
                </c:pt>
              </c:strCache>
            </c:strRef>
          </c:cat>
          <c:val>
            <c:numRef>
              <c:f>'11кл'!$W$2:$W$6</c:f>
              <c:numCache>
                <c:formatCode>General</c:formatCode>
                <c:ptCount val="5"/>
                <c:pt idx="0">
                  <c:v>40</c:v>
                </c:pt>
                <c:pt idx="1">
                  <c:v>18</c:v>
                </c:pt>
                <c:pt idx="2">
                  <c:v>20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F-4103-8921-C1D34F4AF7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5209440"/>
        <c:axId val="385209768"/>
      </c:barChart>
      <c:catAx>
        <c:axId val="38520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5209768"/>
        <c:crosses val="autoZero"/>
        <c:auto val="1"/>
        <c:lblAlgn val="ctr"/>
        <c:lblOffset val="100"/>
        <c:noMultiLvlLbl val="0"/>
      </c:catAx>
      <c:valAx>
        <c:axId val="385209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20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ОВО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8F-44AB-9493-6BC722BF32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8F-44AB-9493-6BC722BF32A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8F-44AB-9493-6BC722BF32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'11кл'!$B$2:$G$3</c:f>
              <c:multiLvlStrCache>
                <c:ptCount val="6"/>
                <c:lvl>
                  <c:pt idx="0">
                    <c:v>к-во</c:v>
                  </c:pt>
                  <c:pt idx="1">
                    <c:v>%</c:v>
                  </c:pt>
                  <c:pt idx="2">
                    <c:v>к-во</c:v>
                  </c:pt>
                  <c:pt idx="3">
                    <c:v>%</c:v>
                  </c:pt>
                  <c:pt idx="4">
                    <c:v>к-во</c:v>
                  </c:pt>
                  <c:pt idx="5">
                    <c:v>%</c:v>
                  </c:pt>
                </c:lvl>
                <c:lvl>
                  <c:pt idx="0">
                    <c:v>2022</c:v>
                  </c:pt>
                  <c:pt idx="2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f>'11кл'!$B$4:$G$4</c:f>
              <c:numCache>
                <c:formatCode>General</c:formatCode>
                <c:ptCount val="6"/>
                <c:pt idx="0">
                  <c:v>290</c:v>
                </c:pt>
                <c:pt idx="1">
                  <c:v>65.900000000000006</c:v>
                </c:pt>
                <c:pt idx="2">
                  <c:v>227</c:v>
                </c:pt>
                <c:pt idx="3">
                  <c:v>63.1</c:v>
                </c:pt>
                <c:pt idx="4">
                  <c:v>273</c:v>
                </c:pt>
                <c:pt idx="5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8F-44AB-9493-6BC722BF32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8183672"/>
        <c:axId val="318190232"/>
      </c:barChart>
      <c:catAx>
        <c:axId val="31818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190232"/>
        <c:crosses val="autoZero"/>
        <c:auto val="1"/>
        <c:lblAlgn val="ctr"/>
        <c:lblOffset val="100"/>
        <c:noMultiLvlLbl val="0"/>
      </c:catAx>
      <c:valAx>
        <c:axId val="31819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18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'11кл'!$L$2</c:f>
              <c:strCache>
                <c:ptCount val="1"/>
                <c:pt idx="0">
                  <c:v>ПОО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'11кл'!$K$3:$K$8</c:f>
              <c:strCache>
                <c:ptCount val="6"/>
                <c:pt idx="0">
                  <c:v>Усть-Илимск</c:v>
                </c:pt>
                <c:pt idx="1">
                  <c:v>Иркутск</c:v>
                </c:pt>
                <c:pt idx="2">
                  <c:v>Новосибирск</c:v>
                </c:pt>
                <c:pt idx="3">
                  <c:v>Красноярск</c:v>
                </c:pt>
                <c:pt idx="4">
                  <c:v>Москва</c:v>
                </c:pt>
                <c:pt idx="5">
                  <c:v>С-Петербург</c:v>
                </c:pt>
              </c:strCache>
            </c:strRef>
          </c:cat>
          <c:val>
            <c:numRef>
              <c:f>'11кл'!$L$3:$L$8</c:f>
              <c:numCache>
                <c:formatCode>General</c:formatCode>
                <c:ptCount val="6"/>
                <c:pt idx="0">
                  <c:v>11</c:v>
                </c:pt>
                <c:pt idx="1">
                  <c:v>30</c:v>
                </c:pt>
                <c:pt idx="2">
                  <c:v>23</c:v>
                </c:pt>
                <c:pt idx="3">
                  <c:v>20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2-4BD4-96B1-0FE42134222E}"/>
            </c:ext>
          </c:extLst>
        </c:ser>
        <c:ser>
          <c:idx val="1"/>
          <c:order val="1"/>
          <c:tx>
            <c:strRef>
              <c:f>'11кл'!$M$2</c:f>
              <c:strCache>
                <c:ptCount val="1"/>
                <c:pt idx="0">
                  <c:v>ОВО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300561999394864E-3"/>
                  <c:y val="-6.33023527903107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DE2-4BD4-96B1-0FE42134222E}"/>
                </c:ext>
              </c:extLst>
            </c:dLbl>
            <c:dLbl>
              <c:idx val="4"/>
              <c:layout>
                <c:manualLayout>
                  <c:x val="0"/>
                  <c:y val="-0.115095186891473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DE2-4BD4-96B1-0FE42134222E}"/>
                </c:ext>
              </c:extLst>
            </c:dLbl>
            <c:dLbl>
              <c:idx val="5"/>
              <c:layout>
                <c:manualLayout>
                  <c:x val="2.1300561999394864E-3"/>
                  <c:y val="-9.20761495131790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DE2-4BD4-96B1-0FE421342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'11кл'!$K$3:$K$8</c:f>
              <c:strCache>
                <c:ptCount val="6"/>
                <c:pt idx="0">
                  <c:v>Усть-Илимск</c:v>
                </c:pt>
                <c:pt idx="1">
                  <c:v>Иркутск</c:v>
                </c:pt>
                <c:pt idx="2">
                  <c:v>Новосибирск</c:v>
                </c:pt>
                <c:pt idx="3">
                  <c:v>Красноярск</c:v>
                </c:pt>
                <c:pt idx="4">
                  <c:v>Москва</c:v>
                </c:pt>
                <c:pt idx="5">
                  <c:v>С-Петербург</c:v>
                </c:pt>
              </c:strCache>
            </c:strRef>
          </c:cat>
          <c:val>
            <c:numRef>
              <c:f>'11кл'!$M$3:$M$8</c:f>
              <c:numCache>
                <c:formatCode>General</c:formatCode>
                <c:ptCount val="6"/>
                <c:pt idx="0">
                  <c:v>3</c:v>
                </c:pt>
                <c:pt idx="1">
                  <c:v>76</c:v>
                </c:pt>
                <c:pt idx="2">
                  <c:v>67</c:v>
                </c:pt>
                <c:pt idx="3">
                  <c:v>61</c:v>
                </c:pt>
                <c:pt idx="4">
                  <c:v>15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E2-4BD4-96B1-0FE4213422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785728"/>
        <c:axId val="297785400"/>
      </c:barChart>
      <c:catAx>
        <c:axId val="29778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7785400"/>
        <c:crosses val="autoZero"/>
        <c:auto val="1"/>
        <c:lblAlgn val="ctr"/>
        <c:lblOffset val="100"/>
        <c:noMultiLvlLbl val="0"/>
      </c:catAx>
      <c:valAx>
        <c:axId val="29778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8572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31082999870934"/>
          <c:y val="0.26004556722076405"/>
          <c:w val="0.13055454506338721"/>
          <c:h val="0.26736220472440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35313-12B1-4624-970B-AB5FCC393508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/>
    </dgm:pt>
    <dgm:pt modelId="{E5213BD5-A71E-4970-A262-AAD5E54927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РБД – 950 из них: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8866C-5007-453C-B3A0-44C8F1AC346C}" type="parTrans" cxnId="{D9806E94-F3FE-41E6-9404-118504058B99}">
      <dgm:prSet/>
      <dgm:spPr/>
      <dgm:t>
        <a:bodyPr/>
        <a:lstStyle/>
        <a:p>
          <a:endParaRPr lang="ru-RU"/>
        </a:p>
      </dgm:t>
    </dgm:pt>
    <dgm:pt modelId="{1C2567A4-2CCF-4A05-A152-DB8EB581E0D2}" type="sibTrans" cxnId="{D9806E94-F3FE-41E6-9404-118504058B99}">
      <dgm:prSet/>
      <dgm:spPr/>
      <dgm:t>
        <a:bodyPr/>
        <a:lstStyle/>
        <a:p>
          <a:endParaRPr lang="ru-RU"/>
        </a:p>
      </dgm:t>
    </dgm:pt>
    <dgm:pt modelId="{A420C1C7-E35F-45D5-B742-D3B459C41D2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Семейная форма – 2; ВПЛ – 12.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385AE-9D70-4BB5-9898-1C963E795F3F}" type="parTrans" cxnId="{3148B58D-F665-4BFB-90E9-FE5E5717E22F}">
      <dgm:prSet/>
      <dgm:spPr/>
      <dgm:t>
        <a:bodyPr/>
        <a:lstStyle/>
        <a:p>
          <a:endParaRPr lang="ru-RU"/>
        </a:p>
      </dgm:t>
    </dgm:pt>
    <dgm:pt modelId="{8077610A-F79A-4C1B-A097-3DEA9E0501CF}" type="sibTrans" cxnId="{3148B58D-F665-4BFB-90E9-FE5E5717E22F}">
      <dgm:prSet/>
      <dgm:spPr/>
      <dgm:t>
        <a:bodyPr/>
        <a:lstStyle/>
        <a:p>
          <a:endParaRPr lang="ru-RU"/>
        </a:p>
      </dgm:t>
    </dgm:pt>
    <dgm:pt modelId="{449F7A9A-C995-4CBB-95E2-F7239C06D7E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допущены – 13; ГВЭ – 117чел.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2B58B-692F-4527-A209-726EF7DC3050}" type="parTrans" cxnId="{B5E0D230-A5E5-498D-98D3-32878A9853EF}">
      <dgm:prSet/>
      <dgm:spPr/>
      <dgm:t>
        <a:bodyPr/>
        <a:lstStyle/>
        <a:p>
          <a:endParaRPr lang="ru-RU"/>
        </a:p>
      </dgm:t>
    </dgm:pt>
    <dgm:pt modelId="{99C51BAF-B1BD-4C55-A81B-8D95601CE8C7}" type="sibTrans" cxnId="{B5E0D230-A5E5-498D-98D3-32878A9853EF}">
      <dgm:prSet/>
      <dgm:spPr/>
      <dgm:t>
        <a:bodyPr/>
        <a:lstStyle/>
        <a:p>
          <a:endParaRPr lang="ru-RU"/>
        </a:p>
      </dgm:t>
    </dgm:pt>
    <dgm:pt modelId="{1CC2C5E8-9563-4F0B-9117-2FE5042977BA}" type="pres">
      <dgm:prSet presAssocID="{24735313-12B1-4624-970B-AB5FCC393508}" presName="compositeShape" presStyleCnt="0">
        <dgm:presLayoutVars>
          <dgm:dir/>
          <dgm:resizeHandles/>
        </dgm:presLayoutVars>
      </dgm:prSet>
      <dgm:spPr/>
    </dgm:pt>
    <dgm:pt modelId="{8AC08878-140A-4610-9984-A6E9448772BF}" type="pres">
      <dgm:prSet presAssocID="{24735313-12B1-4624-970B-AB5FCC393508}" presName="pyramid" presStyleLbl="node1" presStyleIdx="0" presStyleCnt="1"/>
      <dgm:spPr/>
    </dgm:pt>
    <dgm:pt modelId="{FC03F56F-9378-4899-BE0A-FE159A922B9E}" type="pres">
      <dgm:prSet presAssocID="{24735313-12B1-4624-970B-AB5FCC393508}" presName="theList" presStyleCnt="0"/>
      <dgm:spPr/>
    </dgm:pt>
    <dgm:pt modelId="{C4A832E5-A2F0-41A1-8594-8DD47643DF94}" type="pres">
      <dgm:prSet presAssocID="{E5213BD5-A71E-4970-A262-AAD5E549277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FFE3-3186-4C07-BA4E-472570C4E1E9}" type="pres">
      <dgm:prSet presAssocID="{E5213BD5-A71E-4970-A262-AAD5E549277A}" presName="aSpace" presStyleCnt="0"/>
      <dgm:spPr/>
    </dgm:pt>
    <dgm:pt modelId="{C36CD0BB-FC91-48F6-88FD-D4D13AEF8AD8}" type="pres">
      <dgm:prSet presAssocID="{A420C1C7-E35F-45D5-B742-D3B459C41D2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4DDBA-EDDC-4784-9CA1-2D3DE2F06C8A}" type="pres">
      <dgm:prSet presAssocID="{A420C1C7-E35F-45D5-B742-D3B459C41D20}" presName="aSpace" presStyleCnt="0"/>
      <dgm:spPr/>
    </dgm:pt>
    <dgm:pt modelId="{DF8EA874-D1D1-43DB-9EA2-E773736AE901}" type="pres">
      <dgm:prSet presAssocID="{449F7A9A-C995-4CBB-95E2-F7239C06D7E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43978-8E03-49A1-983D-8F7BF4F2114C}" type="pres">
      <dgm:prSet presAssocID="{449F7A9A-C995-4CBB-95E2-F7239C06D7E9}" presName="aSpace" presStyleCnt="0"/>
      <dgm:spPr/>
    </dgm:pt>
  </dgm:ptLst>
  <dgm:cxnLst>
    <dgm:cxn modelId="{D9806E94-F3FE-41E6-9404-118504058B99}" srcId="{24735313-12B1-4624-970B-AB5FCC393508}" destId="{E5213BD5-A71E-4970-A262-AAD5E549277A}" srcOrd="0" destOrd="0" parTransId="{0438866C-5007-453C-B3A0-44C8F1AC346C}" sibTransId="{1C2567A4-2CCF-4A05-A152-DB8EB581E0D2}"/>
    <dgm:cxn modelId="{08A858E8-15EF-4ED5-812A-DD2FAA60637C}" type="presOf" srcId="{24735313-12B1-4624-970B-AB5FCC393508}" destId="{1CC2C5E8-9563-4F0B-9117-2FE5042977BA}" srcOrd="0" destOrd="0" presId="urn:microsoft.com/office/officeart/2005/8/layout/pyramid2"/>
    <dgm:cxn modelId="{7C34216A-6EBB-4840-AE5A-82138688C6E4}" type="presOf" srcId="{A420C1C7-E35F-45D5-B742-D3B459C41D20}" destId="{C36CD0BB-FC91-48F6-88FD-D4D13AEF8AD8}" srcOrd="0" destOrd="0" presId="urn:microsoft.com/office/officeart/2005/8/layout/pyramid2"/>
    <dgm:cxn modelId="{B5E0D230-A5E5-498D-98D3-32878A9853EF}" srcId="{24735313-12B1-4624-970B-AB5FCC393508}" destId="{449F7A9A-C995-4CBB-95E2-F7239C06D7E9}" srcOrd="2" destOrd="0" parTransId="{44C2B58B-692F-4527-A209-726EF7DC3050}" sibTransId="{99C51BAF-B1BD-4C55-A81B-8D95601CE8C7}"/>
    <dgm:cxn modelId="{3148B58D-F665-4BFB-90E9-FE5E5717E22F}" srcId="{24735313-12B1-4624-970B-AB5FCC393508}" destId="{A420C1C7-E35F-45D5-B742-D3B459C41D20}" srcOrd="1" destOrd="0" parTransId="{76C385AE-9D70-4BB5-9898-1C963E795F3F}" sibTransId="{8077610A-F79A-4C1B-A097-3DEA9E0501CF}"/>
    <dgm:cxn modelId="{A2D869C4-8ED4-4733-BD99-8DE742D6856B}" type="presOf" srcId="{E5213BD5-A71E-4970-A262-AAD5E549277A}" destId="{C4A832E5-A2F0-41A1-8594-8DD47643DF94}" srcOrd="0" destOrd="0" presId="urn:microsoft.com/office/officeart/2005/8/layout/pyramid2"/>
    <dgm:cxn modelId="{B8E0049E-1D6D-4234-AAEF-760DD573948F}" type="presOf" srcId="{449F7A9A-C995-4CBB-95E2-F7239C06D7E9}" destId="{DF8EA874-D1D1-43DB-9EA2-E773736AE901}" srcOrd="0" destOrd="0" presId="urn:microsoft.com/office/officeart/2005/8/layout/pyramid2"/>
    <dgm:cxn modelId="{B462115D-2C99-4DB0-A628-DF71536905D5}" type="presParOf" srcId="{1CC2C5E8-9563-4F0B-9117-2FE5042977BA}" destId="{8AC08878-140A-4610-9984-A6E9448772BF}" srcOrd="0" destOrd="0" presId="urn:microsoft.com/office/officeart/2005/8/layout/pyramid2"/>
    <dgm:cxn modelId="{A672832F-4AB9-436B-9018-D98DE4342D9E}" type="presParOf" srcId="{1CC2C5E8-9563-4F0B-9117-2FE5042977BA}" destId="{FC03F56F-9378-4899-BE0A-FE159A922B9E}" srcOrd="1" destOrd="0" presId="urn:microsoft.com/office/officeart/2005/8/layout/pyramid2"/>
    <dgm:cxn modelId="{E9FBE387-E1F0-42D6-B25B-DF0450DE53D0}" type="presParOf" srcId="{FC03F56F-9378-4899-BE0A-FE159A922B9E}" destId="{C4A832E5-A2F0-41A1-8594-8DD47643DF94}" srcOrd="0" destOrd="0" presId="urn:microsoft.com/office/officeart/2005/8/layout/pyramid2"/>
    <dgm:cxn modelId="{CCF56832-5D01-40D1-B1FA-E2DEB53BE606}" type="presParOf" srcId="{FC03F56F-9378-4899-BE0A-FE159A922B9E}" destId="{6889FFE3-3186-4C07-BA4E-472570C4E1E9}" srcOrd="1" destOrd="0" presId="urn:microsoft.com/office/officeart/2005/8/layout/pyramid2"/>
    <dgm:cxn modelId="{EA72FF29-ED91-4068-AD36-3C80EC59D844}" type="presParOf" srcId="{FC03F56F-9378-4899-BE0A-FE159A922B9E}" destId="{C36CD0BB-FC91-48F6-88FD-D4D13AEF8AD8}" srcOrd="2" destOrd="0" presId="urn:microsoft.com/office/officeart/2005/8/layout/pyramid2"/>
    <dgm:cxn modelId="{2B591EC7-601C-416B-A0F6-BC5FFBAC3701}" type="presParOf" srcId="{FC03F56F-9378-4899-BE0A-FE159A922B9E}" destId="{9694DDBA-EDDC-4784-9CA1-2D3DE2F06C8A}" srcOrd="3" destOrd="0" presId="urn:microsoft.com/office/officeart/2005/8/layout/pyramid2"/>
    <dgm:cxn modelId="{D60D2F0B-BCD4-451E-A3E3-5CB571B904C7}" type="presParOf" srcId="{FC03F56F-9378-4899-BE0A-FE159A922B9E}" destId="{DF8EA874-D1D1-43DB-9EA2-E773736AE901}" srcOrd="4" destOrd="0" presId="urn:microsoft.com/office/officeart/2005/8/layout/pyramid2"/>
    <dgm:cxn modelId="{EA47BF85-FD40-47FF-A35B-2F8AB4047FE8}" type="presParOf" srcId="{FC03F56F-9378-4899-BE0A-FE159A922B9E}" destId="{9BA43978-8E03-49A1-983D-8F7BF4F2114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F1F3E-70AC-4527-98B2-9CE4FAB47E2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C1FC6-7C7D-4F76-A204-24B417C80305}">
      <dgm:prSet phldrT="[Текст]"/>
      <dgm:spPr/>
      <dgm:t>
        <a:bodyPr/>
        <a:lstStyle/>
        <a:p>
          <a:r>
            <a:rPr lang="ru-RU" dirty="0" smtClean="0"/>
            <a:t>Февраль - март</a:t>
          </a:r>
          <a:endParaRPr lang="ru-RU" dirty="0"/>
        </a:p>
      </dgm:t>
    </dgm:pt>
    <dgm:pt modelId="{8AA51B40-522B-4860-9FF9-1A0048BEB7D8}" type="parTrans" cxnId="{1F2C7E05-B3B6-4A41-8848-4259F3229546}">
      <dgm:prSet/>
      <dgm:spPr/>
      <dgm:t>
        <a:bodyPr/>
        <a:lstStyle/>
        <a:p>
          <a:endParaRPr lang="ru-RU"/>
        </a:p>
      </dgm:t>
    </dgm:pt>
    <dgm:pt modelId="{A2B1D91C-D853-497F-8B1F-A50EDF1D57ED}" type="sibTrans" cxnId="{1F2C7E05-B3B6-4A41-8848-4259F3229546}">
      <dgm:prSet/>
      <dgm:spPr/>
      <dgm:t>
        <a:bodyPr/>
        <a:lstStyle/>
        <a:p>
          <a:endParaRPr lang="ru-RU"/>
        </a:p>
      </dgm:t>
    </dgm:pt>
    <dgm:pt modelId="{3C4E5B33-28F7-48FF-BD6A-ED0444D76B8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Смирнова А.Я.</a:t>
          </a:r>
          <a:endParaRPr lang="ru-RU" sz="3200" b="1" dirty="0">
            <a:solidFill>
              <a:schemeClr val="bg1"/>
            </a:solidFill>
          </a:endParaRPr>
        </a:p>
      </dgm:t>
    </dgm:pt>
    <dgm:pt modelId="{12FF9667-FC4F-4026-91AE-8FDD91C3BA7B}" type="parTrans" cxnId="{7ADA694A-5175-490A-83FB-AA80F2F232F5}">
      <dgm:prSet/>
      <dgm:spPr/>
      <dgm:t>
        <a:bodyPr/>
        <a:lstStyle/>
        <a:p>
          <a:endParaRPr lang="ru-RU"/>
        </a:p>
      </dgm:t>
    </dgm:pt>
    <dgm:pt modelId="{DCF849C2-41B7-4BB3-B86F-99F1C0154C33}" type="sibTrans" cxnId="{7ADA694A-5175-490A-83FB-AA80F2F232F5}">
      <dgm:prSet/>
      <dgm:spPr/>
      <dgm:t>
        <a:bodyPr/>
        <a:lstStyle/>
        <a:p>
          <a:endParaRPr lang="ru-RU"/>
        </a:p>
      </dgm:t>
    </dgm:pt>
    <dgm:pt modelId="{E6C3E209-D3AE-4C98-9A80-0D881EBA0AAC}">
      <dgm:prSet phldrT="[Текст]"/>
      <dgm:spPr/>
      <dgm:t>
        <a:bodyPr/>
        <a:lstStyle/>
        <a:p>
          <a:r>
            <a:rPr lang="ru-RU" dirty="0" smtClean="0"/>
            <a:t>Апрель - май</a:t>
          </a:r>
          <a:endParaRPr lang="ru-RU" dirty="0"/>
        </a:p>
      </dgm:t>
    </dgm:pt>
    <dgm:pt modelId="{D114E8E2-7DFC-4FDF-A84D-9C89AC3D91B8}" type="parTrans" cxnId="{47E5F858-1389-408B-97DB-A37816628FDC}">
      <dgm:prSet/>
      <dgm:spPr/>
      <dgm:t>
        <a:bodyPr/>
        <a:lstStyle/>
        <a:p>
          <a:endParaRPr lang="ru-RU"/>
        </a:p>
      </dgm:t>
    </dgm:pt>
    <dgm:pt modelId="{2B8E95E5-FFA3-4882-8E14-26023F88E726}" type="sibTrans" cxnId="{47E5F858-1389-408B-97DB-A37816628FDC}">
      <dgm:prSet/>
      <dgm:spPr/>
      <dgm:t>
        <a:bodyPr/>
        <a:lstStyle/>
        <a:p>
          <a:endParaRPr lang="ru-RU"/>
        </a:p>
      </dgm:t>
    </dgm:pt>
    <dgm:pt modelId="{26E1EC89-39CC-4DED-A2BC-4930F8911A07}">
      <dgm:prSet phldrT="[Текст]" custT="1"/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Раздъяконова</a:t>
          </a:r>
          <a:r>
            <a:rPr lang="ru-RU" sz="3200" b="1" dirty="0" smtClean="0">
              <a:solidFill>
                <a:schemeClr val="bg1"/>
              </a:solidFill>
            </a:rPr>
            <a:t> С.А.</a:t>
          </a:r>
          <a:endParaRPr lang="ru-RU" sz="3200" b="1" dirty="0">
            <a:solidFill>
              <a:schemeClr val="bg1"/>
            </a:solidFill>
          </a:endParaRPr>
        </a:p>
      </dgm:t>
    </dgm:pt>
    <dgm:pt modelId="{DAD19E67-BED9-4845-B0B7-5E2D7B628E4B}" type="parTrans" cxnId="{E62901B5-2767-414A-B181-2DEC054344B5}">
      <dgm:prSet/>
      <dgm:spPr/>
      <dgm:t>
        <a:bodyPr/>
        <a:lstStyle/>
        <a:p>
          <a:endParaRPr lang="ru-RU"/>
        </a:p>
      </dgm:t>
    </dgm:pt>
    <dgm:pt modelId="{7751AF21-5894-4EBB-BD42-2200BBD93866}" type="sibTrans" cxnId="{E62901B5-2767-414A-B181-2DEC054344B5}">
      <dgm:prSet/>
      <dgm:spPr/>
      <dgm:t>
        <a:bodyPr/>
        <a:lstStyle/>
        <a:p>
          <a:endParaRPr lang="ru-RU"/>
        </a:p>
      </dgm:t>
    </dgm:pt>
    <dgm:pt modelId="{096B13B4-A0EF-4AF5-A871-00A675376583}">
      <dgm:prSet phldrT="[Текст]"/>
      <dgm:spPr/>
      <dgm:t>
        <a:bodyPr/>
        <a:lstStyle/>
        <a:p>
          <a:r>
            <a:rPr lang="ru-RU" dirty="0" smtClean="0"/>
            <a:t>Ноябрь - декабрь</a:t>
          </a:r>
          <a:endParaRPr lang="ru-RU" dirty="0"/>
        </a:p>
      </dgm:t>
    </dgm:pt>
    <dgm:pt modelId="{E5E94695-CC01-4883-8346-AEEA37CD8E26}" type="parTrans" cxnId="{140B8E13-173E-4C4E-A1EC-4B5D9580E2B2}">
      <dgm:prSet/>
      <dgm:spPr/>
      <dgm:t>
        <a:bodyPr/>
        <a:lstStyle/>
        <a:p>
          <a:endParaRPr lang="ru-RU"/>
        </a:p>
      </dgm:t>
    </dgm:pt>
    <dgm:pt modelId="{EFD1CD5D-1D71-47E4-9C69-2B69336D1841}" type="sibTrans" cxnId="{140B8E13-173E-4C4E-A1EC-4B5D9580E2B2}">
      <dgm:prSet/>
      <dgm:spPr/>
      <dgm:t>
        <a:bodyPr/>
        <a:lstStyle/>
        <a:p>
          <a:endParaRPr lang="ru-RU"/>
        </a:p>
      </dgm:t>
    </dgm:pt>
    <dgm:pt modelId="{F0A78934-647A-467E-AF8D-D2B0AA9302E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Морозова Л.Н.</a:t>
          </a:r>
          <a:endParaRPr lang="ru-RU" sz="3200" b="1" dirty="0">
            <a:solidFill>
              <a:schemeClr val="bg1"/>
            </a:solidFill>
          </a:endParaRPr>
        </a:p>
      </dgm:t>
    </dgm:pt>
    <dgm:pt modelId="{CA05B7FB-F8B6-49D4-AAD3-BCCCD3DD696F}" type="parTrans" cxnId="{4A872EC9-35FD-4D2E-972C-2DA4B77322FC}">
      <dgm:prSet/>
      <dgm:spPr/>
      <dgm:t>
        <a:bodyPr/>
        <a:lstStyle/>
        <a:p>
          <a:endParaRPr lang="ru-RU"/>
        </a:p>
      </dgm:t>
    </dgm:pt>
    <dgm:pt modelId="{A1A3F3AD-BA26-4614-80E6-C1979F5B5A39}" type="sibTrans" cxnId="{4A872EC9-35FD-4D2E-972C-2DA4B77322FC}">
      <dgm:prSet/>
      <dgm:spPr/>
      <dgm:t>
        <a:bodyPr/>
        <a:lstStyle/>
        <a:p>
          <a:endParaRPr lang="ru-RU"/>
        </a:p>
      </dgm:t>
    </dgm:pt>
    <dgm:pt modelId="{85BC836C-74DC-43E7-BBBF-12F1D343D49F}">
      <dgm:prSet phldrT="[Текст]" custT="1"/>
      <dgm:spPr/>
      <dgm:t>
        <a:bodyPr/>
        <a:lstStyle/>
        <a:p>
          <a:r>
            <a:rPr lang="ru-RU" sz="3200" b="1" dirty="0" err="1" smtClean="0">
              <a:solidFill>
                <a:srgbClr val="FF0000"/>
              </a:solidFill>
            </a:rPr>
            <a:t>Мисикова</a:t>
          </a:r>
          <a:r>
            <a:rPr lang="ru-RU" sz="3200" b="1" dirty="0" smtClean="0">
              <a:solidFill>
                <a:srgbClr val="FF0000"/>
              </a:solidFill>
            </a:rPr>
            <a:t> З.А.</a:t>
          </a:r>
          <a:endParaRPr lang="ru-RU" sz="3200" b="1" dirty="0">
            <a:solidFill>
              <a:srgbClr val="FF0000"/>
            </a:solidFill>
          </a:endParaRPr>
        </a:p>
      </dgm:t>
    </dgm:pt>
    <dgm:pt modelId="{C8BB14E4-AEF7-40EE-8B02-03CBD4E6CFD5}" type="parTrans" cxnId="{3D8B6ABC-7BC2-4584-900F-2DF5F64CF4CA}">
      <dgm:prSet/>
      <dgm:spPr/>
      <dgm:t>
        <a:bodyPr/>
        <a:lstStyle/>
        <a:p>
          <a:endParaRPr lang="ru-RU"/>
        </a:p>
      </dgm:t>
    </dgm:pt>
    <dgm:pt modelId="{445CC704-EF07-4746-8905-C0BC8A08015C}" type="sibTrans" cxnId="{3D8B6ABC-7BC2-4584-900F-2DF5F64CF4CA}">
      <dgm:prSet/>
      <dgm:spPr/>
      <dgm:t>
        <a:bodyPr/>
        <a:lstStyle/>
        <a:p>
          <a:endParaRPr lang="ru-RU"/>
        </a:p>
      </dgm:t>
    </dgm:pt>
    <dgm:pt modelId="{79EFE430-0B45-49C0-ADA3-C6FFC682A6D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Буденная И.Ю. </a:t>
          </a:r>
          <a:endParaRPr lang="ru-RU" sz="3200" b="1" dirty="0">
            <a:solidFill>
              <a:srgbClr val="FF0000"/>
            </a:solidFill>
          </a:endParaRPr>
        </a:p>
      </dgm:t>
    </dgm:pt>
    <dgm:pt modelId="{81B479B4-5CEA-45BB-8A75-98F4188F714F}" type="parTrans" cxnId="{5DD3DE03-D5AB-43B1-B331-978B83714E27}">
      <dgm:prSet/>
      <dgm:spPr/>
      <dgm:t>
        <a:bodyPr/>
        <a:lstStyle/>
        <a:p>
          <a:endParaRPr lang="ru-RU"/>
        </a:p>
      </dgm:t>
    </dgm:pt>
    <dgm:pt modelId="{4651F76B-BAB0-490E-A548-627A0FAB7121}" type="sibTrans" cxnId="{5DD3DE03-D5AB-43B1-B331-978B83714E27}">
      <dgm:prSet/>
      <dgm:spPr/>
      <dgm:t>
        <a:bodyPr/>
        <a:lstStyle/>
        <a:p>
          <a:endParaRPr lang="ru-RU"/>
        </a:p>
      </dgm:t>
    </dgm:pt>
    <dgm:pt modelId="{E3A45FBA-60F6-4059-9436-78A4DC22EB67}">
      <dgm:prSet phldrT="[Текст]" custT="1"/>
      <dgm:spPr/>
      <dgm:t>
        <a:bodyPr/>
        <a:lstStyle/>
        <a:p>
          <a:r>
            <a:rPr lang="ru-RU" sz="3200" b="1" dirty="0" err="1" smtClean="0">
              <a:solidFill>
                <a:srgbClr val="FF0000"/>
              </a:solidFill>
            </a:rPr>
            <a:t>Пеленкина</a:t>
          </a:r>
          <a:r>
            <a:rPr lang="ru-RU" sz="3200" b="1" dirty="0" smtClean="0">
              <a:solidFill>
                <a:srgbClr val="FF0000"/>
              </a:solidFill>
            </a:rPr>
            <a:t> С.А.</a:t>
          </a:r>
          <a:endParaRPr lang="ru-RU" sz="3200" b="1" dirty="0">
            <a:solidFill>
              <a:srgbClr val="FF0000"/>
            </a:solidFill>
          </a:endParaRPr>
        </a:p>
      </dgm:t>
    </dgm:pt>
    <dgm:pt modelId="{8C945EED-FCAA-4D5D-8DF6-36470B07DC44}" type="parTrans" cxnId="{BC9591BC-CE71-4B12-BEE1-DF8BF748B64D}">
      <dgm:prSet/>
      <dgm:spPr/>
      <dgm:t>
        <a:bodyPr/>
        <a:lstStyle/>
        <a:p>
          <a:endParaRPr lang="ru-RU"/>
        </a:p>
      </dgm:t>
    </dgm:pt>
    <dgm:pt modelId="{C63C23A6-ACE9-4C81-8F45-219675F65A9F}" type="sibTrans" cxnId="{BC9591BC-CE71-4B12-BEE1-DF8BF748B64D}">
      <dgm:prSet/>
      <dgm:spPr/>
      <dgm:t>
        <a:bodyPr/>
        <a:lstStyle/>
        <a:p>
          <a:endParaRPr lang="ru-RU"/>
        </a:p>
      </dgm:t>
    </dgm:pt>
    <dgm:pt modelId="{BCA8E7FA-5A50-45E6-9B2E-C341D61E6F2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Антипин М.И.</a:t>
          </a:r>
          <a:endParaRPr lang="ru-RU" sz="3200" b="1" dirty="0">
            <a:solidFill>
              <a:srgbClr val="FF0000"/>
            </a:solidFill>
          </a:endParaRPr>
        </a:p>
      </dgm:t>
    </dgm:pt>
    <dgm:pt modelId="{BE330775-018E-47C0-8A1C-25CA327B1EED}" type="parTrans" cxnId="{058B5489-7D66-405C-9052-F7F633A8E044}">
      <dgm:prSet/>
      <dgm:spPr/>
      <dgm:t>
        <a:bodyPr/>
        <a:lstStyle/>
        <a:p>
          <a:endParaRPr lang="ru-RU"/>
        </a:p>
      </dgm:t>
    </dgm:pt>
    <dgm:pt modelId="{875F86BC-42A1-4C14-BC89-66373ACA8726}" type="sibTrans" cxnId="{058B5489-7D66-405C-9052-F7F633A8E044}">
      <dgm:prSet/>
      <dgm:spPr/>
      <dgm:t>
        <a:bodyPr/>
        <a:lstStyle/>
        <a:p>
          <a:endParaRPr lang="ru-RU"/>
        </a:p>
      </dgm:t>
    </dgm:pt>
    <dgm:pt modelId="{CB38D93C-714F-47FA-A537-1185164CCFA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Кулик Т.В.</a:t>
          </a:r>
          <a:endParaRPr lang="ru-RU" sz="3200" b="1" dirty="0">
            <a:solidFill>
              <a:schemeClr val="bg1"/>
            </a:solidFill>
          </a:endParaRPr>
        </a:p>
      </dgm:t>
    </dgm:pt>
    <dgm:pt modelId="{4E311B22-63BC-4CE9-A0C8-C7508D8917DD}" type="parTrans" cxnId="{5A26C58A-BF5E-4553-9680-E0B742A23791}">
      <dgm:prSet/>
      <dgm:spPr/>
      <dgm:t>
        <a:bodyPr/>
        <a:lstStyle/>
        <a:p>
          <a:endParaRPr lang="ru-RU"/>
        </a:p>
      </dgm:t>
    </dgm:pt>
    <dgm:pt modelId="{8BDC4011-AB50-4050-9CC7-155169836766}" type="sibTrans" cxnId="{5A26C58A-BF5E-4553-9680-E0B742A23791}">
      <dgm:prSet/>
      <dgm:spPr/>
      <dgm:t>
        <a:bodyPr/>
        <a:lstStyle/>
        <a:p>
          <a:endParaRPr lang="ru-RU"/>
        </a:p>
      </dgm:t>
    </dgm:pt>
    <dgm:pt modelId="{3F6909E6-A75B-494B-B419-BC2ECA177AB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Волгина Т.В.</a:t>
          </a:r>
          <a:endParaRPr lang="ru-RU" sz="3200" b="1" dirty="0">
            <a:solidFill>
              <a:schemeClr val="bg1"/>
            </a:solidFill>
          </a:endParaRPr>
        </a:p>
      </dgm:t>
    </dgm:pt>
    <dgm:pt modelId="{78F12734-FD1D-4EA2-9E40-1F0F71A74184}" type="parTrans" cxnId="{D51F78F3-63B0-4DF2-9BEA-DE2DF4AF1794}">
      <dgm:prSet/>
      <dgm:spPr/>
      <dgm:t>
        <a:bodyPr/>
        <a:lstStyle/>
        <a:p>
          <a:endParaRPr lang="ru-RU"/>
        </a:p>
      </dgm:t>
    </dgm:pt>
    <dgm:pt modelId="{D8BC1F6D-4125-4B7F-9E0D-710BF831F08B}" type="sibTrans" cxnId="{D51F78F3-63B0-4DF2-9BEA-DE2DF4AF1794}">
      <dgm:prSet/>
      <dgm:spPr/>
      <dgm:t>
        <a:bodyPr/>
        <a:lstStyle/>
        <a:p>
          <a:endParaRPr lang="ru-RU"/>
        </a:p>
      </dgm:t>
    </dgm:pt>
    <dgm:pt modelId="{F0B805EF-E10E-487D-B41A-AFD310638652}" type="pres">
      <dgm:prSet presAssocID="{BB2F1F3E-70AC-4527-98B2-9CE4FAB47E2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E1A418-122E-4C12-9456-FE6C8C226618}" type="pres">
      <dgm:prSet presAssocID="{0BDC1FC6-7C7D-4F76-A204-24B417C80305}" presName="compositeNode" presStyleCnt="0">
        <dgm:presLayoutVars>
          <dgm:bulletEnabled val="1"/>
        </dgm:presLayoutVars>
      </dgm:prSet>
      <dgm:spPr/>
    </dgm:pt>
    <dgm:pt modelId="{A087351A-FF70-4054-A9C7-BABB06525708}" type="pres">
      <dgm:prSet presAssocID="{0BDC1FC6-7C7D-4F76-A204-24B417C80305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237D984-6D6A-4121-81E7-90BA43E098AB}" type="pres">
      <dgm:prSet presAssocID="{0BDC1FC6-7C7D-4F76-A204-24B417C80305}" presName="childNode" presStyleLbl="node1" presStyleIdx="0" presStyleCnt="3" custScaleX="109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A665C-EFFA-4D2F-B1A2-3E27F423CEA2}" type="pres">
      <dgm:prSet presAssocID="{0BDC1FC6-7C7D-4F76-A204-24B417C8030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0E961-C8FA-4F94-85E1-914812074A2C}" type="pres">
      <dgm:prSet presAssocID="{A2B1D91C-D853-497F-8B1F-A50EDF1D57ED}" presName="sibTrans" presStyleCnt="0"/>
      <dgm:spPr/>
    </dgm:pt>
    <dgm:pt modelId="{6785A0EE-9B3B-47F0-9C7C-5C72A15B3671}" type="pres">
      <dgm:prSet presAssocID="{E6C3E209-D3AE-4C98-9A80-0D881EBA0AAC}" presName="compositeNode" presStyleCnt="0">
        <dgm:presLayoutVars>
          <dgm:bulletEnabled val="1"/>
        </dgm:presLayoutVars>
      </dgm:prSet>
      <dgm:spPr/>
    </dgm:pt>
    <dgm:pt modelId="{F5F373BC-AA02-470D-8099-71B4640388E5}" type="pres">
      <dgm:prSet presAssocID="{E6C3E209-D3AE-4C98-9A80-0D881EBA0AAC}" presName="image" presStyleLbl="fgImgPlace1" presStyleIdx="1" presStyleCnt="3" custScaleY="896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EFDA4C-BF7E-42DA-A96C-603ABF8A2A80}" type="pres">
      <dgm:prSet presAssocID="{E6C3E209-D3AE-4C98-9A80-0D881EBA0AA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17F4-BBAA-49C7-B16C-1DE1B9336BFA}" type="pres">
      <dgm:prSet presAssocID="{E6C3E209-D3AE-4C98-9A80-0D881EBA0AAC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485DC-F33C-4070-A7A2-5E8103A942EB}" type="pres">
      <dgm:prSet presAssocID="{2B8E95E5-FFA3-4882-8E14-26023F88E726}" presName="sibTrans" presStyleCnt="0"/>
      <dgm:spPr/>
    </dgm:pt>
    <dgm:pt modelId="{A1C34525-746E-40D5-9654-C3AD1339D003}" type="pres">
      <dgm:prSet presAssocID="{096B13B4-A0EF-4AF5-A871-00A675376583}" presName="compositeNode" presStyleCnt="0">
        <dgm:presLayoutVars>
          <dgm:bulletEnabled val="1"/>
        </dgm:presLayoutVars>
      </dgm:prSet>
      <dgm:spPr/>
    </dgm:pt>
    <dgm:pt modelId="{B81BF126-70DA-4D97-AB6A-0181C39449E6}" type="pres">
      <dgm:prSet presAssocID="{096B13B4-A0EF-4AF5-A871-00A675376583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22E133A-13A1-481C-B5A5-8359792F1207}" type="pres">
      <dgm:prSet presAssocID="{096B13B4-A0EF-4AF5-A871-00A675376583}" presName="childNode" presStyleLbl="node1" presStyleIdx="2" presStyleCnt="3" custScaleX="10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D2754-ED9C-4280-A3DE-F4A3BCA7D259}" type="pres">
      <dgm:prSet presAssocID="{096B13B4-A0EF-4AF5-A871-00A675376583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B6ABC-7BC2-4584-900F-2DF5F64CF4CA}" srcId="{0BDC1FC6-7C7D-4F76-A204-24B417C80305}" destId="{85BC836C-74DC-43E7-BBBF-12F1D343D49F}" srcOrd="1" destOrd="0" parTransId="{C8BB14E4-AEF7-40EE-8B02-03CBD4E6CFD5}" sibTransId="{445CC704-EF07-4746-8905-C0BC8A08015C}"/>
    <dgm:cxn modelId="{5DD3DE03-D5AB-43B1-B331-978B83714E27}" srcId="{0BDC1FC6-7C7D-4F76-A204-24B417C80305}" destId="{79EFE430-0B45-49C0-ADA3-C6FFC682A6DE}" srcOrd="2" destOrd="0" parTransId="{81B479B4-5CEA-45BB-8A75-98F4188F714F}" sibTransId="{4651F76B-BAB0-490E-A548-627A0FAB7121}"/>
    <dgm:cxn modelId="{140B8E13-173E-4C4E-A1EC-4B5D9580E2B2}" srcId="{BB2F1F3E-70AC-4527-98B2-9CE4FAB47E22}" destId="{096B13B4-A0EF-4AF5-A871-00A675376583}" srcOrd="2" destOrd="0" parTransId="{E5E94695-CC01-4883-8346-AEEA37CD8E26}" sibTransId="{EFD1CD5D-1D71-47E4-9C69-2B69336D1841}"/>
    <dgm:cxn modelId="{E62901B5-2767-414A-B181-2DEC054344B5}" srcId="{E6C3E209-D3AE-4C98-9A80-0D881EBA0AAC}" destId="{26E1EC89-39CC-4DED-A2BC-4930F8911A07}" srcOrd="0" destOrd="0" parTransId="{DAD19E67-BED9-4845-B0B7-5E2D7B628E4B}" sibTransId="{7751AF21-5894-4EBB-BD42-2200BBD93866}"/>
    <dgm:cxn modelId="{AD348CDC-08AA-4A2F-A191-2ECDF66CB8C3}" type="presOf" srcId="{85BC836C-74DC-43E7-BBBF-12F1D343D49F}" destId="{B237D984-6D6A-4121-81E7-90BA43E098AB}" srcOrd="0" destOrd="1" presId="urn:microsoft.com/office/officeart/2005/8/layout/hList2"/>
    <dgm:cxn modelId="{058B5489-7D66-405C-9052-F7F633A8E044}" srcId="{E6C3E209-D3AE-4C98-9A80-0D881EBA0AAC}" destId="{BCA8E7FA-5A50-45E6-9B2E-C341D61E6F2F}" srcOrd="2" destOrd="0" parTransId="{BE330775-018E-47C0-8A1C-25CA327B1EED}" sibTransId="{875F86BC-42A1-4C14-BC89-66373ACA8726}"/>
    <dgm:cxn modelId="{D51F78F3-63B0-4DF2-9BEA-DE2DF4AF1794}" srcId="{096B13B4-A0EF-4AF5-A871-00A675376583}" destId="{3F6909E6-A75B-494B-B419-BC2ECA177AB6}" srcOrd="2" destOrd="0" parTransId="{78F12734-FD1D-4EA2-9E40-1F0F71A74184}" sibTransId="{D8BC1F6D-4125-4B7F-9E0D-710BF831F08B}"/>
    <dgm:cxn modelId="{4A872EC9-35FD-4D2E-972C-2DA4B77322FC}" srcId="{096B13B4-A0EF-4AF5-A871-00A675376583}" destId="{F0A78934-647A-467E-AF8D-D2B0AA9302EC}" srcOrd="0" destOrd="0" parTransId="{CA05B7FB-F8B6-49D4-AAD3-BCCCD3DD696F}" sibTransId="{A1A3F3AD-BA26-4614-80E6-C1979F5B5A39}"/>
    <dgm:cxn modelId="{CCEBC41B-152D-4B8A-BA1A-1C75381CCEEC}" type="presOf" srcId="{F0A78934-647A-467E-AF8D-D2B0AA9302EC}" destId="{722E133A-13A1-481C-B5A5-8359792F1207}" srcOrd="0" destOrd="0" presId="urn:microsoft.com/office/officeart/2005/8/layout/hList2"/>
    <dgm:cxn modelId="{7ADA694A-5175-490A-83FB-AA80F2F232F5}" srcId="{0BDC1FC6-7C7D-4F76-A204-24B417C80305}" destId="{3C4E5B33-28F7-48FF-BD6A-ED0444D76B8D}" srcOrd="0" destOrd="0" parTransId="{12FF9667-FC4F-4026-91AE-8FDD91C3BA7B}" sibTransId="{DCF849C2-41B7-4BB3-B86F-99F1C0154C33}"/>
    <dgm:cxn modelId="{662D1D70-E15A-47D5-82EE-E98CCA940CBD}" type="presOf" srcId="{BB2F1F3E-70AC-4527-98B2-9CE4FAB47E22}" destId="{F0B805EF-E10E-487D-B41A-AFD310638652}" srcOrd="0" destOrd="0" presId="urn:microsoft.com/office/officeart/2005/8/layout/hList2"/>
    <dgm:cxn modelId="{9A76ACDD-FA1B-443C-B43C-821014BAAAB6}" type="presOf" srcId="{BCA8E7FA-5A50-45E6-9B2E-C341D61E6F2F}" destId="{21EFDA4C-BF7E-42DA-A96C-603ABF8A2A80}" srcOrd="0" destOrd="2" presId="urn:microsoft.com/office/officeart/2005/8/layout/hList2"/>
    <dgm:cxn modelId="{8338A4B8-AC60-4A16-B4EB-9A17D7D2183E}" type="presOf" srcId="{26E1EC89-39CC-4DED-A2BC-4930F8911A07}" destId="{21EFDA4C-BF7E-42DA-A96C-603ABF8A2A80}" srcOrd="0" destOrd="0" presId="urn:microsoft.com/office/officeart/2005/8/layout/hList2"/>
    <dgm:cxn modelId="{BC9591BC-CE71-4B12-BEE1-DF8BF748B64D}" srcId="{E6C3E209-D3AE-4C98-9A80-0D881EBA0AAC}" destId="{E3A45FBA-60F6-4059-9436-78A4DC22EB67}" srcOrd="1" destOrd="0" parTransId="{8C945EED-FCAA-4D5D-8DF6-36470B07DC44}" sibTransId="{C63C23A6-ACE9-4C81-8F45-219675F65A9F}"/>
    <dgm:cxn modelId="{C6A2E24E-62D3-4D58-8B4F-5E6FA213215B}" type="presOf" srcId="{E6C3E209-D3AE-4C98-9A80-0D881EBA0AAC}" destId="{43F417F4-BBAA-49C7-B16C-1DE1B9336BFA}" srcOrd="0" destOrd="0" presId="urn:microsoft.com/office/officeart/2005/8/layout/hList2"/>
    <dgm:cxn modelId="{22462EED-0788-4A61-BF7D-9E56514797B2}" type="presOf" srcId="{79EFE430-0B45-49C0-ADA3-C6FFC682A6DE}" destId="{B237D984-6D6A-4121-81E7-90BA43E098AB}" srcOrd="0" destOrd="2" presId="urn:microsoft.com/office/officeart/2005/8/layout/hList2"/>
    <dgm:cxn modelId="{1F2C7E05-B3B6-4A41-8848-4259F3229546}" srcId="{BB2F1F3E-70AC-4527-98B2-9CE4FAB47E22}" destId="{0BDC1FC6-7C7D-4F76-A204-24B417C80305}" srcOrd="0" destOrd="0" parTransId="{8AA51B40-522B-4860-9FF9-1A0048BEB7D8}" sibTransId="{A2B1D91C-D853-497F-8B1F-A50EDF1D57ED}"/>
    <dgm:cxn modelId="{47E5F858-1389-408B-97DB-A37816628FDC}" srcId="{BB2F1F3E-70AC-4527-98B2-9CE4FAB47E22}" destId="{E6C3E209-D3AE-4C98-9A80-0D881EBA0AAC}" srcOrd="1" destOrd="0" parTransId="{D114E8E2-7DFC-4FDF-A84D-9C89AC3D91B8}" sibTransId="{2B8E95E5-FFA3-4882-8E14-26023F88E726}"/>
    <dgm:cxn modelId="{7CBBEFBE-57E1-4006-B5F7-C5F09EC84973}" type="presOf" srcId="{096B13B4-A0EF-4AF5-A871-00A675376583}" destId="{F66D2754-ED9C-4280-A3DE-F4A3BCA7D259}" srcOrd="0" destOrd="0" presId="urn:microsoft.com/office/officeart/2005/8/layout/hList2"/>
    <dgm:cxn modelId="{21EF477B-ADCF-4EDC-98B9-6028BEE23F34}" type="presOf" srcId="{E3A45FBA-60F6-4059-9436-78A4DC22EB67}" destId="{21EFDA4C-BF7E-42DA-A96C-603ABF8A2A80}" srcOrd="0" destOrd="1" presId="urn:microsoft.com/office/officeart/2005/8/layout/hList2"/>
    <dgm:cxn modelId="{F9AD1C61-DC0E-4C64-9D0C-239BA9FA4AC5}" type="presOf" srcId="{3C4E5B33-28F7-48FF-BD6A-ED0444D76B8D}" destId="{B237D984-6D6A-4121-81E7-90BA43E098AB}" srcOrd="0" destOrd="0" presId="urn:microsoft.com/office/officeart/2005/8/layout/hList2"/>
    <dgm:cxn modelId="{E6F1458F-D4E5-4569-80A1-BEFFFF985E2B}" type="presOf" srcId="{CB38D93C-714F-47FA-A537-1185164CCFAD}" destId="{722E133A-13A1-481C-B5A5-8359792F1207}" srcOrd="0" destOrd="1" presId="urn:microsoft.com/office/officeart/2005/8/layout/hList2"/>
    <dgm:cxn modelId="{5A26C58A-BF5E-4553-9680-E0B742A23791}" srcId="{096B13B4-A0EF-4AF5-A871-00A675376583}" destId="{CB38D93C-714F-47FA-A537-1185164CCFAD}" srcOrd="1" destOrd="0" parTransId="{4E311B22-63BC-4CE9-A0C8-C7508D8917DD}" sibTransId="{8BDC4011-AB50-4050-9CC7-155169836766}"/>
    <dgm:cxn modelId="{2E1C758C-6C54-47F8-8B49-9F451EC402F8}" type="presOf" srcId="{3F6909E6-A75B-494B-B419-BC2ECA177AB6}" destId="{722E133A-13A1-481C-B5A5-8359792F1207}" srcOrd="0" destOrd="2" presId="urn:microsoft.com/office/officeart/2005/8/layout/hList2"/>
    <dgm:cxn modelId="{FF6F2475-E6E1-4A53-A63F-F7CE2C2D8ED8}" type="presOf" srcId="{0BDC1FC6-7C7D-4F76-A204-24B417C80305}" destId="{33CA665C-EFFA-4D2F-B1A2-3E27F423CEA2}" srcOrd="0" destOrd="0" presId="urn:microsoft.com/office/officeart/2005/8/layout/hList2"/>
    <dgm:cxn modelId="{16583C77-B756-4AAD-B69E-84BCFBD0342A}" type="presParOf" srcId="{F0B805EF-E10E-487D-B41A-AFD310638652}" destId="{14E1A418-122E-4C12-9456-FE6C8C226618}" srcOrd="0" destOrd="0" presId="urn:microsoft.com/office/officeart/2005/8/layout/hList2"/>
    <dgm:cxn modelId="{A655F2AE-6F52-4E19-83B4-5BEE108C2070}" type="presParOf" srcId="{14E1A418-122E-4C12-9456-FE6C8C226618}" destId="{A087351A-FF70-4054-A9C7-BABB06525708}" srcOrd="0" destOrd="0" presId="urn:microsoft.com/office/officeart/2005/8/layout/hList2"/>
    <dgm:cxn modelId="{370D881F-DC25-406E-8BA0-8124450DD602}" type="presParOf" srcId="{14E1A418-122E-4C12-9456-FE6C8C226618}" destId="{B237D984-6D6A-4121-81E7-90BA43E098AB}" srcOrd="1" destOrd="0" presId="urn:microsoft.com/office/officeart/2005/8/layout/hList2"/>
    <dgm:cxn modelId="{8811ECA8-A845-46C1-9690-F52A75087424}" type="presParOf" srcId="{14E1A418-122E-4C12-9456-FE6C8C226618}" destId="{33CA665C-EFFA-4D2F-B1A2-3E27F423CEA2}" srcOrd="2" destOrd="0" presId="urn:microsoft.com/office/officeart/2005/8/layout/hList2"/>
    <dgm:cxn modelId="{3B43CB84-29CD-48CD-AC90-6A1EAA42AAEB}" type="presParOf" srcId="{F0B805EF-E10E-487D-B41A-AFD310638652}" destId="{5C10E961-C8FA-4F94-85E1-914812074A2C}" srcOrd="1" destOrd="0" presId="urn:microsoft.com/office/officeart/2005/8/layout/hList2"/>
    <dgm:cxn modelId="{87D3C4C2-B7F9-43A1-B1AF-8E46F751C7C0}" type="presParOf" srcId="{F0B805EF-E10E-487D-B41A-AFD310638652}" destId="{6785A0EE-9B3B-47F0-9C7C-5C72A15B3671}" srcOrd="2" destOrd="0" presId="urn:microsoft.com/office/officeart/2005/8/layout/hList2"/>
    <dgm:cxn modelId="{EB22A376-7F1B-4158-B614-7C3B9A559EEC}" type="presParOf" srcId="{6785A0EE-9B3B-47F0-9C7C-5C72A15B3671}" destId="{F5F373BC-AA02-470D-8099-71B4640388E5}" srcOrd="0" destOrd="0" presId="urn:microsoft.com/office/officeart/2005/8/layout/hList2"/>
    <dgm:cxn modelId="{17146717-A155-41C4-8741-6B682CB7E7D4}" type="presParOf" srcId="{6785A0EE-9B3B-47F0-9C7C-5C72A15B3671}" destId="{21EFDA4C-BF7E-42DA-A96C-603ABF8A2A80}" srcOrd="1" destOrd="0" presId="urn:microsoft.com/office/officeart/2005/8/layout/hList2"/>
    <dgm:cxn modelId="{55FE1BAB-67E1-43D9-91C1-143E2ABBFC23}" type="presParOf" srcId="{6785A0EE-9B3B-47F0-9C7C-5C72A15B3671}" destId="{43F417F4-BBAA-49C7-B16C-1DE1B9336BFA}" srcOrd="2" destOrd="0" presId="urn:microsoft.com/office/officeart/2005/8/layout/hList2"/>
    <dgm:cxn modelId="{625BA1F0-DA0D-44B7-9A8F-842A1F5E2CBD}" type="presParOf" srcId="{F0B805EF-E10E-487D-B41A-AFD310638652}" destId="{13B485DC-F33C-4070-A7A2-5E8103A942EB}" srcOrd="3" destOrd="0" presId="urn:microsoft.com/office/officeart/2005/8/layout/hList2"/>
    <dgm:cxn modelId="{67520BDE-87CB-4C3D-8BB2-3CE530C95FE1}" type="presParOf" srcId="{F0B805EF-E10E-487D-B41A-AFD310638652}" destId="{A1C34525-746E-40D5-9654-C3AD1339D003}" srcOrd="4" destOrd="0" presId="urn:microsoft.com/office/officeart/2005/8/layout/hList2"/>
    <dgm:cxn modelId="{D4D9E308-BF9D-40C0-8372-3F65E5C26847}" type="presParOf" srcId="{A1C34525-746E-40D5-9654-C3AD1339D003}" destId="{B81BF126-70DA-4D97-AB6A-0181C39449E6}" srcOrd="0" destOrd="0" presId="urn:microsoft.com/office/officeart/2005/8/layout/hList2"/>
    <dgm:cxn modelId="{F5E7D279-D278-49BF-B447-A249C5E3BC30}" type="presParOf" srcId="{A1C34525-746E-40D5-9654-C3AD1339D003}" destId="{722E133A-13A1-481C-B5A5-8359792F1207}" srcOrd="1" destOrd="0" presId="urn:microsoft.com/office/officeart/2005/8/layout/hList2"/>
    <dgm:cxn modelId="{CF075ADD-4263-4232-A698-1F2653247DCC}" type="presParOf" srcId="{A1C34525-746E-40D5-9654-C3AD1339D003}" destId="{F66D2754-ED9C-4280-A3DE-F4A3BCA7D25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08878-140A-4610-9984-A6E9448772BF}">
      <dsp:nvSpPr>
        <dsp:cNvPr id="0" name=""/>
        <dsp:cNvSpPr/>
      </dsp:nvSpPr>
      <dsp:spPr>
        <a:xfrm>
          <a:off x="887884" y="0"/>
          <a:ext cx="4441419" cy="444141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832E5-A2F0-41A1-8594-8DD47643DF94}">
      <dsp:nvSpPr>
        <dsp:cNvPr id="0" name=""/>
        <dsp:cNvSpPr/>
      </dsp:nvSpPr>
      <dsp:spPr>
        <a:xfrm>
          <a:off x="3108593" y="446527"/>
          <a:ext cx="2886922" cy="10513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РБД – 950 из них: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9917" y="497851"/>
        <a:ext cx="2784274" cy="948719"/>
      </dsp:txXfrm>
    </dsp:sp>
    <dsp:sp modelId="{C36CD0BB-FC91-48F6-88FD-D4D13AEF8AD8}">
      <dsp:nvSpPr>
        <dsp:cNvPr id="0" name=""/>
        <dsp:cNvSpPr/>
      </dsp:nvSpPr>
      <dsp:spPr>
        <a:xfrm>
          <a:off x="3108593" y="1629315"/>
          <a:ext cx="2886922" cy="10513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Семейная форма – 2; ВПЛ – 12.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9917" y="1680639"/>
        <a:ext cx="2784274" cy="948719"/>
      </dsp:txXfrm>
    </dsp:sp>
    <dsp:sp modelId="{DF8EA874-D1D1-43DB-9EA2-E773736AE901}">
      <dsp:nvSpPr>
        <dsp:cNvPr id="0" name=""/>
        <dsp:cNvSpPr/>
      </dsp:nvSpPr>
      <dsp:spPr>
        <a:xfrm>
          <a:off x="3108593" y="2812103"/>
          <a:ext cx="2886922" cy="10513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допущены – 13; ГВЭ – 117чел.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9917" y="2863427"/>
        <a:ext cx="2784274" cy="948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A665C-EFFA-4D2F-B1A2-3E27F423CEA2}">
      <dsp:nvSpPr>
        <dsp:cNvPr id="0" name=""/>
        <dsp:cNvSpPr/>
      </dsp:nvSpPr>
      <dsp:spPr>
        <a:xfrm rot="16200000">
          <a:off x="-1737961" y="2696048"/>
          <a:ext cx="4089527" cy="465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0967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Февраль - март</a:t>
          </a:r>
          <a:endParaRPr lang="ru-RU" sz="3300" kern="1200" dirty="0"/>
        </a:p>
      </dsp:txBody>
      <dsp:txXfrm>
        <a:off x="-1737961" y="2696048"/>
        <a:ext cx="4089527" cy="465978"/>
      </dsp:txXfrm>
    </dsp:sp>
    <dsp:sp modelId="{B237D984-6D6A-4121-81E7-90BA43E098AB}">
      <dsp:nvSpPr>
        <dsp:cNvPr id="0" name=""/>
        <dsp:cNvSpPr/>
      </dsp:nvSpPr>
      <dsp:spPr>
        <a:xfrm>
          <a:off x="433045" y="884274"/>
          <a:ext cx="2534559" cy="408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410967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bg1"/>
              </a:solidFill>
            </a:rPr>
            <a:t>Смирнова А.Я.</a:t>
          </a:r>
          <a:endParaRPr lang="ru-RU" sz="3200" b="1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err="1" smtClean="0">
              <a:solidFill>
                <a:srgbClr val="FF0000"/>
              </a:solidFill>
            </a:rPr>
            <a:t>Мисикова</a:t>
          </a:r>
          <a:r>
            <a:rPr lang="ru-RU" sz="3200" b="1" kern="1200" dirty="0" smtClean="0">
              <a:solidFill>
                <a:srgbClr val="FF0000"/>
              </a:solidFill>
            </a:rPr>
            <a:t> З.А.</a:t>
          </a:r>
          <a:endParaRPr lang="ru-RU" sz="3200" b="1" kern="1200" dirty="0">
            <a:solidFill>
              <a:srgbClr val="FF00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FF0000"/>
              </a:solidFill>
            </a:rPr>
            <a:t>Буденная И.Ю. 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433045" y="884274"/>
        <a:ext cx="2534559" cy="4089527"/>
      </dsp:txXfrm>
    </dsp:sp>
    <dsp:sp modelId="{A087351A-FF70-4054-A9C7-BABB06525708}">
      <dsp:nvSpPr>
        <dsp:cNvPr id="0" name=""/>
        <dsp:cNvSpPr/>
      </dsp:nvSpPr>
      <dsp:spPr>
        <a:xfrm>
          <a:off x="73812" y="269182"/>
          <a:ext cx="931957" cy="93195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417F4-BBAA-49C7-B16C-1DE1B9336BFA}">
      <dsp:nvSpPr>
        <dsp:cNvPr id="0" name=""/>
        <dsp:cNvSpPr/>
      </dsp:nvSpPr>
      <dsp:spPr>
        <a:xfrm rot="16200000">
          <a:off x="1758506" y="2647647"/>
          <a:ext cx="4089527" cy="465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0967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Апрель - май</a:t>
          </a:r>
          <a:endParaRPr lang="ru-RU" sz="3300" kern="1200" dirty="0"/>
        </a:p>
      </dsp:txBody>
      <dsp:txXfrm>
        <a:off x="1758506" y="2647647"/>
        <a:ext cx="4089527" cy="465978"/>
      </dsp:txXfrm>
    </dsp:sp>
    <dsp:sp modelId="{21EFDA4C-BF7E-42DA-A96C-603ABF8A2A80}">
      <dsp:nvSpPr>
        <dsp:cNvPr id="0" name=""/>
        <dsp:cNvSpPr/>
      </dsp:nvSpPr>
      <dsp:spPr>
        <a:xfrm>
          <a:off x="4036259" y="835872"/>
          <a:ext cx="2321067" cy="408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410967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err="1" smtClean="0">
              <a:solidFill>
                <a:schemeClr val="bg1"/>
              </a:solidFill>
            </a:rPr>
            <a:t>Раздъяконова</a:t>
          </a:r>
          <a:r>
            <a:rPr lang="ru-RU" sz="3200" b="1" kern="1200" dirty="0" smtClean="0">
              <a:solidFill>
                <a:schemeClr val="bg1"/>
              </a:solidFill>
            </a:rPr>
            <a:t> С.А.</a:t>
          </a:r>
          <a:endParaRPr lang="ru-RU" sz="3200" b="1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err="1" smtClean="0">
              <a:solidFill>
                <a:srgbClr val="FF0000"/>
              </a:solidFill>
            </a:rPr>
            <a:t>Пеленкина</a:t>
          </a:r>
          <a:r>
            <a:rPr lang="ru-RU" sz="3200" b="1" kern="1200" dirty="0" smtClean="0">
              <a:solidFill>
                <a:srgbClr val="FF0000"/>
              </a:solidFill>
            </a:rPr>
            <a:t> С.А.</a:t>
          </a:r>
          <a:endParaRPr lang="ru-RU" sz="3200" b="1" kern="1200" dirty="0">
            <a:solidFill>
              <a:srgbClr val="FF00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FF0000"/>
              </a:solidFill>
            </a:rPr>
            <a:t>Антипин М.И.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4036259" y="835872"/>
        <a:ext cx="2321067" cy="4089527"/>
      </dsp:txXfrm>
    </dsp:sp>
    <dsp:sp modelId="{F5F373BC-AA02-470D-8099-71B4640388E5}">
      <dsp:nvSpPr>
        <dsp:cNvPr id="0" name=""/>
        <dsp:cNvSpPr/>
      </dsp:nvSpPr>
      <dsp:spPr>
        <a:xfrm>
          <a:off x="3570281" y="269182"/>
          <a:ext cx="931957" cy="83515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2754-ED9C-4280-A3DE-F4A3BCA7D259}">
      <dsp:nvSpPr>
        <dsp:cNvPr id="0" name=""/>
        <dsp:cNvSpPr/>
      </dsp:nvSpPr>
      <dsp:spPr>
        <a:xfrm rot="16200000">
          <a:off x="5148229" y="2696048"/>
          <a:ext cx="4089527" cy="465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0967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Ноябрь - декабрь</a:t>
          </a:r>
          <a:endParaRPr lang="ru-RU" sz="3300" kern="1200" dirty="0"/>
        </a:p>
      </dsp:txBody>
      <dsp:txXfrm>
        <a:off x="5148229" y="2696048"/>
        <a:ext cx="4089527" cy="465978"/>
      </dsp:txXfrm>
    </dsp:sp>
    <dsp:sp modelId="{722E133A-13A1-481C-B5A5-8359792F1207}">
      <dsp:nvSpPr>
        <dsp:cNvPr id="0" name=""/>
        <dsp:cNvSpPr/>
      </dsp:nvSpPr>
      <dsp:spPr>
        <a:xfrm>
          <a:off x="7324969" y="884274"/>
          <a:ext cx="2523093" cy="408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410967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bg1"/>
              </a:solidFill>
            </a:rPr>
            <a:t>Морозова Л.Н.</a:t>
          </a:r>
          <a:endParaRPr lang="ru-RU" sz="3200" b="1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bg1"/>
              </a:solidFill>
            </a:rPr>
            <a:t>Кулик Т.В.</a:t>
          </a:r>
          <a:endParaRPr lang="ru-RU" sz="3200" b="1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bg1"/>
              </a:solidFill>
            </a:rPr>
            <a:t>Волгина Т.В.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7324969" y="884274"/>
        <a:ext cx="2523093" cy="4089527"/>
      </dsp:txXfrm>
    </dsp:sp>
    <dsp:sp modelId="{B81BF126-70DA-4D97-AB6A-0181C39449E6}">
      <dsp:nvSpPr>
        <dsp:cNvPr id="0" name=""/>
        <dsp:cNvSpPr/>
      </dsp:nvSpPr>
      <dsp:spPr>
        <a:xfrm>
          <a:off x="6960004" y="269182"/>
          <a:ext cx="931957" cy="93195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0.40282</cdr:x>
      <cdr:y>0.23308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-7265375" y="-3342353"/>
          <a:ext cx="2180492" cy="54512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550чел. - 41,7%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354015" y="0"/>
          <a:ext cx="8124093" cy="564466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CEBB-0195-4128-98F6-E52508E1E44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B2E1-3B0F-4EF3-A3C2-4BD100186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2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B2E1-3B0F-4EF3-A3C2-4BD1001860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6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b401c565b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ab401c565b_1_3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69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B2E1-3B0F-4EF3-A3C2-4BD1001860F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5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2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8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8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5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1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3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9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1B6E-4B9E-4BB9-8A3C-B1C21FC72AE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6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0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2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5373" y="2664070"/>
            <a:ext cx="7429500" cy="18303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  ГИА-2024</a:t>
            </a:r>
            <a:b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основного общего образования </a:t>
            </a:r>
            <a:b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0123" y="4969164"/>
            <a:ext cx="5931877" cy="1787525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l">
              <a:spcBef>
                <a:spcPts val="0"/>
              </a:spcBef>
            </a:pP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Ахова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Владимировна, 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 сектором мониторинга и оценка качества образования МКУ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«ЦРО»</a:t>
            </a:r>
          </a:p>
          <a:p>
            <a:pPr algn="l">
              <a:spcBef>
                <a:spcPts val="0"/>
              </a:spcBef>
            </a:pP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3" y="6500243"/>
            <a:ext cx="109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16.10.2024г.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3" y="161746"/>
            <a:ext cx="1145989" cy="491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1044" y="161746"/>
            <a:ext cx="4949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Совещание руководителей образовательных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города Усть-Илимска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2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6046" y="2321169"/>
            <a:ext cx="7429500" cy="264799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в </a:t>
            </a:r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учебном </a:t>
            </a: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  <a:b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руководителей </a:t>
            </a:r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кандидатов на должности </a:t>
            </a: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руководителей;</a:t>
            </a:r>
            <a:b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педагогических работников на соответствие квалификационной категории. </a:t>
            </a:r>
            <a:b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0123" y="4969164"/>
            <a:ext cx="5931877" cy="1787525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l">
              <a:spcBef>
                <a:spcPts val="0"/>
              </a:spcBef>
            </a:pP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Ахова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Владимировна, 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 сектором мониторинга и оценка качества образования МКУ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«ЦРО»</a:t>
            </a:r>
          </a:p>
          <a:p>
            <a:pPr algn="l">
              <a:spcBef>
                <a:spcPts val="0"/>
              </a:spcBef>
            </a:pP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3" y="6500243"/>
            <a:ext cx="109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16.10.2024г.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3" y="161746"/>
            <a:ext cx="1145989" cy="491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1044" y="161746"/>
            <a:ext cx="4949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Совещание руководителей образовательных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города Усть-Илимска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74414" y="-133957"/>
            <a:ext cx="10515600" cy="1195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МАОУ «СОШ № 12» им. Семенова В.Н.</a:t>
            </a:r>
            <a:r>
              <a:rPr lang="en-US" sz="3200" b="1" kern="1200" dirty="0" smtClean="0">
                <a:solidFill>
                  <a:schemeClr val="bg1"/>
                </a:solidFill>
              </a:rPr>
              <a:t> </a:t>
            </a:r>
            <a:endParaRPr lang="en-US" sz="3200" b="1" kern="1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40251" y="189583"/>
            <a:ext cx="7059972" cy="608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РУКОВОДИТЕЛЕЙ И КАНДИДАТОВ - 2024 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1473" y="787106"/>
            <a:ext cx="3153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460" y="780179"/>
            <a:ext cx="3159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3"/>
          <a:srcRect l="23835" t="3747" r="24602" b="67429"/>
          <a:stretch/>
        </p:blipFill>
        <p:spPr bwMode="auto">
          <a:xfrm>
            <a:off x="174758" y="178294"/>
            <a:ext cx="4335695" cy="1483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3"/>
          <a:srcRect l="34374" t="31706" r="35141" b="3913"/>
          <a:stretch/>
        </p:blipFill>
        <p:spPr bwMode="auto">
          <a:xfrm>
            <a:off x="174760" y="1659063"/>
            <a:ext cx="4335693" cy="4254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4"/>
          <a:srcRect l="34537" t="61683" r="31413" b="15834"/>
          <a:stretch/>
        </p:blipFill>
        <p:spPr bwMode="auto">
          <a:xfrm>
            <a:off x="4611751" y="780179"/>
            <a:ext cx="4108013" cy="1804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5"/>
          <a:srcRect l="15728" t="43523" r="30440" b="12376"/>
          <a:stretch/>
        </p:blipFill>
        <p:spPr bwMode="auto">
          <a:xfrm>
            <a:off x="4483066" y="2544985"/>
            <a:ext cx="4365382" cy="2566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6"/>
          <a:srcRect l="24970" t="24212" r="35953" b="14969"/>
          <a:stretch/>
        </p:blipFill>
        <p:spPr bwMode="auto">
          <a:xfrm>
            <a:off x="8308730" y="1017497"/>
            <a:ext cx="3675185" cy="3162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7"/>
          <a:srcRect l="24970" t="66007" r="35952" b="14681"/>
          <a:stretch/>
        </p:blipFill>
        <p:spPr bwMode="auto">
          <a:xfrm>
            <a:off x="8308730" y="4127759"/>
            <a:ext cx="3675185" cy="880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Выноска со стрелкой вверх 30"/>
          <p:cNvSpPr/>
          <p:nvPr/>
        </p:nvSpPr>
        <p:spPr>
          <a:xfrm rot="18807613">
            <a:off x="10436628" y="5265705"/>
            <a:ext cx="164303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 кандидатов</a:t>
            </a: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</p:spTree>
    <p:extLst>
      <p:ext uri="{BB962C8B-B14F-4D97-AF65-F5344CB8AC3E}">
        <p14:creationId xmlns:p14="http://schemas.microsoft.com/office/powerpoint/2010/main" val="26056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19175" y="93672"/>
            <a:ext cx="9869757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РУКОВОДИТЕЛЕЙ И КАНДИДАТОВ  </a:t>
            </a:r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76551475"/>
              </p:ext>
            </p:extLst>
          </p:nvPr>
        </p:nvGraphicFramePr>
        <p:xfrm>
          <a:off x="2031999" y="719666"/>
          <a:ext cx="9921876" cy="524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Выноска со стрелкой вправо 2"/>
          <p:cNvSpPr/>
          <p:nvPr/>
        </p:nvSpPr>
        <p:spPr>
          <a:xfrm>
            <a:off x="215149" y="1496120"/>
            <a:ext cx="1208002" cy="406717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</a:p>
          <a:p>
            <a:pPr algn="ctr"/>
            <a:r>
              <a:rPr lang="ru-RU" sz="4400" b="1" dirty="0" smtClean="0"/>
              <a:t>0</a:t>
            </a:r>
          </a:p>
          <a:p>
            <a:pPr algn="ctr"/>
            <a:r>
              <a:rPr lang="ru-RU" sz="4400" b="1" dirty="0" smtClean="0"/>
              <a:t>2</a:t>
            </a:r>
          </a:p>
          <a:p>
            <a:pPr algn="ctr"/>
            <a:r>
              <a:rPr lang="ru-RU" sz="4400" b="1" dirty="0"/>
              <a:t>5</a:t>
            </a:r>
            <a:endParaRPr lang="ru-RU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0528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21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38915" t="11529" r="19252" b="7763"/>
          <a:stretch/>
        </p:blipFill>
        <p:spPr bwMode="auto">
          <a:xfrm>
            <a:off x="6205182" y="1773360"/>
            <a:ext cx="4393179" cy="4888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650" y="1303699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2624197" y="1637791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631" y="2202654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еопределенность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709" y="2941447"/>
            <a:ext cx="175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6441671" y="3270351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6760" y="3855126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8237731" y="4262570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3398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 Н Д И Д А Т Ы    В  Э К С П Е Р Т Ы- 2025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27100" y="1021190"/>
            <a:ext cx="5157787" cy="11781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МОУ + 6 ДОУ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58596" y="1099866"/>
            <a:ext cx="5183188" cy="6821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pic>
        <p:nvPicPr>
          <p:cNvPr id="20" name="Рисунок 19"/>
          <p:cNvPicPr/>
          <p:nvPr/>
        </p:nvPicPr>
        <p:blipFill rotWithShape="1">
          <a:blip r:embed="rId5"/>
          <a:srcRect l="35023" t="20176" r="33845" b="10934"/>
          <a:stretch/>
        </p:blipFill>
        <p:spPr bwMode="auto">
          <a:xfrm>
            <a:off x="10206121" y="2495041"/>
            <a:ext cx="1828800" cy="2276475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Объект 17"/>
          <p:cNvPicPr>
            <a:picLocks noGrp="1"/>
          </p:cNvPicPr>
          <p:nvPr>
            <p:ph sz="half" idx="2"/>
          </p:nvPr>
        </p:nvPicPr>
        <p:blipFill rotWithShape="1">
          <a:blip r:embed="rId6"/>
          <a:srcRect t="31995" r="59950" b="21022"/>
          <a:stretch/>
        </p:blipFill>
        <p:spPr bwMode="auto">
          <a:xfrm>
            <a:off x="839788" y="2309099"/>
            <a:ext cx="5341783" cy="3740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9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3"/>
          <a:srcRect l="21208" t="32027" r="22375" b="13433"/>
          <a:stretch/>
        </p:blipFill>
        <p:spPr bwMode="auto">
          <a:xfrm>
            <a:off x="107198" y="2409092"/>
            <a:ext cx="7715250" cy="3934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55810" t="35617" r="31996" b="31399"/>
          <a:stretch/>
        </p:blipFill>
        <p:spPr bwMode="auto">
          <a:xfrm>
            <a:off x="8754380" y="2852508"/>
            <a:ext cx="2395844" cy="3203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39240" t="13547" r="21359" b="46387"/>
          <a:stretch/>
        </p:blipFill>
        <p:spPr bwMode="auto">
          <a:xfrm>
            <a:off x="8134463" y="579697"/>
            <a:ext cx="3745523" cy="2272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90246" y="215809"/>
            <a:ext cx="8273562" cy="90949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 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8" y="9356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1743" y="1001074"/>
            <a:ext cx="5875654" cy="16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650" y="1303699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2624197" y="1637791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631" y="2202654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еопределенность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709" y="2941447"/>
            <a:ext cx="175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6441671" y="3270351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8656831" y="4193809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67054" y="211833"/>
            <a:ext cx="7154076" cy="90949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РАБОТА  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352" y="1374544"/>
            <a:ext cx="5875654" cy="357569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29185"/>
              </p:ext>
            </p:extLst>
          </p:nvPr>
        </p:nvGraphicFramePr>
        <p:xfrm>
          <a:off x="6565707" y="2202654"/>
          <a:ext cx="5280903" cy="4076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552">
                  <a:extLst>
                    <a:ext uri="{9D8B030D-6E8A-4147-A177-3AD203B41FA5}">
                      <a16:colId xmlns:a16="http://schemas.microsoft.com/office/drawing/2014/main" val="484676781"/>
                    </a:ext>
                  </a:extLst>
                </a:gridCol>
                <a:gridCol w="1597547">
                  <a:extLst>
                    <a:ext uri="{9D8B030D-6E8A-4147-A177-3AD203B41FA5}">
                      <a16:colId xmlns:a16="http://schemas.microsoft.com/office/drawing/2014/main" val="3378307406"/>
                    </a:ext>
                  </a:extLst>
                </a:gridCol>
                <a:gridCol w="1597547">
                  <a:extLst>
                    <a:ext uri="{9D8B030D-6E8A-4147-A177-3AD203B41FA5}">
                      <a16:colId xmlns:a16="http://schemas.microsoft.com/office/drawing/2014/main" val="1164803263"/>
                    </a:ext>
                  </a:extLst>
                </a:gridCol>
                <a:gridCol w="528257">
                  <a:extLst>
                    <a:ext uri="{9D8B030D-6E8A-4147-A177-3AD203B41FA5}">
                      <a16:colId xmlns:a16="http://schemas.microsoft.com/office/drawing/2014/main" val="836787992"/>
                    </a:ext>
                  </a:extLst>
                </a:gridCol>
              </a:tblGrid>
              <a:tr h="1740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Наименование </a:t>
                      </a:r>
                      <a:r>
                        <a:rPr lang="ru-RU" sz="1100" dirty="0">
                          <a:effectLst/>
                        </a:rPr>
                        <a:t>ОО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Выступающий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207212"/>
                  </a:ext>
                </a:extLst>
              </a:tr>
              <a:tr h="309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Фамилия, имя, отчество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должность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стаж 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824907562"/>
                  </a:ext>
                </a:extLst>
              </a:tr>
              <a:tr h="696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МАОУ «Экспериментальный лицей имени Батербиева М.М.»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Филатова Виолетта Викторовна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Учитель русского языка и литературы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1683812882"/>
                  </a:ext>
                </a:extLst>
              </a:tr>
              <a:tr h="34810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«СОШ № 1»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Лешкевич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Галина Николаевна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учитель начальных классов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445988526"/>
                  </a:ext>
                </a:extLst>
              </a:tr>
              <a:tr h="348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Швецова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Наталья Борисовна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учитель начальных классов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1168941952"/>
                  </a:ext>
                </a:extLst>
              </a:tr>
              <a:tr h="522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Шаманаева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Ирина Борисовна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учитель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русского языка и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литературы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1177976853"/>
                  </a:ext>
                </a:extLst>
              </a:tr>
              <a:tr h="34810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«СОШ № 8 имени Бусыгина М.И.»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Игнатьева Елена Сергеевна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Учитель англ.языка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1207549968"/>
                  </a:ext>
                </a:extLst>
              </a:tr>
              <a:tr h="348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Федорова Елена Ивановна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Учитель математики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1759708755"/>
                  </a:ext>
                </a:extLst>
              </a:tr>
              <a:tr h="348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Воробьева Екатерина Юрьевна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Учитель ИЗО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534765328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МБОУ «СОШ № 15»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Черанева Елена Алексеевна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Учитель изобразительного искусства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565092216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713682" y="405862"/>
            <a:ext cx="2223842" cy="1221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22.10.2024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13.00 - ДОУ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16.00 - МОУ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</p:spTree>
    <p:extLst>
      <p:ext uri="{BB962C8B-B14F-4D97-AF65-F5344CB8AC3E}">
        <p14:creationId xmlns:p14="http://schemas.microsoft.com/office/powerpoint/2010/main" val="37568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95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/>
          <a:stretch/>
        </p:blipFill>
        <p:spPr>
          <a:xfrm>
            <a:off x="-9626" y="-101599"/>
            <a:ext cx="1315567" cy="695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932" y="619939"/>
            <a:ext cx="8533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47494" y="-101601"/>
            <a:ext cx="10797309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39" y="107169"/>
            <a:ext cx="1145989" cy="49195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70954" t="38955" r="19626" b="41241"/>
          <a:stretch/>
        </p:blipFill>
        <p:spPr bwMode="auto">
          <a:xfrm>
            <a:off x="10330962" y="4536832"/>
            <a:ext cx="1613841" cy="2098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9" y="1186962"/>
            <a:ext cx="6102278" cy="4053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2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92869" y="215809"/>
            <a:ext cx="6750093" cy="90949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ГИА-2024г. </a:t>
            </a:r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030170"/>
              </p:ext>
            </p:extLst>
          </p:nvPr>
        </p:nvGraphicFramePr>
        <p:xfrm>
          <a:off x="83487" y="3981450"/>
          <a:ext cx="5353456" cy="201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51301"/>
              </p:ext>
            </p:extLst>
          </p:nvPr>
        </p:nvGraphicFramePr>
        <p:xfrm>
          <a:off x="5485039" y="1228370"/>
          <a:ext cx="6246567" cy="2895473"/>
        </p:xfrm>
        <a:graphic>
          <a:graphicData uri="http://schemas.openxmlformats.org/drawingml/2006/table">
            <a:tbl>
              <a:tblPr firstRow="1" firstCol="1" bandRow="1"/>
              <a:tblGrid>
                <a:gridCol w="1277856">
                  <a:extLst>
                    <a:ext uri="{9D8B030D-6E8A-4147-A177-3AD203B41FA5}">
                      <a16:colId xmlns:a16="http://schemas.microsoft.com/office/drawing/2014/main" val="3057975305"/>
                    </a:ext>
                  </a:extLst>
                </a:gridCol>
                <a:gridCol w="532334">
                  <a:extLst>
                    <a:ext uri="{9D8B030D-6E8A-4147-A177-3AD203B41FA5}">
                      <a16:colId xmlns:a16="http://schemas.microsoft.com/office/drawing/2014/main" val="26114325"/>
                    </a:ext>
                  </a:extLst>
                </a:gridCol>
                <a:gridCol w="425740">
                  <a:extLst>
                    <a:ext uri="{9D8B030D-6E8A-4147-A177-3AD203B41FA5}">
                      <a16:colId xmlns:a16="http://schemas.microsoft.com/office/drawing/2014/main" val="2099845518"/>
                    </a:ext>
                  </a:extLst>
                </a:gridCol>
                <a:gridCol w="426375">
                  <a:extLst>
                    <a:ext uri="{9D8B030D-6E8A-4147-A177-3AD203B41FA5}">
                      <a16:colId xmlns:a16="http://schemas.microsoft.com/office/drawing/2014/main" val="1373172482"/>
                    </a:ext>
                  </a:extLst>
                </a:gridCol>
                <a:gridCol w="426375">
                  <a:extLst>
                    <a:ext uri="{9D8B030D-6E8A-4147-A177-3AD203B41FA5}">
                      <a16:colId xmlns:a16="http://schemas.microsoft.com/office/drawing/2014/main" val="538680389"/>
                    </a:ext>
                  </a:extLst>
                </a:gridCol>
                <a:gridCol w="532334">
                  <a:extLst>
                    <a:ext uri="{9D8B030D-6E8A-4147-A177-3AD203B41FA5}">
                      <a16:colId xmlns:a16="http://schemas.microsoft.com/office/drawing/2014/main" val="312154080"/>
                    </a:ext>
                  </a:extLst>
                </a:gridCol>
                <a:gridCol w="425740">
                  <a:extLst>
                    <a:ext uri="{9D8B030D-6E8A-4147-A177-3AD203B41FA5}">
                      <a16:colId xmlns:a16="http://schemas.microsoft.com/office/drawing/2014/main" val="3640202170"/>
                    </a:ext>
                  </a:extLst>
                </a:gridCol>
                <a:gridCol w="638293">
                  <a:extLst>
                    <a:ext uri="{9D8B030D-6E8A-4147-A177-3AD203B41FA5}">
                      <a16:colId xmlns:a16="http://schemas.microsoft.com/office/drawing/2014/main" val="3048192716"/>
                    </a:ext>
                  </a:extLst>
                </a:gridCol>
                <a:gridCol w="425740">
                  <a:extLst>
                    <a:ext uri="{9D8B030D-6E8A-4147-A177-3AD203B41FA5}">
                      <a16:colId xmlns:a16="http://schemas.microsoft.com/office/drawing/2014/main" val="1197945248"/>
                    </a:ext>
                  </a:extLst>
                </a:gridCol>
                <a:gridCol w="532334">
                  <a:extLst>
                    <a:ext uri="{9D8B030D-6E8A-4147-A177-3AD203B41FA5}">
                      <a16:colId xmlns:a16="http://schemas.microsoft.com/office/drawing/2014/main" val="2828482057"/>
                    </a:ext>
                  </a:extLst>
                </a:gridCol>
                <a:gridCol w="603446">
                  <a:extLst>
                    <a:ext uri="{9D8B030D-6E8A-4147-A177-3AD203B41FA5}">
                      <a16:colId xmlns:a16="http://schemas.microsoft.com/office/drawing/2014/main" val="490347816"/>
                    </a:ext>
                  </a:extLst>
                </a:gridCol>
              </a:tblGrid>
              <a:tr h="2946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не сдавших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предметам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ОГЭ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Рус. яз. ОГЭ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человеко-экзаменов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985431"/>
                  </a:ext>
                </a:extLst>
              </a:tr>
              <a:tr h="1134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одному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двум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22632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55177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68891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54131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99645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5321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2024г.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59743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354864"/>
                  </a:ext>
                </a:extLst>
              </a:tr>
            </a:tbl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08223773"/>
              </p:ext>
            </p:extLst>
          </p:nvPr>
        </p:nvGraphicFramePr>
        <p:xfrm>
          <a:off x="-909718" y="32602"/>
          <a:ext cx="6883400" cy="444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64307" y="4422178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Дополнительный период: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сдавали (АППГ – 26);                                                 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не получили аттестат (1,6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допущенных к ГИА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из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 6 человек с 2023 года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Е З У Л Ь Т А Т Ы   В   С Р А В Н Е Н И </a:t>
            </a:r>
            <a:r>
              <a:rPr lang="ru-RU" sz="3000" b="1" dirty="0" err="1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572278"/>
              </p:ext>
            </p:extLst>
          </p:nvPr>
        </p:nvGraphicFramePr>
        <p:xfrm>
          <a:off x="858715" y="1113447"/>
          <a:ext cx="10515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147831465"/>
                    </a:ext>
                  </a:extLst>
                </a:gridCol>
                <a:gridCol w="1667608">
                  <a:extLst>
                    <a:ext uri="{9D8B030D-6E8A-4147-A177-3AD203B41FA5}">
                      <a16:colId xmlns:a16="http://schemas.microsoft.com/office/drawing/2014/main" val="656034356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669035503"/>
                    </a:ext>
                  </a:extLst>
                </a:gridCol>
                <a:gridCol w="1318846">
                  <a:extLst>
                    <a:ext uri="{9D8B030D-6E8A-4147-A177-3AD203B41FA5}">
                      <a16:colId xmlns:a16="http://schemas.microsoft.com/office/drawing/2014/main" val="580995233"/>
                    </a:ext>
                  </a:extLst>
                </a:gridCol>
                <a:gridCol w="1456592">
                  <a:extLst>
                    <a:ext uri="{9D8B030D-6E8A-4147-A177-3AD203B41FA5}">
                      <a16:colId xmlns:a16="http://schemas.microsoft.com/office/drawing/2014/main" val="3562913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56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обучающихся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51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Допущенных к ГИА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6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допущенных к ГИА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23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в форме ОГЭ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5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в форме ГВЭ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854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прошли ГИА в основные сроки (к-о)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7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аттестат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49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аттестат с отличием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46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получили аттестат (к-о)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68012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8" y="9356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</p:spTree>
    <p:extLst>
      <p:ext uri="{BB962C8B-B14F-4D97-AF65-F5344CB8AC3E}">
        <p14:creationId xmlns:p14="http://schemas.microsoft.com/office/powerpoint/2010/main" val="35808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2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5373" y="2664070"/>
            <a:ext cx="7429500" cy="18303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ВЫПУСКНИКОВ 2024г.</a:t>
            </a:r>
            <a:b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0123" y="4969164"/>
            <a:ext cx="5931877" cy="1787525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l">
              <a:spcBef>
                <a:spcPts val="0"/>
              </a:spcBef>
            </a:pP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Ахова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Владимировна, 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 сектором мониторинга и оценка качества образования МКУ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«ЦРО»</a:t>
            </a:r>
          </a:p>
          <a:p>
            <a:pPr algn="l">
              <a:spcBef>
                <a:spcPts val="0"/>
              </a:spcBef>
            </a:pP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3" y="6500243"/>
            <a:ext cx="109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16.10.2024г.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3" y="161746"/>
            <a:ext cx="1145989" cy="491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1044" y="161746"/>
            <a:ext cx="4949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Совещание руководителей образовательных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города Усть-Илимска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42208"/>
              </p:ext>
            </p:extLst>
          </p:nvPr>
        </p:nvGraphicFramePr>
        <p:xfrm>
          <a:off x="7004051" y="369277"/>
          <a:ext cx="40005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5653" y="215809"/>
            <a:ext cx="10797309" cy="90949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348887"/>
              </p:ext>
            </p:extLst>
          </p:nvPr>
        </p:nvGraphicFramePr>
        <p:xfrm>
          <a:off x="-346306" y="258312"/>
          <a:ext cx="4572000" cy="373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380806"/>
              </p:ext>
            </p:extLst>
          </p:nvPr>
        </p:nvGraphicFramePr>
        <p:xfrm>
          <a:off x="2891" y="446644"/>
          <a:ext cx="6762750" cy="247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097375"/>
              </p:ext>
            </p:extLst>
          </p:nvPr>
        </p:nvGraphicFramePr>
        <p:xfrm>
          <a:off x="7004050" y="3112477"/>
          <a:ext cx="40005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890042"/>
              </p:ext>
            </p:extLst>
          </p:nvPr>
        </p:nvGraphicFramePr>
        <p:xfrm>
          <a:off x="638176" y="3039516"/>
          <a:ext cx="5924550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36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458794"/>
              </p:ext>
            </p:extLst>
          </p:nvPr>
        </p:nvGraphicFramePr>
        <p:xfrm>
          <a:off x="31945" y="1562134"/>
          <a:ext cx="5762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673362" y="215810"/>
            <a:ext cx="2048607" cy="61946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59093751"/>
              </p:ext>
            </p:extLst>
          </p:nvPr>
        </p:nvGraphicFramePr>
        <p:xfrm>
          <a:off x="120309" y="82315"/>
          <a:ext cx="5585899" cy="196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212942"/>
              </p:ext>
            </p:extLst>
          </p:nvPr>
        </p:nvGraphicFramePr>
        <p:xfrm>
          <a:off x="6072637" y="764117"/>
          <a:ext cx="5962284" cy="157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650870"/>
              </p:ext>
            </p:extLst>
          </p:nvPr>
        </p:nvGraphicFramePr>
        <p:xfrm>
          <a:off x="6005596" y="2112276"/>
          <a:ext cx="6029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617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ab401c565b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234234" y="5900234"/>
            <a:ext cx="957767" cy="9577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ab401c565b_1_3"/>
          <p:cNvSpPr txBox="1">
            <a:spLocks noGrp="1"/>
          </p:cNvSpPr>
          <p:nvPr>
            <p:ph type="sldNum" idx="12"/>
          </p:nvPr>
        </p:nvSpPr>
        <p:spPr>
          <a:xfrm>
            <a:off x="11460411" y="633318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fld id="{00000000-1234-1234-1234-123412341234}" type="slidenum">
              <a:rPr lang="ru" smtClean="0">
                <a:solidFill>
                  <a:schemeClr val="dk1"/>
                </a:solidFill>
              </a:rPr>
              <a:pPr>
                <a:buClr>
                  <a:srgbClr val="000000"/>
                </a:buClr>
                <a:buSzPts val="1000"/>
              </a:pPr>
              <a:t>7</a:t>
            </a:fld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AutoShape 2" descr="Адреса сервисных центров «Джимейт Лайф» | Официальный сайт производителя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" name="AutoShape 4" descr="Адреса сервисных центров «Джимейт Лайф» | Официальный сайт производителя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42" y="193065"/>
            <a:ext cx="1022892" cy="1143366"/>
          </a:xfrm>
          <a:prstGeom prst="rect">
            <a:avLst/>
          </a:prstGeom>
        </p:spPr>
      </p:pic>
      <p:sp>
        <p:nvSpPr>
          <p:cNvPr id="16" name="Google Shape;78;gab401c565b_1_3"/>
          <p:cNvSpPr txBox="1"/>
          <p:nvPr/>
        </p:nvSpPr>
        <p:spPr>
          <a:xfrm>
            <a:off x="189627" y="-131217"/>
            <a:ext cx="11880221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1700"/>
              <a:buNone/>
              <a:defRPr sz="2400" b="1">
                <a:solidFill>
                  <a:srgbClr val="E4B25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rgbClr val="0000FF"/>
                </a:solidFill>
                <a:sym typeface="Roboto"/>
              </a:rPr>
              <a:t>Прогноз кадровой потребности</a:t>
            </a:r>
            <a:br>
              <a:rPr lang="ru-RU" sz="3200" dirty="0">
                <a:solidFill>
                  <a:srgbClr val="0000FF"/>
                </a:solidFill>
                <a:sym typeface="Roboto"/>
              </a:rPr>
            </a:br>
            <a:r>
              <a:rPr lang="ru-RU" sz="3200" b="0" dirty="0">
                <a:solidFill>
                  <a:srgbClr val="0000FF"/>
                </a:solidFill>
                <a:sym typeface="Roboto"/>
              </a:rPr>
              <a:t>по видам экономической деятельности</a:t>
            </a:r>
            <a:endParaRPr lang="ru-RU" sz="3200" dirty="0">
              <a:solidFill>
                <a:srgbClr val="0000FF"/>
              </a:solidFill>
              <a:sym typeface="Roboto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" y="1125503"/>
            <a:ext cx="7209884" cy="2926885"/>
            <a:chOff x="0" y="1122421"/>
            <a:chExt cx="5407413" cy="219516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4629" y="1505885"/>
              <a:ext cx="5232784" cy="1811700"/>
              <a:chOff x="286241" y="1306418"/>
              <a:chExt cx="5232784" cy="1811700"/>
            </a:xfrm>
          </p:grpSpPr>
          <p:grpSp>
            <p:nvGrpSpPr>
              <p:cNvPr id="132" name="Группа 17">
                <a:extLst>
                  <a:ext uri="{FF2B5EF4-FFF2-40B4-BE49-F238E27FC236}">
                    <a16:creationId xmlns:a16="http://schemas.microsoft.com/office/drawing/2014/main" id="{85A52D58-F1D6-825E-6D37-1CF4FD8BE308}"/>
                  </a:ext>
                </a:extLst>
              </p:cNvPr>
              <p:cNvGrpSpPr/>
              <p:nvPr/>
            </p:nvGrpSpPr>
            <p:grpSpPr>
              <a:xfrm>
                <a:off x="286241" y="1921701"/>
                <a:ext cx="3804592" cy="403064"/>
                <a:chOff x="156531" y="2230387"/>
                <a:chExt cx="4897175" cy="558152"/>
              </a:xfrm>
            </p:grpSpPr>
            <p:sp>
              <p:nvSpPr>
                <p:cNvPr id="133" name="Прямоугольник 132">
                  <a:extLst>
                    <a:ext uri="{FF2B5EF4-FFF2-40B4-BE49-F238E27FC236}">
                      <a16:creationId xmlns:a16="http://schemas.microsoft.com/office/drawing/2014/main" id="{FE8DC9C9-0546-447A-04C4-EF92BA586B50}"/>
                    </a:ext>
                  </a:extLst>
                </p:cNvPr>
                <p:cNvSpPr/>
                <p:nvPr/>
              </p:nvSpPr>
              <p:spPr>
                <a:xfrm>
                  <a:off x="156531" y="2230387"/>
                  <a:ext cx="4897175" cy="558152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134" name="Прямоугольник 133">
                  <a:extLst>
                    <a:ext uri="{FF2B5EF4-FFF2-40B4-BE49-F238E27FC236}">
                      <a16:creationId xmlns:a16="http://schemas.microsoft.com/office/drawing/2014/main" id="{B0D1DA87-5FE0-85A5-358E-F782105FFC03}"/>
                    </a:ext>
                  </a:extLst>
                </p:cNvPr>
                <p:cNvSpPr/>
                <p:nvPr/>
              </p:nvSpPr>
              <p:spPr>
                <a:xfrm>
                  <a:off x="156531" y="2230387"/>
                  <a:ext cx="1825200" cy="55815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pic>
              <p:nvPicPr>
                <p:cNvPr id="135" name="Рисунок 134">
                  <a:extLst>
                    <a:ext uri="{FF2B5EF4-FFF2-40B4-BE49-F238E27FC236}">
                      <a16:creationId xmlns:a16="http://schemas.microsoft.com/office/drawing/2014/main" id="{59246DA9-6B9D-75E6-AB1D-8B321651C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584" y="2340511"/>
                  <a:ext cx="461093" cy="360000"/>
                </a:xfrm>
                <a:prstGeom prst="rect">
                  <a:avLst/>
                </a:prstGeom>
              </p:spPr>
            </p:pic>
            <p:sp>
              <p:nvSpPr>
                <p:cNvPr id="136" name="Прямоугольник 135">
                  <a:extLst>
                    <a:ext uri="{FF2B5EF4-FFF2-40B4-BE49-F238E27FC236}">
                      <a16:creationId xmlns:a16="http://schemas.microsoft.com/office/drawing/2014/main" id="{5D8F2048-4902-71AF-7B2B-E244163A8ADE}"/>
                    </a:ext>
                  </a:extLst>
                </p:cNvPr>
                <p:cNvSpPr/>
                <p:nvPr/>
              </p:nvSpPr>
              <p:spPr>
                <a:xfrm>
                  <a:off x="1981731" y="2230387"/>
                  <a:ext cx="1080000" cy="5581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pic>
              <p:nvPicPr>
                <p:cNvPr id="137" name="Рисунок 136">
                  <a:extLst>
                    <a:ext uri="{FF2B5EF4-FFF2-40B4-BE49-F238E27FC236}">
                      <a16:creationId xmlns:a16="http://schemas.microsoft.com/office/drawing/2014/main" id="{6867047E-0DC7-120C-9DD5-9A1FC212D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3575" y="2319286"/>
                  <a:ext cx="436311" cy="396000"/>
                </a:xfrm>
                <a:prstGeom prst="rect">
                  <a:avLst/>
                </a:prstGeom>
              </p:spPr>
            </p:pic>
            <p:sp>
              <p:nvSpPr>
                <p:cNvPr id="138" name="Прямоугольник 137">
                  <a:extLst>
                    <a:ext uri="{FF2B5EF4-FFF2-40B4-BE49-F238E27FC236}">
                      <a16:creationId xmlns:a16="http://schemas.microsoft.com/office/drawing/2014/main" id="{D607A477-C81C-C61D-6472-E96AFC733810}"/>
                    </a:ext>
                  </a:extLst>
                </p:cNvPr>
                <p:cNvSpPr/>
                <p:nvPr/>
              </p:nvSpPr>
              <p:spPr>
                <a:xfrm>
                  <a:off x="3061730" y="2230387"/>
                  <a:ext cx="997200" cy="558152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dirty="0"/>
                </a:p>
              </p:txBody>
            </p:sp>
            <p:pic>
              <p:nvPicPr>
                <p:cNvPr id="139" name="Рисунок 138">
                  <a:extLst>
                    <a:ext uri="{FF2B5EF4-FFF2-40B4-BE49-F238E27FC236}">
                      <a16:creationId xmlns:a16="http://schemas.microsoft.com/office/drawing/2014/main" id="{F76AF2A3-3045-339F-A88B-2ABAB6B691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1325" y="2311463"/>
                  <a:ext cx="473909" cy="396000"/>
                </a:xfrm>
                <a:prstGeom prst="rect">
                  <a:avLst/>
                </a:prstGeom>
              </p:spPr>
            </p:pic>
            <p:sp>
              <p:nvSpPr>
                <p:cNvPr id="140" name="Прямоугольник 139">
                  <a:extLst>
                    <a:ext uri="{FF2B5EF4-FFF2-40B4-BE49-F238E27FC236}">
                      <a16:creationId xmlns:a16="http://schemas.microsoft.com/office/drawing/2014/main" id="{2A7EF5AF-0A75-6688-FF2C-BA6BB4E3DED4}"/>
                    </a:ext>
                  </a:extLst>
                </p:cNvPr>
                <p:cNvSpPr/>
                <p:nvPr/>
              </p:nvSpPr>
              <p:spPr>
                <a:xfrm>
                  <a:off x="4056506" y="2230387"/>
                  <a:ext cx="997200" cy="55815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dirty="0"/>
                </a:p>
              </p:txBody>
            </p:sp>
            <p:pic>
              <p:nvPicPr>
                <p:cNvPr id="141" name="Рисунок 140">
                  <a:extLst>
                    <a:ext uri="{FF2B5EF4-FFF2-40B4-BE49-F238E27FC236}">
                      <a16:creationId xmlns:a16="http://schemas.microsoft.com/office/drawing/2014/main" id="{0B524C19-F053-E3CE-F425-1FA9AABD9B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8350" y="2335467"/>
                  <a:ext cx="806069" cy="396000"/>
                </a:xfrm>
                <a:prstGeom prst="rect">
                  <a:avLst/>
                </a:prstGeom>
              </p:spPr>
            </p:pic>
          </p:grp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0B8416A-3185-BAA7-5492-D77CAF7459CF}"/>
                  </a:ext>
                </a:extLst>
              </p:cNvPr>
              <p:cNvSpPr txBox="1"/>
              <p:nvPr/>
            </p:nvSpPr>
            <p:spPr>
              <a:xfrm>
                <a:off x="409359" y="1392411"/>
                <a:ext cx="1171752" cy="3954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lIns="48000" tIns="48000" rIns="48000" bIns="48000" rtlCol="0">
                <a:spAutoFit/>
              </a:bodyPr>
              <a:lstStyle/>
              <a:p>
                <a:pPr algn="ctr"/>
                <a:r>
                  <a:rPr lang="ru-RU" sz="1067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Науки об обществе </a:t>
                </a:r>
                <a:br>
                  <a:rPr lang="ru-RU" sz="1067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ru-RU" sz="1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36%</a:t>
                </a:r>
                <a:endParaRPr lang="ru-RU" sz="1067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59D0232-0BBB-B270-4C0D-8EAC1169CC61}"/>
                  </a:ext>
                </a:extLst>
              </p:cNvPr>
              <p:cNvSpPr txBox="1"/>
              <p:nvPr/>
            </p:nvSpPr>
            <p:spPr>
              <a:xfrm>
                <a:off x="1467605" y="2450125"/>
                <a:ext cx="1312296" cy="66799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square" lIns="48000" tIns="48000" rIns="48000" bIns="48000" rtlCol="0">
                <a:spAutoFit/>
              </a:bodyPr>
              <a:lstStyle/>
              <a:p>
                <a:pPr algn="ctr"/>
                <a:r>
                  <a:rPr lang="ru-RU" sz="1067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Здравоохранение </a:t>
                </a:r>
              </a:p>
              <a:p>
                <a:pPr algn="ctr"/>
                <a:r>
                  <a:rPr lang="ru-RU" sz="1067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и медицинские науки </a:t>
                </a:r>
                <a:br>
                  <a:rPr lang="ru-RU" sz="1067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ru-RU" sz="1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21%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D9360A3F-AA42-700B-166E-249CFD1CE09A}"/>
                  </a:ext>
                </a:extLst>
              </p:cNvPr>
              <p:cNvSpPr txBox="1"/>
              <p:nvPr/>
            </p:nvSpPr>
            <p:spPr>
              <a:xfrm>
                <a:off x="2031089" y="1306418"/>
                <a:ext cx="1795908" cy="66799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lIns="48000" tIns="48000" rIns="48000" bIns="48000" rtlCol="0">
                <a:spAutoFit/>
              </a:bodyPr>
              <a:lstStyle/>
              <a:p>
                <a:pPr algn="ctr"/>
                <a:r>
                  <a:rPr lang="ru-RU" sz="1067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Инженерное дело, технологии и технические науки </a:t>
                </a:r>
                <a:br>
                  <a:rPr lang="ru-RU" sz="1067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ru-RU" sz="1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20%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914EFEE-D01B-3639-DB79-8081759F0174}"/>
                  </a:ext>
                </a:extLst>
              </p:cNvPr>
              <p:cNvSpPr txBox="1"/>
              <p:nvPr/>
            </p:nvSpPr>
            <p:spPr>
              <a:xfrm>
                <a:off x="4160303" y="1857420"/>
                <a:ext cx="1358722" cy="53173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 wrap="square" lIns="48000" tIns="48000" rIns="48000" bIns="48000" rtlCol="0">
                <a:spAutoFit/>
              </a:bodyPr>
              <a:lstStyle/>
              <a:p>
                <a:pPr algn="ctr"/>
                <a:r>
                  <a:rPr lang="ru-RU" sz="1067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Образование и педагогические науки </a:t>
                </a:r>
                <a:r>
                  <a:rPr lang="ru-RU" sz="1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– 19%</a:t>
                </a:r>
              </a:p>
            </p:txBody>
          </p:sp>
        </p:grpSp>
        <p:sp>
          <p:nvSpPr>
            <p:cNvPr id="149" name="Прямоугольник с двумя скругленными противолежащими углами 148"/>
            <p:cNvSpPr/>
            <p:nvPr/>
          </p:nvSpPr>
          <p:spPr>
            <a:xfrm>
              <a:off x="0" y="1122421"/>
              <a:ext cx="4376203" cy="259047"/>
            </a:xfrm>
            <a:prstGeom prst="round2DiagRect">
              <a:avLst>
                <a:gd name="adj1" fmla="val 37178"/>
                <a:gd name="adj2" fmla="val 0"/>
              </a:avLst>
            </a:prstGeom>
            <a:solidFill>
              <a:srgbClr val="B190F5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3440" algn="ctr" defTabSz="914337">
                <a:spcBef>
                  <a:spcPts val="105"/>
                </a:spcBef>
              </a:pPr>
              <a:r>
                <a:rPr lang="ru-RU" sz="1269" b="1" dirty="0">
                  <a:solidFill>
                    <a:prstClr val="white"/>
                  </a:solidFill>
                  <a:latin typeface="Century Gothic"/>
                  <a:cs typeface="Century Gothic"/>
                </a:rPr>
                <a:t>Для высшего образования 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91253" y="2761993"/>
            <a:ext cx="5100747" cy="2616012"/>
            <a:chOff x="5318440" y="2400440"/>
            <a:chExt cx="3825560" cy="1962009"/>
          </a:xfrm>
        </p:grpSpPr>
        <p:sp>
          <p:nvSpPr>
            <p:cNvPr id="150" name="Прямоугольник с двумя скругленными противолежащими углами 149"/>
            <p:cNvSpPr/>
            <p:nvPr/>
          </p:nvSpPr>
          <p:spPr>
            <a:xfrm>
              <a:off x="7234307" y="2400440"/>
              <a:ext cx="1909693" cy="260799"/>
            </a:xfrm>
            <a:prstGeom prst="round2DiagRect">
              <a:avLst>
                <a:gd name="adj1" fmla="val 37178"/>
                <a:gd name="adj2" fmla="val 0"/>
              </a:avLst>
            </a:prstGeom>
            <a:solidFill>
              <a:srgbClr val="F2D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3440" algn="ctr" defTabSz="914337">
                <a:spcBef>
                  <a:spcPts val="105"/>
                </a:spcBef>
              </a:pPr>
              <a:r>
                <a:rPr lang="ru-RU" sz="1269" b="1" dirty="0">
                  <a:solidFill>
                    <a:prstClr val="white"/>
                  </a:solidFill>
                  <a:latin typeface="Century Gothic"/>
                  <a:cs typeface="Century Gothic"/>
                </a:rPr>
                <a:t>Для СПО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5727803" y="3371067"/>
              <a:ext cx="3246573" cy="403064"/>
              <a:chOff x="3897252" y="3498825"/>
              <a:chExt cx="4030446" cy="633220"/>
            </a:xfrm>
          </p:grpSpPr>
          <p:sp>
            <p:nvSpPr>
              <p:cNvPr id="183" name="Прямоугольник 182">
                <a:extLst>
                  <a:ext uri="{FF2B5EF4-FFF2-40B4-BE49-F238E27FC236}">
                    <a16:creationId xmlns:a16="http://schemas.microsoft.com/office/drawing/2014/main" id="{CC23DCCA-01E7-85BD-5CB7-FE0F7A3B3A94}"/>
                  </a:ext>
                </a:extLst>
              </p:cNvPr>
              <p:cNvSpPr/>
              <p:nvPr/>
            </p:nvSpPr>
            <p:spPr>
              <a:xfrm>
                <a:off x="3897252" y="3498825"/>
                <a:ext cx="2403249" cy="63322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1994">
                  <a:defRPr/>
                </a:pPr>
                <a:endParaRPr lang="ru-RU" sz="2268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84" name="Рисунок 183">
                <a:extLst>
                  <a:ext uri="{FF2B5EF4-FFF2-40B4-BE49-F238E27FC236}">
                    <a16:creationId xmlns:a16="http://schemas.microsoft.com/office/drawing/2014/main" id="{48DBBDAF-8EFD-EAC3-D941-1065363D6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8876" y="3582496"/>
                <a:ext cx="473908" cy="396000"/>
              </a:xfrm>
              <a:prstGeom prst="rect">
                <a:avLst/>
              </a:prstGeom>
            </p:spPr>
          </p:pic>
          <p:sp>
            <p:nvSpPr>
              <p:cNvPr id="185" name="Прямоугольник 184">
                <a:extLst>
                  <a:ext uri="{FF2B5EF4-FFF2-40B4-BE49-F238E27FC236}">
                    <a16:creationId xmlns:a16="http://schemas.microsoft.com/office/drawing/2014/main" id="{82E5BE47-4F62-DD1E-77D3-691714F67009}"/>
                  </a:ext>
                </a:extLst>
              </p:cNvPr>
              <p:cNvSpPr/>
              <p:nvPr/>
            </p:nvSpPr>
            <p:spPr>
              <a:xfrm>
                <a:off x="6300500" y="3499249"/>
                <a:ext cx="604800" cy="632796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1994">
                  <a:defRPr/>
                </a:pPr>
                <a:endParaRPr lang="ru-RU" sz="2268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86" name="Рисунок 185">
                <a:extLst>
                  <a:ext uri="{FF2B5EF4-FFF2-40B4-BE49-F238E27FC236}">
                    <a16:creationId xmlns:a16="http://schemas.microsoft.com/office/drawing/2014/main" id="{1A5112B5-BBBF-62FA-F0E0-FE04861D8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4744" y="3588148"/>
                <a:ext cx="436311" cy="449260"/>
              </a:xfrm>
              <a:prstGeom prst="rect">
                <a:avLst/>
              </a:prstGeom>
            </p:spPr>
          </p:pic>
          <p:sp>
            <p:nvSpPr>
              <p:cNvPr id="187" name="Прямоугольник 186">
                <a:extLst>
                  <a:ext uri="{FF2B5EF4-FFF2-40B4-BE49-F238E27FC236}">
                    <a16:creationId xmlns:a16="http://schemas.microsoft.com/office/drawing/2014/main" id="{67FD174A-20E1-FB93-30BB-C9CC85E2E995}"/>
                  </a:ext>
                </a:extLst>
              </p:cNvPr>
              <p:cNvSpPr/>
              <p:nvPr/>
            </p:nvSpPr>
            <p:spPr>
              <a:xfrm>
                <a:off x="6905298" y="3498825"/>
                <a:ext cx="565200" cy="63322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1994">
                  <a:defRPr/>
                </a:pPr>
                <a:endParaRPr lang="ru-RU" sz="2268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88" name="Рисунок 187">
                <a:extLst>
                  <a:ext uri="{FF2B5EF4-FFF2-40B4-BE49-F238E27FC236}">
                    <a16:creationId xmlns:a16="http://schemas.microsoft.com/office/drawing/2014/main" id="{3A3E04AA-E284-F448-A1BA-F77AD0B33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5299" y="3678974"/>
                <a:ext cx="436311" cy="214348"/>
              </a:xfrm>
              <a:prstGeom prst="rect">
                <a:avLst/>
              </a:prstGeom>
            </p:spPr>
          </p:pic>
          <p:sp>
            <p:nvSpPr>
              <p:cNvPr id="189" name="Прямоугольник 188">
                <a:extLst>
                  <a:ext uri="{FF2B5EF4-FFF2-40B4-BE49-F238E27FC236}">
                    <a16:creationId xmlns:a16="http://schemas.microsoft.com/office/drawing/2014/main" id="{03EB4ECA-E7E0-B086-55DC-752DBB299E37}"/>
                  </a:ext>
                </a:extLst>
              </p:cNvPr>
              <p:cNvSpPr/>
              <p:nvPr/>
            </p:nvSpPr>
            <p:spPr>
              <a:xfrm>
                <a:off x="7470498" y="3498825"/>
                <a:ext cx="457200" cy="633220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151994">
                  <a:defRPr/>
                </a:pPr>
                <a:endParaRPr lang="ru-RU" sz="2268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90" name="Рисунок 189">
                <a:extLst>
                  <a:ext uri="{FF2B5EF4-FFF2-40B4-BE49-F238E27FC236}">
                    <a16:creationId xmlns:a16="http://schemas.microsoft.com/office/drawing/2014/main" id="{5E7962E6-DEB2-E2B7-8CDA-868C49EE1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0770" y="3684833"/>
                <a:ext cx="276656" cy="216000"/>
              </a:xfrm>
              <a:prstGeom prst="rect">
                <a:avLst/>
              </a:prstGeom>
            </p:spPr>
          </p:pic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F018D85F-55E9-9F6A-DAEA-98223083CE57}"/>
                </a:ext>
              </a:extLst>
            </p:cNvPr>
            <p:cNvSpPr txBox="1"/>
            <p:nvPr/>
          </p:nvSpPr>
          <p:spPr>
            <a:xfrm>
              <a:off x="8435047" y="3830718"/>
              <a:ext cx="708953" cy="5317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E75B6"/>
              </a:solidFill>
            </a:ln>
          </p:spPr>
          <p:txBody>
            <a:bodyPr wrap="square" lIns="48000" tIns="48000" rIns="48000" bIns="4800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8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ru-RU" sz="1067" dirty="0"/>
                <a:t>Науки об обществе – </a:t>
              </a:r>
              <a:r>
                <a:rPr lang="ru-RU" sz="1400" dirty="0"/>
                <a:t>9%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0B8416A-3185-BAA7-5492-D77CAF7459CF}"/>
                </a:ext>
              </a:extLst>
            </p:cNvPr>
            <p:cNvSpPr txBox="1"/>
            <p:nvPr/>
          </p:nvSpPr>
          <p:spPr>
            <a:xfrm>
              <a:off x="5318440" y="2824548"/>
              <a:ext cx="2271089" cy="395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 lIns="48000" tIns="48000" rIns="48000" bIns="48000" rtlCol="0">
              <a:spAutoFit/>
            </a:bodyPr>
            <a:lstStyle/>
            <a:p>
              <a:pPr algn="ctr"/>
              <a:r>
                <a:rPr lang="ru-RU" sz="1067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Инженерное дело, технологии и технические науки </a:t>
              </a:r>
              <a:r>
                <a:rPr lang="ru-RU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– 62%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0B8416A-3185-BAA7-5492-D77CAF7459CF}"/>
                </a:ext>
              </a:extLst>
            </p:cNvPr>
            <p:cNvSpPr txBox="1"/>
            <p:nvPr/>
          </p:nvSpPr>
          <p:spPr>
            <a:xfrm>
              <a:off x="6947215" y="3830718"/>
              <a:ext cx="1135746" cy="5317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lIns="48000" tIns="48000" rIns="48000" bIns="48000" rtlCol="0">
              <a:spAutoFit/>
            </a:bodyPr>
            <a:lstStyle/>
            <a:p>
              <a:pPr algn="ctr"/>
              <a:r>
                <a:rPr lang="ru-RU" sz="1067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Здравоохранение </a:t>
              </a:r>
            </a:p>
            <a:p>
              <a:pPr algn="ctr"/>
              <a:r>
                <a:rPr lang="ru-RU" sz="1067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и медицинские науки </a:t>
              </a:r>
              <a:r>
                <a:rPr lang="ru-RU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– 12%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70B8416A-3185-BAA7-5492-D77CAF7459CF}"/>
                </a:ext>
              </a:extLst>
            </p:cNvPr>
            <p:cNvSpPr txBox="1"/>
            <p:nvPr/>
          </p:nvSpPr>
          <p:spPr>
            <a:xfrm>
              <a:off x="7781130" y="2779203"/>
              <a:ext cx="1067515" cy="5317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lIns="48000" tIns="48000" rIns="48000" bIns="48000" rtlCol="0">
              <a:spAutoFit/>
            </a:bodyPr>
            <a:lstStyle/>
            <a:p>
              <a:pPr algn="ctr"/>
              <a:r>
                <a:rPr lang="ru-RU" sz="1067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Образование и педагогические науки </a:t>
              </a:r>
              <a:r>
                <a:rPr lang="ru-RU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– 11%</a:t>
              </a:r>
            </a:p>
          </p:txBody>
        </p:sp>
      </p:grp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id="{CC23DCCA-01E7-85BD-5CB7-FE0F7A3B3A94}"/>
              </a:ext>
            </a:extLst>
          </p:cNvPr>
          <p:cNvSpPr/>
          <p:nvPr/>
        </p:nvSpPr>
        <p:spPr>
          <a:xfrm>
            <a:off x="238342" y="5841320"/>
            <a:ext cx="3325153" cy="53741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51994">
              <a:defRPr/>
            </a:pPr>
            <a:endParaRPr lang="ru-RU" sz="2268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48DBBDAF-8EFD-EAC3-D941-1065363D67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57" y="5922803"/>
            <a:ext cx="508985" cy="33608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57719" y="5841320"/>
            <a:ext cx="357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flipV="1">
            <a:off x="3909440" y="5841320"/>
            <a:ext cx="0" cy="529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>
            <a:off x="3557719" y="6371115"/>
            <a:ext cx="357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Прямоугольник с двумя скругленными противолежащими углами 205"/>
          <p:cNvSpPr/>
          <p:nvPr/>
        </p:nvSpPr>
        <p:spPr>
          <a:xfrm>
            <a:off x="-8635" y="4413105"/>
            <a:ext cx="5834937" cy="510321"/>
          </a:xfrm>
          <a:prstGeom prst="round2DiagRect">
            <a:avLst>
              <a:gd name="adj1" fmla="val 37178"/>
              <a:gd name="adj2" fmla="val 0"/>
            </a:avLst>
          </a:prstGeom>
          <a:solidFill>
            <a:srgbClr val="B190F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3440" algn="ctr" defTabSz="914337">
              <a:spcBef>
                <a:spcPts val="105"/>
              </a:spcBef>
            </a:pPr>
            <a:r>
              <a:rPr lang="ru-RU" sz="1269" b="1" dirty="0">
                <a:solidFill>
                  <a:prstClr val="white"/>
                </a:solidFill>
                <a:latin typeface="Century Gothic"/>
                <a:cs typeface="Century Gothic"/>
              </a:rPr>
              <a:t>Для профессионального обучения </a:t>
            </a:r>
          </a:p>
          <a:p>
            <a:pPr marL="13440" algn="ctr" defTabSz="914337">
              <a:spcBef>
                <a:spcPts val="105"/>
              </a:spcBef>
            </a:pPr>
            <a:r>
              <a:rPr lang="ru-RU" sz="1269" b="1" dirty="0">
                <a:solidFill>
                  <a:prstClr val="white"/>
                </a:solidFill>
                <a:latin typeface="Century Gothic"/>
                <a:cs typeface="Century Gothic"/>
              </a:rPr>
              <a:t>или профессиональной переподготовки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70B8416A-3185-BAA7-5492-D77CAF7459CF}"/>
              </a:ext>
            </a:extLst>
          </p:cNvPr>
          <p:cNvSpPr txBox="1"/>
          <p:nvPr/>
        </p:nvSpPr>
        <p:spPr>
          <a:xfrm>
            <a:off x="386858" y="5048683"/>
            <a:ext cx="3028119" cy="7089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ru-RU" sz="1067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Инженерное дело, технологии и технические науки </a:t>
            </a:r>
            <a:br>
              <a:rPr lang="ru-RU" sz="1067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93%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70B8416A-3185-BAA7-5492-D77CAF7459CF}"/>
              </a:ext>
            </a:extLst>
          </p:cNvPr>
          <p:cNvSpPr txBox="1"/>
          <p:nvPr/>
        </p:nvSpPr>
        <p:spPr>
          <a:xfrm>
            <a:off x="3736457" y="5230294"/>
            <a:ext cx="1423353" cy="52729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ru-RU" sz="1067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Прочее </a:t>
            </a:r>
            <a:br>
              <a:rPr lang="ru-RU" sz="1067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7%</a:t>
            </a:r>
          </a:p>
        </p:txBody>
      </p:sp>
    </p:spTree>
    <p:extLst>
      <p:ext uri="{BB962C8B-B14F-4D97-AF65-F5344CB8AC3E}">
        <p14:creationId xmlns:p14="http://schemas.microsoft.com/office/powerpoint/2010/main" val="5692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778" y="2966441"/>
            <a:ext cx="3408014" cy="93937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Потребность в кадрах</a:t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по сферам деятельности в Иркутской области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36707" t="26652" r="27744" b="24483"/>
          <a:stretch/>
        </p:blipFill>
        <p:spPr bwMode="auto">
          <a:xfrm>
            <a:off x="20986" y="37288"/>
            <a:ext cx="4334607" cy="2593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504592"/>
              </p:ext>
            </p:extLst>
          </p:nvPr>
        </p:nvGraphicFramePr>
        <p:xfrm>
          <a:off x="4915697" y="169824"/>
          <a:ext cx="5413131" cy="165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с двумя скругленными противолежащими углами 11">
            <a:extLst>
              <a:ext uri="{FF2B5EF4-FFF2-40B4-BE49-F238E27FC236}">
                <a16:creationId xmlns:a16="http://schemas.microsoft.com/office/drawing/2014/main" id="{111E2C20-505A-B243-997A-A04CEC18B290}"/>
              </a:ext>
            </a:extLst>
          </p:cNvPr>
          <p:cNvSpPr/>
          <p:nvPr/>
        </p:nvSpPr>
        <p:spPr>
          <a:xfrm>
            <a:off x="708979" y="4150541"/>
            <a:ext cx="2011043" cy="1387539"/>
          </a:xfrm>
          <a:prstGeom prst="round2DiagRect">
            <a:avLst>
              <a:gd name="adj1" fmla="val 12614"/>
              <a:gd name="adj2" fmla="val 0"/>
            </a:avLst>
          </a:prstGeom>
          <a:solidFill>
            <a:srgbClr val="DAC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885" rIns="342885" bIns="0" rtlCol="0" anchor="t"/>
          <a:lstStyle/>
          <a:p>
            <a:pPr defTabSz="914337"/>
            <a:r>
              <a:rPr lang="ru-RU" sz="254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RU" sz="2540" b="1" spc="-5" dirty="0">
                <a:solidFill>
                  <a:srgbClr val="FFFFFF"/>
                </a:solidFill>
                <a:latin typeface="Century Gothic"/>
                <a:cs typeface="Times New Roman" panose="02020603050405020304" pitchFamily="18" charset="0"/>
              </a:rPr>
              <a:t>65</a:t>
            </a:r>
            <a:r>
              <a:rPr lang="ru-RU" sz="2540" b="1" dirty="0">
                <a:solidFill>
                  <a:srgbClr val="FFFFFF"/>
                </a:solidFill>
                <a:latin typeface="Century Gothic"/>
                <a:cs typeface="Century Gothic"/>
              </a:rPr>
              <a:t>% </a:t>
            </a:r>
          </a:p>
          <a:p>
            <a:pPr defTabSz="914337"/>
            <a:r>
              <a:rPr lang="ru-RU" sz="1269" b="1" spc="-5" dirty="0">
                <a:solidFill>
                  <a:srgbClr val="FFFFFF"/>
                </a:solidFill>
                <a:cs typeface="Calibri"/>
              </a:rPr>
              <a:t>СПРОС  НА «РАБОЧИЕ» СПЕЦИАЛЬНСОТИ</a:t>
            </a:r>
            <a:endParaRPr lang="ru-RU" sz="1269" dirty="0">
              <a:solidFill>
                <a:prstClr val="white"/>
              </a:solidFill>
              <a:cs typeface="Calibri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646620"/>
              </p:ext>
            </p:extLst>
          </p:nvPr>
        </p:nvGraphicFramePr>
        <p:xfrm>
          <a:off x="3429000" y="2233246"/>
          <a:ext cx="8638808" cy="422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18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642979"/>
              </p:ext>
            </p:extLst>
          </p:nvPr>
        </p:nvGraphicFramePr>
        <p:xfrm>
          <a:off x="298939" y="258312"/>
          <a:ext cx="7526215" cy="607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23527" y="1454717"/>
            <a:ext cx="2438399" cy="36793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лучших вузов России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КАЕХ-100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701</Words>
  <Application>Microsoft Office PowerPoint</Application>
  <PresentationFormat>Широкоэкранный</PresentationFormat>
  <Paragraphs>316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Roboto</vt:lpstr>
      <vt:lpstr>Tahoma</vt:lpstr>
      <vt:lpstr>Times New Roman</vt:lpstr>
      <vt:lpstr>Тема Office</vt:lpstr>
      <vt:lpstr> ИТОГИ   ГИА-2024 по программе основного общего образования   </vt:lpstr>
      <vt:lpstr>ГИА-2024г.  </vt:lpstr>
      <vt:lpstr>Р Е З У Л Ь Т А Т Ы   В   С Р А В Н Е Н И И</vt:lpstr>
      <vt:lpstr> ОПРЕДЕЛЕНИЕ ВЫПУСКНИКОВ 2024г.  </vt:lpstr>
      <vt:lpstr>9 класс  </vt:lpstr>
      <vt:lpstr>11 класс  </vt:lpstr>
      <vt:lpstr>Презентация PowerPoint</vt:lpstr>
      <vt:lpstr>Потребность в кадрах по сферам деятельности в Иркутской области</vt:lpstr>
      <vt:lpstr>Рейтинг лучших вузов России  КАЕХ-100</vt:lpstr>
      <vt:lpstr> Аттестация в 2023-2024 учебном году: - руководителей и кандидатов на должности руководителей; - педагогических работников на соответствие квалификационной категории.   </vt:lpstr>
      <vt:lpstr>Руководитель МАОУ «СОШ № 12» им. Семенова В.Н. </vt:lpstr>
      <vt:lpstr>Презентация PowerPoint</vt:lpstr>
      <vt:lpstr>К А Н Д И Д А Т Ы    В  Э К С П Е Р Т Ы- 2025</vt:lpstr>
      <vt:lpstr>Аттестация педагогических работников   </vt:lpstr>
      <vt:lpstr>ПЛАНОВАЯ РАБОТА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концептуальными документами школ с низкими образовательными результатами</dc:title>
  <dc:creator>Татьяна Владимировна</dc:creator>
  <cp:lastModifiedBy>EV_Axova</cp:lastModifiedBy>
  <cp:revision>219</cp:revision>
  <cp:lastPrinted>2024-10-15T07:27:47Z</cp:lastPrinted>
  <dcterms:created xsi:type="dcterms:W3CDTF">2024-06-17T08:07:41Z</dcterms:created>
  <dcterms:modified xsi:type="dcterms:W3CDTF">2024-10-16T06:56:07Z</dcterms:modified>
</cp:coreProperties>
</file>