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00" r:id="rId3"/>
    <p:sldId id="307" r:id="rId4"/>
    <p:sldId id="298" r:id="rId5"/>
    <p:sldId id="305" r:id="rId6"/>
    <p:sldId id="306" r:id="rId7"/>
    <p:sldId id="30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66FF"/>
    <a:srgbClr val="3366CC"/>
    <a:srgbClr val="0000A2"/>
    <a:srgbClr val="0000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9CEBB-0195-4128-98F6-E52508E1E44D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5B2E1-3B0F-4EF3-A3C2-4BD100186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921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B6E-4B9E-4BB9-8A3C-B1C21FC72AE6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22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B6E-4B9E-4BB9-8A3C-B1C21FC72AE6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52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B6E-4B9E-4BB9-8A3C-B1C21FC72AE6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98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B6E-4B9E-4BB9-8A3C-B1C21FC72AE6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38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B6E-4B9E-4BB9-8A3C-B1C21FC72AE6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46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B6E-4B9E-4BB9-8A3C-B1C21FC72AE6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75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B6E-4B9E-4BB9-8A3C-B1C21FC72AE6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42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B6E-4B9E-4BB9-8A3C-B1C21FC72AE6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73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B6E-4B9E-4BB9-8A3C-B1C21FC72AE6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215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B6E-4B9E-4BB9-8A3C-B1C21FC72AE6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137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B6E-4B9E-4BB9-8A3C-B1C21FC72AE6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89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D1B6E-4B9E-4BB9-8A3C-B1C21FC72AE6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26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27272"/>
          </a:xfrm>
          <a:prstGeom prst="rect">
            <a:avLst/>
          </a:prstGeom>
          <a:effectLst>
            <a:glow>
              <a:schemeClr val="accent1"/>
            </a:glow>
            <a:softEdge rad="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7675" y="3175912"/>
            <a:ext cx="5890846" cy="23876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</a:t>
            </a:r>
            <a:r>
              <a:rPr lang="ru-RU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аккредитационного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мониторинга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образования по основным общеобразовательным программам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60123" y="4969164"/>
            <a:ext cx="5931877" cy="1787525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 Кузнецова О.Н., председатель Комитета образования Администрации города </a:t>
            </a:r>
            <a:r>
              <a:rPr lang="ru-RU" sz="2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Усть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Илимска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673" y="6500243"/>
            <a:ext cx="10989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27.08.2024г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3" y="161746"/>
            <a:ext cx="1145989" cy="4919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23505" y="161746"/>
            <a:ext cx="61450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Расширенное заседание Коллегии Комитета образования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Администрации города Усть-Илимска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4"/>
          <a:stretch/>
        </p:blipFill>
        <p:spPr>
          <a:xfrm>
            <a:off x="-19251" y="0"/>
            <a:ext cx="113268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494693" y="1011928"/>
            <a:ext cx="9785838" cy="4340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Федеральной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службы по надзору в сфере образования и науки, Министерства просвещения Российской Федерации, Министерства науки и высшего образования Российской Федерации от 24.04.2023 № 660/306/448 «Об осуществлении Федеральной службой по надзору в сфере образования и науки, Министерством просвещения Российской Федерации и Министерством науки и высшего образования Российской Федерации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аккредитационного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мониторинга системы образования»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sz="3600" dirty="0" smtClean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25.09.2023г. - </a:t>
            </a:r>
            <a:r>
              <a:rPr lang="ru-RU" sz="3600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08.10.2023г. </a:t>
            </a:r>
            <a:endParaRPr lang="ru-RU" sz="3600" dirty="0" smtClean="0">
              <a:solidFill>
                <a:srgbClr val="0033CC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100%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муниципальных общеобразовательных учреждений приняли участие в 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аккредитационном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мониторинге системы образования по основным общеобразовательным программам – образовательным программам начального общего образования, основного общего образования и среднего общего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48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4"/>
          <a:stretch/>
        </p:blipFill>
        <p:spPr>
          <a:xfrm>
            <a:off x="-19251" y="0"/>
            <a:ext cx="113268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18186" y="745228"/>
            <a:ext cx="1098331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данных по показателям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мониторинга осуществлялся в </a:t>
            </a:r>
            <a:r>
              <a:rPr lang="ru-RU" sz="32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информационной системе </a:t>
            </a:r>
            <a:r>
              <a:rPr lang="ru-RU" sz="32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 fontAlgn="base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мониторинга предоставляли информацию по показателям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мониторинга системы образования по основным общеобразовательным программам – образовательным программам начального общего образования, основного общего образования и среднего общего образования в соответствии с приказом №№№ 660/306/448.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данным приказом </a:t>
            </a:r>
            <a:r>
              <a:rPr lang="ru-RU"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программам </a:t>
            </a:r>
            <a:endParaRPr lang="ru-RU" sz="24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24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начального </a:t>
            </a:r>
            <a:r>
              <a:rPr lang="ru-RU"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предоставлялась информация </a:t>
            </a:r>
            <a:r>
              <a:rPr lang="ru-RU"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4 показателям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 программам </a:t>
            </a:r>
            <a:r>
              <a:rPr lang="ru-RU"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общего образования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6 показателям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 </a:t>
            </a:r>
            <a:r>
              <a:rPr lang="ru-RU"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общего образования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6 показателям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260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/>
          <a:stretch/>
        </p:blipFill>
        <p:spPr>
          <a:xfrm rot="16200000">
            <a:off x="3025816" y="3030434"/>
            <a:ext cx="806368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 b="20876"/>
          <a:stretch/>
        </p:blipFill>
        <p:spPr>
          <a:xfrm rot="16200000">
            <a:off x="9075637" y="3760108"/>
            <a:ext cx="806368" cy="5426359"/>
          </a:xfrm>
          <a:prstGeom prst="rect">
            <a:avLst/>
          </a:prstGeom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874414" y="-133957"/>
            <a:ext cx="10515600" cy="119540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МАОУ «СОШ № 12» им. Семенова В.Н.</a:t>
            </a:r>
            <a:r>
              <a:rPr lang="en-US" sz="3200" b="1" kern="1200" dirty="0" smtClean="0">
                <a:solidFill>
                  <a:schemeClr val="bg1"/>
                </a:solidFill>
              </a:rPr>
              <a:t> </a:t>
            </a:r>
            <a:endParaRPr lang="en-US" sz="3200" b="1" kern="1200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22722" y="45022"/>
            <a:ext cx="11218984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по образовательным программам начального общего образования</a:t>
            </a:r>
            <a:endParaRPr lang="ru-RU" sz="1600" b="1" dirty="0">
              <a:solidFill>
                <a:srgbClr val="0033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015982"/>
              </p:ext>
            </p:extLst>
          </p:nvPr>
        </p:nvGraphicFramePr>
        <p:xfrm>
          <a:off x="1040227" y="433718"/>
          <a:ext cx="9862233" cy="4989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14970">
                  <a:extLst>
                    <a:ext uri="{9D8B030D-6E8A-4147-A177-3AD203B41FA5}">
                      <a16:colId xmlns:a16="http://schemas.microsoft.com/office/drawing/2014/main" val="4226297828"/>
                    </a:ext>
                  </a:extLst>
                </a:gridCol>
                <a:gridCol w="715254">
                  <a:extLst>
                    <a:ext uri="{9D8B030D-6E8A-4147-A177-3AD203B41FA5}">
                      <a16:colId xmlns:a16="http://schemas.microsoft.com/office/drawing/2014/main" val="2805942738"/>
                    </a:ext>
                  </a:extLst>
                </a:gridCol>
                <a:gridCol w="715254">
                  <a:extLst>
                    <a:ext uri="{9D8B030D-6E8A-4147-A177-3AD203B41FA5}">
                      <a16:colId xmlns:a16="http://schemas.microsoft.com/office/drawing/2014/main" val="1628825796"/>
                    </a:ext>
                  </a:extLst>
                </a:gridCol>
                <a:gridCol w="741483">
                  <a:extLst>
                    <a:ext uri="{9D8B030D-6E8A-4147-A177-3AD203B41FA5}">
                      <a16:colId xmlns:a16="http://schemas.microsoft.com/office/drawing/2014/main" val="4032115124"/>
                    </a:ext>
                  </a:extLst>
                </a:gridCol>
                <a:gridCol w="706175">
                  <a:extLst>
                    <a:ext uri="{9D8B030D-6E8A-4147-A177-3AD203B41FA5}">
                      <a16:colId xmlns:a16="http://schemas.microsoft.com/office/drawing/2014/main" val="2587775130"/>
                    </a:ext>
                  </a:extLst>
                </a:gridCol>
                <a:gridCol w="1269097">
                  <a:extLst>
                    <a:ext uri="{9D8B030D-6E8A-4147-A177-3AD203B41FA5}">
                      <a16:colId xmlns:a16="http://schemas.microsoft.com/office/drawing/2014/main" val="3339998684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муниципального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общеобразовательного учреждения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2437965"/>
                  </a:ext>
                </a:extLst>
              </a:tr>
              <a:tr h="596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«Городская гимназия №1»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9868837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«СООШ№ 1»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3528224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«СОШ№2»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3326043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«СОШ№8 имени Бусыгина М.И.»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3870442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СОШ№ 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4145362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«СОШ№11»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5977704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«СОШ№12»  им. Семенова В.Н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9801277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«СОШ№13 им. М.К. Янгеля»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414495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«СОШ№14»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2071132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«Экспериментальный лицей имени Батербиева М.М.»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53203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«СОШ№7 имени Пичуева Л.П.»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544050"/>
                  </a:ext>
                </a:extLst>
              </a:tr>
              <a:tr h="83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«СОШ№15»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42686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«СОШ№17»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5085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«СОШ№5»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21046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6100" y="5417785"/>
            <a:ext cx="11790485" cy="77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Максимальное значение суммарного количества баллов показателей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аккредитационного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мониторинга системы образования – образовательным программам начального общего образования составляет 35. Для успешного прохождения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аккредитационного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мониторинга необходимо достичь минимального значения итогового балла, которое составляет 30 баллов.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65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4"/>
          <a:stretch/>
        </p:blipFill>
        <p:spPr>
          <a:xfrm>
            <a:off x="-19251" y="0"/>
            <a:ext cx="1132688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80650" y="1303699"/>
            <a:ext cx="1520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0800000">
            <a:off x="2624197" y="1637791"/>
            <a:ext cx="1520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01631" y="2202654"/>
            <a:ext cx="2544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еопределенность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0800000">
            <a:off x="3919086" y="2556659"/>
            <a:ext cx="2544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аилучших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65709" y="2941447"/>
            <a:ext cx="175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сознание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0800000">
            <a:off x="6441671" y="3270351"/>
            <a:ext cx="2544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бразовательных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06760" y="3855126"/>
            <a:ext cx="2544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0800000">
            <a:off x="8656831" y="4193809"/>
            <a:ext cx="2544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езультатов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33674" y="106769"/>
            <a:ext cx="8277225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по образовательным программам основного общего образования</a:t>
            </a:r>
            <a:endParaRPr lang="ru-RU" sz="1600" b="1" dirty="0">
              <a:solidFill>
                <a:srgbClr val="0033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048558"/>
              </p:ext>
            </p:extLst>
          </p:nvPr>
        </p:nvGraphicFramePr>
        <p:xfrm>
          <a:off x="1234502" y="619702"/>
          <a:ext cx="10416280" cy="51956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75901">
                  <a:extLst>
                    <a:ext uri="{9D8B030D-6E8A-4147-A177-3AD203B41FA5}">
                      <a16:colId xmlns:a16="http://schemas.microsoft.com/office/drawing/2014/main" val="464455325"/>
                    </a:ext>
                  </a:extLst>
                </a:gridCol>
                <a:gridCol w="595993">
                  <a:extLst>
                    <a:ext uri="{9D8B030D-6E8A-4147-A177-3AD203B41FA5}">
                      <a16:colId xmlns:a16="http://schemas.microsoft.com/office/drawing/2014/main" val="3426664366"/>
                    </a:ext>
                  </a:extLst>
                </a:gridCol>
                <a:gridCol w="740286">
                  <a:extLst>
                    <a:ext uri="{9D8B030D-6E8A-4147-A177-3AD203B41FA5}">
                      <a16:colId xmlns:a16="http://schemas.microsoft.com/office/drawing/2014/main" val="2603271728"/>
                    </a:ext>
                  </a:extLst>
                </a:gridCol>
                <a:gridCol w="546849">
                  <a:extLst>
                    <a:ext uri="{9D8B030D-6E8A-4147-A177-3AD203B41FA5}">
                      <a16:colId xmlns:a16="http://schemas.microsoft.com/office/drawing/2014/main" val="2355069805"/>
                    </a:ext>
                  </a:extLst>
                </a:gridCol>
                <a:gridCol w="694279">
                  <a:extLst>
                    <a:ext uri="{9D8B030D-6E8A-4147-A177-3AD203B41FA5}">
                      <a16:colId xmlns:a16="http://schemas.microsoft.com/office/drawing/2014/main" val="3882335404"/>
                    </a:ext>
                  </a:extLst>
                </a:gridCol>
                <a:gridCol w="595993">
                  <a:extLst>
                    <a:ext uri="{9D8B030D-6E8A-4147-A177-3AD203B41FA5}">
                      <a16:colId xmlns:a16="http://schemas.microsoft.com/office/drawing/2014/main" val="1261841529"/>
                    </a:ext>
                  </a:extLst>
                </a:gridCol>
                <a:gridCol w="595993">
                  <a:extLst>
                    <a:ext uri="{9D8B030D-6E8A-4147-A177-3AD203B41FA5}">
                      <a16:colId xmlns:a16="http://schemas.microsoft.com/office/drawing/2014/main" val="3418518314"/>
                    </a:ext>
                  </a:extLst>
                </a:gridCol>
                <a:gridCol w="870986">
                  <a:extLst>
                    <a:ext uri="{9D8B030D-6E8A-4147-A177-3AD203B41FA5}">
                      <a16:colId xmlns:a16="http://schemas.microsoft.com/office/drawing/2014/main" val="236884722"/>
                    </a:ext>
                  </a:extLst>
                </a:gridCol>
              </a:tblGrid>
              <a:tr h="522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муниципального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общеобразовательного учреждения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1851641"/>
                  </a:ext>
                </a:extLst>
              </a:tr>
              <a:tr h="252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«Городская гимназия №1»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14249842"/>
                  </a:ext>
                </a:extLst>
              </a:tr>
              <a:tr h="5224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«Экспериментальный лицей имени Батербиева М.М.»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37192082"/>
                  </a:ext>
                </a:extLst>
              </a:tr>
              <a:tr h="252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«СОШ №5»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82544503"/>
                  </a:ext>
                </a:extLst>
              </a:tr>
              <a:tr h="252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«СОШ№8 имени Бусыгина М.И.»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55033685"/>
                  </a:ext>
                </a:extLst>
              </a:tr>
              <a:tr h="252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СОШ№9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5290356"/>
                  </a:ext>
                </a:extLst>
              </a:tr>
              <a:tr h="272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«СОШ№12» им. Семенова В.Н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41084698"/>
                  </a:ext>
                </a:extLst>
              </a:tr>
              <a:tr h="252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«СОШ№13 им. М.К. Янгеля»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32163495"/>
                  </a:ext>
                </a:extLst>
              </a:tr>
              <a:tr h="252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«СОШ№2»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51444219"/>
                  </a:ext>
                </a:extLst>
              </a:tr>
              <a:tr h="252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«СОШ№11»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04225563"/>
                  </a:ext>
                </a:extLst>
              </a:tr>
              <a:tr h="252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«СОШ№15»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04319813"/>
                  </a:ext>
                </a:extLst>
              </a:tr>
              <a:tr h="252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«СОШ№ 1»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15561680"/>
                  </a:ext>
                </a:extLst>
              </a:tr>
              <a:tr h="252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«СОШ№7 имени Пичуева Л.П.»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92834364"/>
                  </a:ext>
                </a:extLst>
              </a:tr>
              <a:tr h="252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«СОШ№14»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714505"/>
                  </a:ext>
                </a:extLst>
              </a:tr>
              <a:tr h="4997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№17»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101678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389398" y="5847967"/>
            <a:ext cx="10352622" cy="742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Максимальное значение суммарного количества баллов показателей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аккредитационного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мониторинга системы образования – образовательным программам основного общего образования составляет 55. </a:t>
            </a: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Минимальное значение итогового балла должно составлять 40 баллов.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36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4"/>
          <a:stretch/>
        </p:blipFill>
        <p:spPr>
          <a:xfrm>
            <a:off x="-19251" y="0"/>
            <a:ext cx="1132688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80650" y="1303699"/>
            <a:ext cx="1520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0800000">
            <a:off x="2624197" y="1637791"/>
            <a:ext cx="1520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01631" y="2202654"/>
            <a:ext cx="2544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еопределенность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0800000">
            <a:off x="3919086" y="2556659"/>
            <a:ext cx="2544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аилучших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65709" y="2941447"/>
            <a:ext cx="175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сознание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0800000">
            <a:off x="6441671" y="3270351"/>
            <a:ext cx="2544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бразовательных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06760" y="3855126"/>
            <a:ext cx="2544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0800000">
            <a:off x="8656831" y="4193809"/>
            <a:ext cx="2544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езультатов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52675" y="199102"/>
            <a:ext cx="8620125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по образовательным программам среднего общего образования</a:t>
            </a:r>
            <a:endParaRPr lang="ru-RU" sz="1600" b="1" dirty="0">
              <a:solidFill>
                <a:srgbClr val="0033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081400"/>
              </p:ext>
            </p:extLst>
          </p:nvPr>
        </p:nvGraphicFramePr>
        <p:xfrm>
          <a:off x="1638301" y="646710"/>
          <a:ext cx="10163176" cy="4989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83787">
                  <a:extLst>
                    <a:ext uri="{9D8B030D-6E8A-4147-A177-3AD203B41FA5}">
                      <a16:colId xmlns:a16="http://schemas.microsoft.com/office/drawing/2014/main" val="1434464245"/>
                    </a:ext>
                  </a:extLst>
                </a:gridCol>
                <a:gridCol w="711671">
                  <a:extLst>
                    <a:ext uri="{9D8B030D-6E8A-4147-A177-3AD203B41FA5}">
                      <a16:colId xmlns:a16="http://schemas.microsoft.com/office/drawing/2014/main" val="3250890637"/>
                    </a:ext>
                  </a:extLst>
                </a:gridCol>
                <a:gridCol w="726526">
                  <a:extLst>
                    <a:ext uri="{9D8B030D-6E8A-4147-A177-3AD203B41FA5}">
                      <a16:colId xmlns:a16="http://schemas.microsoft.com/office/drawing/2014/main" val="3885236401"/>
                    </a:ext>
                  </a:extLst>
                </a:gridCol>
                <a:gridCol w="726526">
                  <a:extLst>
                    <a:ext uri="{9D8B030D-6E8A-4147-A177-3AD203B41FA5}">
                      <a16:colId xmlns:a16="http://schemas.microsoft.com/office/drawing/2014/main" val="425871403"/>
                    </a:ext>
                  </a:extLst>
                </a:gridCol>
                <a:gridCol w="626105">
                  <a:extLst>
                    <a:ext uri="{9D8B030D-6E8A-4147-A177-3AD203B41FA5}">
                      <a16:colId xmlns:a16="http://schemas.microsoft.com/office/drawing/2014/main" val="1808829328"/>
                    </a:ext>
                  </a:extLst>
                </a:gridCol>
                <a:gridCol w="534905">
                  <a:extLst>
                    <a:ext uri="{9D8B030D-6E8A-4147-A177-3AD203B41FA5}">
                      <a16:colId xmlns:a16="http://schemas.microsoft.com/office/drawing/2014/main" val="2622672422"/>
                    </a:ext>
                  </a:extLst>
                </a:gridCol>
                <a:gridCol w="534905">
                  <a:extLst>
                    <a:ext uri="{9D8B030D-6E8A-4147-A177-3AD203B41FA5}">
                      <a16:colId xmlns:a16="http://schemas.microsoft.com/office/drawing/2014/main" val="854957703"/>
                    </a:ext>
                  </a:extLst>
                </a:gridCol>
                <a:gridCol w="818751">
                  <a:extLst>
                    <a:ext uri="{9D8B030D-6E8A-4147-A177-3AD203B41FA5}">
                      <a16:colId xmlns:a16="http://schemas.microsoft.com/office/drawing/2014/main" val="309653566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муниципального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общеобразовательного учреждения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3167464"/>
                  </a:ext>
                </a:extLst>
              </a:tr>
              <a:tr h="63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«Городская гимназия №1»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749658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«СОШ№8 имени Бусыгина М.И.»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040566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"СОШ№9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653526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«СОШ№12» им. Семенова В.Н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31927225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«Экспериментальный лицей имени Батербиева М.М.»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16318868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«СОШ№1»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2417140"/>
                  </a:ext>
                </a:extLst>
              </a:tr>
              <a:tr h="1320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«СОШ№2»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28516857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«СОШ№5»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41019902"/>
                  </a:ext>
                </a:extLst>
              </a:tr>
              <a:tr h="1009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«СОШ№7 имени Пичуева Л.П.»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53011330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«СОШ№11»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4110144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«СОШ№13 им. М.К. Янгеля»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82859693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«СОШ№ 14»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84175818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№17»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26888490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«СОШ№15»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437837"/>
                  </a:ext>
                </a:extLst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1389398" y="5692926"/>
            <a:ext cx="10352622" cy="753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Максимальное значение суммарного количества баллов показателей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аккредитационного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мониторинга системы образования – образовательным программам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среднего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общего образования составляет 55. </a:t>
            </a: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Минимальное значение итогового балла должно составлять 40 баллов.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15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1600"/>
            <a:ext cx="12192000" cy="69596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9"/>
          <a:stretch/>
        </p:blipFill>
        <p:spPr>
          <a:xfrm>
            <a:off x="-9626" y="-101599"/>
            <a:ext cx="1315567" cy="69596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356932" y="619939"/>
            <a:ext cx="85332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6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15567" y="84038"/>
            <a:ext cx="10695458" cy="632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  <a:tabLst>
                <a:tab pos="540385" algn="l"/>
                <a:tab pos="810260" algn="l"/>
              </a:tabLst>
            </a:pPr>
            <a:r>
              <a:rPr lang="ru-RU" sz="4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Руководителям муниципальных общеобразовательных учреждений</a:t>
            </a:r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  <a:tabLst>
                <a:tab pos="540385" algn="l"/>
                <a:tab pos="810260" algn="l"/>
              </a:tabLst>
            </a:pPr>
            <a:endParaRPr lang="ru-RU" sz="4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  <a:tabLst>
                <a:tab pos="540385" algn="l"/>
                <a:tab pos="810260" algn="l"/>
              </a:tabLst>
            </a:pPr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-на </a:t>
            </a:r>
            <a:r>
              <a:rPr lang="ru-RU" sz="4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педагогических советах рассмотреть вопрос об итогах </a:t>
            </a:r>
            <a:r>
              <a:rPr lang="ru-RU" sz="4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аккредитационного</a:t>
            </a:r>
            <a:r>
              <a:rPr lang="ru-RU" sz="4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мониторинга 2023 года;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  <a:tabLst>
                <a:tab pos="540385" algn="l"/>
                <a:tab pos="810260" algn="l"/>
              </a:tabLst>
            </a:pPr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-принять </a:t>
            </a:r>
            <a:r>
              <a:rPr lang="ru-RU" sz="4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меры по достижению показателей </a:t>
            </a:r>
            <a:r>
              <a:rPr lang="ru-RU" sz="4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аккредитационного</a:t>
            </a:r>
            <a:r>
              <a:rPr lang="ru-RU" sz="4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мониторинга.</a:t>
            </a:r>
            <a:endParaRPr lang="ru-RU" sz="4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77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5090</TotalTime>
  <Words>974</Words>
  <Application>Microsoft Office PowerPoint</Application>
  <PresentationFormat>Широкоэкранный</PresentationFormat>
  <Paragraphs>381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Итоги аккредитационного мониторинга системы образования по основным общеобразовательным программам   </vt:lpstr>
      <vt:lpstr>Презентация PowerPoint</vt:lpstr>
      <vt:lpstr>Презентация PowerPoint</vt:lpstr>
      <vt:lpstr>Руководитель МАОУ «СОШ № 12» им. Семенова В.Н.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концептуальными документами школ с низкими образовательными результатами</dc:title>
  <dc:creator>Татьяна Владимировна</dc:creator>
  <cp:lastModifiedBy>MA_Voronkova</cp:lastModifiedBy>
  <cp:revision>135</cp:revision>
  <dcterms:created xsi:type="dcterms:W3CDTF">2024-06-17T08:07:41Z</dcterms:created>
  <dcterms:modified xsi:type="dcterms:W3CDTF">2024-08-20T09:30:35Z</dcterms:modified>
</cp:coreProperties>
</file>