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6" r:id="rId1"/>
  </p:sldMasterIdLst>
  <p:notesMasterIdLst>
    <p:notesMasterId r:id="rId20"/>
  </p:notesMasterIdLst>
  <p:sldIdLst>
    <p:sldId id="263" r:id="rId2"/>
    <p:sldId id="264" r:id="rId3"/>
    <p:sldId id="267" r:id="rId4"/>
    <p:sldId id="266" r:id="rId5"/>
    <p:sldId id="268" r:id="rId6"/>
    <p:sldId id="272" r:id="rId7"/>
    <p:sldId id="274" r:id="rId8"/>
    <p:sldId id="280" r:id="rId9"/>
    <p:sldId id="262" r:id="rId10"/>
    <p:sldId id="269" r:id="rId11"/>
    <p:sldId id="277" r:id="rId12"/>
    <p:sldId id="273" r:id="rId13"/>
    <p:sldId id="278" r:id="rId14"/>
    <p:sldId id="279" r:id="rId15"/>
    <p:sldId id="271" r:id="rId16"/>
    <p:sldId id="270" r:id="rId17"/>
    <p:sldId id="275" r:id="rId18"/>
    <p:sldId id="276" r:id="rId19"/>
  </p:sldIdLst>
  <p:sldSz cx="20104100" cy="11309350"/>
  <p:notesSz cx="9926638" cy="6797675"/>
  <p:embeddedFontLst>
    <p:embeddedFont>
      <p:font typeface="Druk Cyr" charset="-52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508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67" d="100"/>
          <a:sy n="67" d="100"/>
        </p:scale>
        <p:origin x="57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выданные аттестаты, кол-во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1661991762208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9D-42AB-8BAD-E3EFC37E9A8A}"/>
                </c:ext>
              </c:extLst>
            </c:dLbl>
            <c:dLbl>
              <c:idx val="1"/>
              <c:layout>
                <c:manualLayout>
                  <c:x val="-1.7117763065601782E-17"/>
                  <c:y val="-2.1661991762208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9D-42AB-8BAD-E3EFC37E9A8A}"/>
                </c:ext>
              </c:extLst>
            </c:dLbl>
            <c:dLbl>
              <c:idx val="2"/>
              <c:layout>
                <c:manualLayout>
                  <c:x val="0"/>
                  <c:y val="7.46965233179607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9D-42AB-8BAD-E3EFC37E9A8A}"/>
                </c:ext>
              </c:extLst>
            </c:dLbl>
            <c:dLbl>
              <c:idx val="3"/>
              <c:layout>
                <c:manualLayout>
                  <c:x val="-1.8674139067049518E-3"/>
                  <c:y val="-1.4192339430412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49D-42AB-8BAD-E3EFC37E9A8A}"/>
                </c:ext>
              </c:extLst>
            </c:dLbl>
            <c:dLbl>
              <c:idx val="4"/>
              <c:layout>
                <c:manualLayout>
                  <c:x val="-1.12044834402293E-2"/>
                  <c:y val="-5.90102534211890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49D-42AB-8BAD-E3EFC37E9A8A}"/>
                </c:ext>
              </c:extLst>
            </c:dLbl>
            <c:dLbl>
              <c:idx val="5"/>
              <c:layout>
                <c:manualLayout>
                  <c:x val="-5.6022417201146502E-3"/>
                  <c:y val="-4.40709487575969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49D-42AB-8BAD-E3EFC37E9A8A}"/>
                </c:ext>
              </c:extLst>
            </c:dLbl>
            <c:dLbl>
              <c:idx val="6"/>
              <c:layout>
                <c:manualLayout>
                  <c:x val="-1.3694210452481425E-16"/>
                  <c:y val="-4.0767833206780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49D-42AB-8BAD-E3EFC37E9A8A}"/>
                </c:ext>
              </c:extLst>
            </c:dLbl>
            <c:dLbl>
              <c:idx val="7"/>
              <c:layout>
                <c:manualLayout>
                  <c:x val="-1.8674139067048835E-3"/>
                  <c:y val="-1.08892238795963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49D-42AB-8BAD-E3EFC37E9A8A}"/>
                </c:ext>
              </c:extLst>
            </c:dLbl>
            <c:dLbl>
              <c:idx val="9"/>
              <c:layout>
                <c:manualLayout>
                  <c:x val="-1.1204483440229437E-2"/>
                  <c:y val="-6.2321603234418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49D-42AB-8BAD-E3EFC37E9A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Лист1!$V$2:$V$12</c:f>
              <c:strCache>
                <c:ptCount val="11"/>
                <c:pt idx="0">
                  <c:v>СОШ № 14</c:v>
                </c:pt>
                <c:pt idx="1">
                  <c:v>СОШ № 1</c:v>
                </c:pt>
                <c:pt idx="2">
                  <c:v>СОШ № 12</c:v>
                </c:pt>
                <c:pt idx="3">
                  <c:v>СОШ № 7</c:v>
                </c:pt>
                <c:pt idx="4">
                  <c:v>СОШ № 13</c:v>
                </c:pt>
                <c:pt idx="5">
                  <c:v>СОШ № 17</c:v>
                </c:pt>
                <c:pt idx="6">
                  <c:v>СОШ № 15</c:v>
                </c:pt>
                <c:pt idx="7">
                  <c:v>СОШ № 2</c:v>
                </c:pt>
                <c:pt idx="8">
                  <c:v>СОШ № 5</c:v>
                </c:pt>
                <c:pt idx="9">
                  <c:v>СОШ № 8</c:v>
                </c:pt>
                <c:pt idx="10">
                  <c:v>СОШ № 9</c:v>
                </c:pt>
              </c:strCache>
            </c:strRef>
          </c:cat>
          <c:val>
            <c:numRef>
              <c:f>Лист1!$W$2:$W$12</c:f>
              <c:numCache>
                <c:formatCode>General</c:formatCode>
                <c:ptCount val="11"/>
                <c:pt idx="0">
                  <c:v>13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49D-42AB-8BAD-E3EFC37E9A8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6660120"/>
        <c:axId val="156660776"/>
      </c:barChart>
      <c:catAx>
        <c:axId val="15666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6660776"/>
        <c:crosses val="autoZero"/>
        <c:auto val="1"/>
        <c:lblAlgn val="ctr"/>
        <c:lblOffset val="100"/>
        <c:noMultiLvlLbl val="0"/>
      </c:catAx>
      <c:valAx>
        <c:axId val="156660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660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056637657134965E-2"/>
          <c:y val="6.5344939680705053E-2"/>
          <c:w val="0.98194336234286506"/>
          <c:h val="0.84203496351946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Лист2!$L$18</c:f>
              <c:strCache>
                <c:ptCount val="1"/>
                <c:pt idx="0">
                  <c:v>Доля выпускников ОО с баллами от 190 и выше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 w="6350" cap="flat" cmpd="sng" algn="ctr">
              <a:solidFill>
                <a:schemeClr val="accent4">
                  <a:shade val="50000"/>
                </a:schemeClr>
              </a:solidFill>
              <a:prstDash val="solid"/>
              <a:round/>
            </a:ln>
            <a:effectLst/>
          </c:spPr>
          <c:invertIfNegative val="0"/>
          <c:cat>
            <c:strRef>
              <c:f>Лист2!$K$19:$K$32</c:f>
              <c:strCache>
                <c:ptCount val="14"/>
                <c:pt idx="0">
                  <c:v>СОШ 1</c:v>
                </c:pt>
                <c:pt idx="1">
                  <c:v>СОШ 2</c:v>
                </c:pt>
                <c:pt idx="2">
                  <c:v>СОШ14</c:v>
                </c:pt>
                <c:pt idx="3">
                  <c:v>СОШ 5</c:v>
                </c:pt>
                <c:pt idx="4">
                  <c:v>СОШ15</c:v>
                </c:pt>
                <c:pt idx="5">
                  <c:v>СОШ 17</c:v>
                </c:pt>
                <c:pt idx="6">
                  <c:v>СОШ 7</c:v>
                </c:pt>
                <c:pt idx="7">
                  <c:v>СОШ 13</c:v>
                </c:pt>
                <c:pt idx="8">
                  <c:v>СОШ 12</c:v>
                </c:pt>
                <c:pt idx="9">
                  <c:v>СОШ 8</c:v>
                </c:pt>
                <c:pt idx="10">
                  <c:v>Лицей</c:v>
                </c:pt>
                <c:pt idx="11">
                  <c:v>СОШ 11</c:v>
                </c:pt>
                <c:pt idx="12">
                  <c:v>СОШ 9</c:v>
                </c:pt>
                <c:pt idx="13">
                  <c:v>Гимназия </c:v>
                </c:pt>
              </c:strCache>
            </c:strRef>
          </c:cat>
          <c:val>
            <c:numRef>
              <c:f>Лист2!$L$19:$L$32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0-9976-45D3-9214-509E67978B4F}"/>
            </c:ext>
          </c:extLst>
        </c:ser>
        <c:ser>
          <c:idx val="1"/>
          <c:order val="1"/>
          <c:tx>
            <c:strRef>
              <c:f>Лист2!$M$18</c:f>
              <c:strCache>
                <c:ptCount val="1"/>
              </c:strCache>
            </c:strRef>
          </c:tx>
          <c:spPr>
            <a:solidFill>
              <a:schemeClr val="accent4">
                <a:tint val="77000"/>
              </a:schemeClr>
            </a:solidFill>
            <a:ln w="6350" cap="flat" cmpd="sng" algn="ctr">
              <a:solidFill>
                <a:schemeClr val="accent4">
                  <a:shade val="50000"/>
                </a:schemeClr>
              </a:solidFill>
              <a:prstDash val="solid"/>
              <a:round/>
            </a:ln>
            <a:effectLst/>
          </c:spPr>
          <c:invertIfNegative val="0"/>
          <c:dLbls>
            <c:dLbl>
              <c:idx val="13"/>
              <c:layout>
                <c:manualLayout>
                  <c:x val="-4.1155797377371225E-2"/>
                  <c:y val="4.0178571428571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76-45D3-9214-509E67978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Лист2!$K$19:$K$32</c:f>
              <c:strCache>
                <c:ptCount val="14"/>
                <c:pt idx="0">
                  <c:v>СОШ 1</c:v>
                </c:pt>
                <c:pt idx="1">
                  <c:v>СОШ 2</c:v>
                </c:pt>
                <c:pt idx="2">
                  <c:v>СОШ14</c:v>
                </c:pt>
                <c:pt idx="3">
                  <c:v>СОШ 5</c:v>
                </c:pt>
                <c:pt idx="4">
                  <c:v>СОШ15</c:v>
                </c:pt>
                <c:pt idx="5">
                  <c:v>СОШ 17</c:v>
                </c:pt>
                <c:pt idx="6">
                  <c:v>СОШ 7</c:v>
                </c:pt>
                <c:pt idx="7">
                  <c:v>СОШ 13</c:v>
                </c:pt>
                <c:pt idx="8">
                  <c:v>СОШ 12</c:v>
                </c:pt>
                <c:pt idx="9">
                  <c:v>СОШ 8</c:v>
                </c:pt>
                <c:pt idx="10">
                  <c:v>Лицей</c:v>
                </c:pt>
                <c:pt idx="11">
                  <c:v>СОШ 11</c:v>
                </c:pt>
                <c:pt idx="12">
                  <c:v>СОШ 9</c:v>
                </c:pt>
                <c:pt idx="13">
                  <c:v>Гимназия </c:v>
                </c:pt>
              </c:strCache>
            </c:strRef>
          </c:cat>
          <c:val>
            <c:numRef>
              <c:f>Лист2!$M$19:$M$32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15</c:v>
                </c:pt>
                <c:pt idx="4">
                  <c:v>20</c:v>
                </c:pt>
                <c:pt idx="5">
                  <c:v>21.1</c:v>
                </c:pt>
                <c:pt idx="6">
                  <c:v>27.3</c:v>
                </c:pt>
                <c:pt idx="7">
                  <c:v>33.299999999999997</c:v>
                </c:pt>
                <c:pt idx="8">
                  <c:v>35</c:v>
                </c:pt>
                <c:pt idx="9">
                  <c:v>50</c:v>
                </c:pt>
                <c:pt idx="10">
                  <c:v>50</c:v>
                </c:pt>
                <c:pt idx="11">
                  <c:v>51.3</c:v>
                </c:pt>
                <c:pt idx="12">
                  <c:v>53.8</c:v>
                </c:pt>
                <c:pt idx="13">
                  <c:v>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76-45D3-9214-509E67978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91200"/>
        <c:axId val="49892736"/>
      </c:barChart>
      <c:catAx>
        <c:axId val="49891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892736"/>
        <c:crosses val="autoZero"/>
        <c:auto val="1"/>
        <c:lblAlgn val="ctr"/>
        <c:lblOffset val="100"/>
        <c:noMultiLvlLbl val="0"/>
      </c:catAx>
      <c:valAx>
        <c:axId val="49892736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9891200"/>
        <c:crosses val="autoZero"/>
        <c:crossBetween val="between"/>
      </c:valAx>
      <c:spPr>
        <a:solidFill>
          <a:schemeClr val="accent4">
            <a:tint val="20000"/>
          </a:schemeClr>
        </a:solidFill>
        <a:ln>
          <a:noFill/>
        </a:ln>
        <a:effectLst/>
      </c:spPr>
    </c:plotArea>
    <c:legend>
      <c:legendPos val="t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635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11кл.</a:t>
            </a:r>
          </a:p>
        </c:rich>
      </c:tx>
      <c:layout>
        <c:manualLayout>
          <c:xMode val="edge"/>
          <c:yMode val="edge"/>
          <c:x val="2.6544483663679983E-2"/>
          <c:y val="6.3491446291263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5D-492E-B7A3-67C48ED0485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5D-492E-B7A3-67C48ED0485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D5D-492E-B7A3-67C48ED0485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D5D-492E-B7A3-67C48ED0485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D5D-492E-B7A3-67C48ED0485C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D5D-492E-B7A3-67C48ED0485C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D5D-492E-B7A3-67C48ED048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Лист4!$Q$2:$W$2</c:f>
              <c:strCache>
                <c:ptCount val="6"/>
                <c:pt idx="0">
                  <c:v>ОВО</c:v>
                </c:pt>
                <c:pt idx="1">
                  <c:v>ПОО</c:v>
                </c:pt>
                <c:pt idx="2">
                  <c:v>кр.курсы</c:v>
                </c:pt>
                <c:pt idx="3">
                  <c:v>армия</c:v>
                </c:pt>
                <c:pt idx="4">
                  <c:v>работают</c:v>
                </c:pt>
                <c:pt idx="5">
                  <c:v>не определены</c:v>
                </c:pt>
              </c:strCache>
            </c:strRef>
          </c:cat>
          <c:val>
            <c:numRef>
              <c:f>Лист4!$Q$3:$W$3</c:f>
              <c:numCache>
                <c:formatCode>General</c:formatCode>
                <c:ptCount val="7"/>
                <c:pt idx="0">
                  <c:v>63.8</c:v>
                </c:pt>
                <c:pt idx="1">
                  <c:v>30.8</c:v>
                </c:pt>
                <c:pt idx="2">
                  <c:v>1.1000000000000001</c:v>
                </c:pt>
                <c:pt idx="3">
                  <c:v>0.8</c:v>
                </c:pt>
                <c:pt idx="4">
                  <c:v>1.7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D5D-492E-B7A3-67C48ED0485C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баллов</a:t>
            </a:r>
            <a:r>
              <a:rPr lang="ru-RU" sz="18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Иркутская область</a:t>
            </a:r>
          </a:p>
        </c:rich>
      </c:tx>
      <c:layout>
        <c:manualLayout>
          <c:xMode val="edge"/>
          <c:yMode val="edge"/>
          <c:x val="0.39047229512977544"/>
          <c:y val="1.3227542985698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30-42A3-B1BE-E110E2AF96F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30-42A3-B1BE-E110E2AF96F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30-42A3-B1BE-E110E2AF96F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30-42A3-B1BE-E110E2AF96F7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30-42A3-B1BE-E110E2AF96F7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30-42A3-B1BE-E110E2AF96F7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D30-42A3-B1BE-E110E2AF96F7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D30-42A3-B1BE-E110E2AF96F7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D30-42A3-B1BE-E110E2AF96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Лист4!$B$37:$B$45</c:f>
              <c:strCache>
                <c:ptCount val="9"/>
                <c:pt idx="0">
                  <c:v>русский язык</c:v>
                </c:pt>
                <c:pt idx="1">
                  <c:v>литература</c:v>
                </c:pt>
                <c:pt idx="2">
                  <c:v>математика</c:v>
                </c:pt>
                <c:pt idx="3">
                  <c:v>физика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англ.язык</c:v>
                </c:pt>
                <c:pt idx="7">
                  <c:v>ИКТ</c:v>
                </c:pt>
                <c:pt idx="8">
                  <c:v>география</c:v>
                </c:pt>
              </c:strCache>
            </c:strRef>
          </c:cat>
          <c:val>
            <c:numRef>
              <c:f>Лист4!$C$37:$C$45</c:f>
              <c:numCache>
                <c:formatCode>General</c:formatCode>
                <c:ptCount val="9"/>
                <c:pt idx="0">
                  <c:v>29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D30-42A3-B1BE-E110E2AF96F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3201320132013201E-2"/>
          <c:y val="5.6252916302128898E-2"/>
          <c:w val="0.30678326100326569"/>
          <c:h val="0.91573490813648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 выданные аттестаты, %</a:t>
            </a:r>
          </a:p>
        </c:rich>
      </c:tx>
      <c:layout>
        <c:manualLayout>
          <c:xMode val="edge"/>
          <c:yMode val="edge"/>
          <c:x val="0.31812773403324579"/>
          <c:y val="5.9498193894413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25684289463817"/>
          <c:y val="0.11293778010580298"/>
          <c:w val="0.77626754988959712"/>
          <c:h val="0.846568234450524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7.9096021739987921E-2"/>
                  <c:y val="-6.77506775067750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72-48EA-9CE4-E41975FED8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Лист1!$V$33:$V$43</c:f>
              <c:strCache>
                <c:ptCount val="11"/>
                <c:pt idx="0">
                  <c:v>СОШ № 14</c:v>
                </c:pt>
                <c:pt idx="1">
                  <c:v>СОШ № 1</c:v>
                </c:pt>
                <c:pt idx="2">
                  <c:v>СОШ № 12</c:v>
                </c:pt>
                <c:pt idx="3">
                  <c:v>СОШ № 7</c:v>
                </c:pt>
                <c:pt idx="4">
                  <c:v>СОШ № 17</c:v>
                </c:pt>
                <c:pt idx="5">
                  <c:v>СОШ № 13</c:v>
                </c:pt>
                <c:pt idx="6">
                  <c:v>СОШ № 15</c:v>
                </c:pt>
                <c:pt idx="7">
                  <c:v>СОШ № 2</c:v>
                </c:pt>
                <c:pt idx="8">
                  <c:v>СОШ № 5</c:v>
                </c:pt>
                <c:pt idx="9">
                  <c:v>СОШ № 8</c:v>
                </c:pt>
                <c:pt idx="10">
                  <c:v>СОШ № 9</c:v>
                </c:pt>
              </c:strCache>
            </c:strRef>
          </c:cat>
          <c:val>
            <c:numRef>
              <c:f>Лист1!$W$33:$W$43</c:f>
              <c:numCache>
                <c:formatCode>General</c:formatCode>
                <c:ptCount val="11"/>
                <c:pt idx="0">
                  <c:v>23.6</c:v>
                </c:pt>
                <c:pt idx="1">
                  <c:v>11.7</c:v>
                </c:pt>
                <c:pt idx="2">
                  <c:v>8.6</c:v>
                </c:pt>
                <c:pt idx="3">
                  <c:v>8.1999999999999993</c:v>
                </c:pt>
                <c:pt idx="4">
                  <c:v>7.1</c:v>
                </c:pt>
                <c:pt idx="5">
                  <c:v>3.8</c:v>
                </c:pt>
                <c:pt idx="6">
                  <c:v>3.7</c:v>
                </c:pt>
                <c:pt idx="7">
                  <c:v>2.6</c:v>
                </c:pt>
                <c:pt idx="8">
                  <c:v>1.6</c:v>
                </c:pt>
                <c:pt idx="9">
                  <c:v>0.9</c:v>
                </c:pt>
                <c:pt idx="1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8EA-9CE4-E41975FED8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99135064"/>
        <c:axId val="199135392"/>
      </c:barChart>
      <c:catAx>
        <c:axId val="199135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9135392"/>
        <c:crosses val="autoZero"/>
        <c:auto val="1"/>
        <c:lblAlgn val="ctr"/>
        <c:lblOffset val="100"/>
        <c:noMultiLvlLbl val="0"/>
      </c:catAx>
      <c:valAx>
        <c:axId val="19913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13506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Максимальный балл по </a:t>
            </a:r>
            <a:endParaRPr lang="ru-RU" dirty="0" smtClean="0"/>
          </a:p>
          <a:p>
            <a:pPr algn="l">
              <a:defRPr/>
            </a:pPr>
            <a:r>
              <a:rPr lang="ru-RU" dirty="0" smtClean="0"/>
              <a:t>русскому </a:t>
            </a:r>
            <a:r>
              <a:rPr lang="ru-RU" dirty="0"/>
              <a:t>языку</a:t>
            </a:r>
          </a:p>
        </c:rich>
      </c:tx>
      <c:layout>
        <c:manualLayout>
          <c:xMode val="edge"/>
          <c:yMode val="edge"/>
          <c:x val="1.7981833153208768E-2"/>
          <c:y val="1.918837170938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Лист4!$D$4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0"/>
                  <c:y val="3.8376743418779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E37-46E9-9959-E13F8AB5B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Лист4!$C$5:$C$17</c:f>
              <c:strCache>
                <c:ptCount val="13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17</c:v>
                </c:pt>
                <c:pt idx="11">
                  <c:v>Гимн</c:v>
                </c:pt>
                <c:pt idx="12">
                  <c:v>Лицей</c:v>
                </c:pt>
              </c:strCache>
            </c:strRef>
          </c:cat>
          <c:val>
            <c:numRef>
              <c:f>Лист4!$D$5:$D$17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5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7-46E9-9959-E13F8AB5B29E}"/>
            </c:ext>
          </c:extLst>
        </c:ser>
        <c:ser>
          <c:idx val="1"/>
          <c:order val="1"/>
          <c:tx>
            <c:strRef>
              <c:f>Лист4!$E$4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c:spPr>
          <c:invertIfNegative val="0"/>
          <c:dLbls>
            <c:dLbl>
              <c:idx val="3"/>
              <c:layout>
                <c:manualLayout>
                  <c:x val="5.6022408963584923E-3"/>
                  <c:y val="-1.1337868480725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37-46E9-9959-E13F8AB5B29E}"/>
                </c:ext>
              </c:extLst>
            </c:dLbl>
            <c:dLbl>
              <c:idx val="7"/>
              <c:layout>
                <c:manualLayout>
                  <c:x val="9.5238095238095233E-2"/>
                  <c:y val="-9.0702947845805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E37-46E9-9959-E13F8AB5B29E}"/>
                </c:ext>
              </c:extLst>
            </c:dLbl>
            <c:dLbl>
              <c:idx val="11"/>
              <c:layout>
                <c:manualLayout>
                  <c:x val="0"/>
                  <c:y val="-6.80272108843537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37-46E9-9959-E13F8AB5B29E}"/>
                </c:ext>
              </c:extLst>
            </c:dLbl>
            <c:dLbl>
              <c:idx val="12"/>
              <c:layout>
                <c:manualLayout>
                  <c:x val="5.5555555555555552E-2"/>
                  <c:y val="-2.6165961421895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E37-46E9-9959-E13F8AB5B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Лист4!$C$5:$C$17</c:f>
              <c:strCache>
                <c:ptCount val="13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17</c:v>
                </c:pt>
                <c:pt idx="11">
                  <c:v>Гимн</c:v>
                </c:pt>
                <c:pt idx="12">
                  <c:v>Лицей</c:v>
                </c:pt>
              </c:strCache>
            </c:strRef>
          </c:cat>
          <c:val>
            <c:numRef>
              <c:f>Лист4!$E$5:$E$17</c:f>
              <c:numCache>
                <c:formatCode>General</c:formatCode>
                <c:ptCount val="13"/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7">
                  <c:v>1</c:v>
                </c:pt>
                <c:pt idx="9">
                  <c:v>3</c:v>
                </c:pt>
                <c:pt idx="11">
                  <c:v>5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37-46E9-9959-E13F8AB5B2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7605568"/>
        <c:axId val="297601632"/>
      </c:barChart>
      <c:catAx>
        <c:axId val="29760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7601632"/>
        <c:crosses val="autoZero"/>
        <c:auto val="1"/>
        <c:lblAlgn val="ctr"/>
        <c:lblOffset val="100"/>
        <c:noMultiLvlLbl val="0"/>
      </c:catAx>
      <c:valAx>
        <c:axId val="297601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760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Лист3!$C$60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Лист3!$B$61:$B$69</c:f>
              <c:strCache>
                <c:ptCount val="9"/>
                <c:pt idx="0">
                  <c:v>Литерат.</c:v>
                </c:pt>
                <c:pt idx="1">
                  <c:v>Англ.</c:v>
                </c:pt>
                <c:pt idx="2">
                  <c:v>Геогр.</c:v>
                </c:pt>
                <c:pt idx="3">
                  <c:v>Химия</c:v>
                </c:pt>
                <c:pt idx="4">
                  <c:v>ИКТ</c:v>
                </c:pt>
                <c:pt idx="5">
                  <c:v>История</c:v>
                </c:pt>
                <c:pt idx="6">
                  <c:v>Биол.</c:v>
                </c:pt>
                <c:pt idx="7">
                  <c:v>Физика</c:v>
                </c:pt>
                <c:pt idx="8">
                  <c:v>Обществ.</c:v>
                </c:pt>
              </c:strCache>
            </c:strRef>
          </c:cat>
          <c:val>
            <c:numRef>
              <c:f>Лист3!$C$61:$C$69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96.4</c:v>
                </c:pt>
                <c:pt idx="3">
                  <c:v>98.6</c:v>
                </c:pt>
                <c:pt idx="4">
                  <c:v>98.8</c:v>
                </c:pt>
                <c:pt idx="5">
                  <c:v>100</c:v>
                </c:pt>
                <c:pt idx="6">
                  <c:v>99.3</c:v>
                </c:pt>
                <c:pt idx="7">
                  <c:v>100</c:v>
                </c:pt>
                <c:pt idx="8">
                  <c:v>96.6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B2-43E1-B3EF-0A3520DC49A4}"/>
            </c:ext>
          </c:extLst>
        </c:ser>
        <c:ser>
          <c:idx val="1"/>
          <c:order val="1"/>
          <c:tx>
            <c:strRef>
              <c:f>Лист3!$D$60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1.2698412698412698E-2"/>
                  <c:y val="-1.50801116086581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B2-43E1-B3EF-0A3520DC49A4}"/>
                </c:ext>
              </c:extLst>
            </c:dLbl>
            <c:dLbl>
              <c:idx val="1"/>
              <c:layout>
                <c:manualLayout>
                  <c:x val="8.4656084656084662E-3"/>
                  <c:y val="-1.5080111608658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B2-43E1-B3EF-0A3520DC49A4}"/>
                </c:ext>
              </c:extLst>
            </c:dLbl>
            <c:dLbl>
              <c:idx val="2"/>
              <c:layout>
                <c:manualLayout>
                  <c:x val="0"/>
                  <c:y val="-2.01068154782107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B2-43E1-B3EF-0A3520DC49A4}"/>
                </c:ext>
              </c:extLst>
            </c:dLbl>
            <c:dLbl>
              <c:idx val="3"/>
              <c:layout>
                <c:manualLayout>
                  <c:x val="8.4656084656084662E-3"/>
                  <c:y val="-2.01068154782108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B2-43E1-B3EF-0A3520DC49A4}"/>
                </c:ext>
              </c:extLst>
            </c:dLbl>
            <c:dLbl>
              <c:idx val="4"/>
              <c:layout>
                <c:manualLayout>
                  <c:x val="-4.2328042328042331E-3"/>
                  <c:y val="-1.5080111608658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B2-43E1-B3EF-0A3520DC49A4}"/>
                </c:ext>
              </c:extLst>
            </c:dLbl>
            <c:dLbl>
              <c:idx val="6"/>
              <c:layout>
                <c:manualLayout>
                  <c:x val="4.2328042328040778E-3"/>
                  <c:y val="-1.25667596738817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B2-43E1-B3EF-0A3520DC49A4}"/>
                </c:ext>
              </c:extLst>
            </c:dLbl>
            <c:dLbl>
              <c:idx val="7"/>
              <c:layout>
                <c:manualLayout>
                  <c:x val="5.0793650793650641E-2"/>
                  <c:y val="-1.00534077391053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B2-43E1-B3EF-0A3520DC49A4}"/>
                </c:ext>
              </c:extLst>
            </c:dLbl>
            <c:dLbl>
              <c:idx val="8"/>
              <c:layout>
                <c:manualLayout>
                  <c:x val="8.4656084656083881E-3"/>
                  <c:y val="-2.76468712825397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B2-43E1-B3EF-0A3520DC49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Лист3!$B$61:$B$69</c:f>
              <c:strCache>
                <c:ptCount val="9"/>
                <c:pt idx="0">
                  <c:v>Литерат.</c:v>
                </c:pt>
                <c:pt idx="1">
                  <c:v>Англ.</c:v>
                </c:pt>
                <c:pt idx="2">
                  <c:v>Геогр.</c:v>
                </c:pt>
                <c:pt idx="3">
                  <c:v>Химия</c:v>
                </c:pt>
                <c:pt idx="4">
                  <c:v>ИКТ</c:v>
                </c:pt>
                <c:pt idx="5">
                  <c:v>История</c:v>
                </c:pt>
                <c:pt idx="6">
                  <c:v>Биол.</c:v>
                </c:pt>
                <c:pt idx="7">
                  <c:v>Физика</c:v>
                </c:pt>
                <c:pt idx="8">
                  <c:v>Обществ.</c:v>
                </c:pt>
              </c:strCache>
            </c:strRef>
          </c:cat>
          <c:val>
            <c:numRef>
              <c:f>Лист3!$D$61:$D$69</c:f>
              <c:numCache>
                <c:formatCode>General</c:formatCode>
                <c:ptCount val="9"/>
                <c:pt idx="0">
                  <c:v>97.3</c:v>
                </c:pt>
                <c:pt idx="1">
                  <c:v>100</c:v>
                </c:pt>
                <c:pt idx="2">
                  <c:v>96.9</c:v>
                </c:pt>
                <c:pt idx="3">
                  <c:v>95.1</c:v>
                </c:pt>
                <c:pt idx="4">
                  <c:v>99.5</c:v>
                </c:pt>
                <c:pt idx="5">
                  <c:v>90</c:v>
                </c:pt>
                <c:pt idx="6">
                  <c:v>98.9</c:v>
                </c:pt>
                <c:pt idx="7">
                  <c:v>95.7</c:v>
                </c:pt>
                <c:pt idx="8">
                  <c:v>94.7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0B2-43E1-B3EF-0A3520DC49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9518176"/>
        <c:axId val="294272008"/>
      </c:barChart>
      <c:catAx>
        <c:axId val="11951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4272008"/>
        <c:crosses val="autoZero"/>
        <c:auto val="1"/>
        <c:lblAlgn val="ctr"/>
        <c:lblOffset val="100"/>
        <c:noMultiLvlLbl val="0"/>
      </c:catAx>
      <c:valAx>
        <c:axId val="294272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51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Отличники, 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Лист3!$C$49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Лист3!$B$50:$B$58</c:f>
              <c:strCache>
                <c:ptCount val="9"/>
                <c:pt idx="0">
                  <c:v>Литерат.</c:v>
                </c:pt>
                <c:pt idx="1">
                  <c:v>Англ.</c:v>
                </c:pt>
                <c:pt idx="2">
                  <c:v>Геогр.</c:v>
                </c:pt>
                <c:pt idx="3">
                  <c:v>Химия</c:v>
                </c:pt>
                <c:pt idx="4">
                  <c:v>ИКТ</c:v>
                </c:pt>
                <c:pt idx="5">
                  <c:v>История</c:v>
                </c:pt>
                <c:pt idx="6">
                  <c:v>Биол.</c:v>
                </c:pt>
                <c:pt idx="7">
                  <c:v>Физика</c:v>
                </c:pt>
                <c:pt idx="8">
                  <c:v>Обществ.</c:v>
                </c:pt>
              </c:strCache>
            </c:strRef>
          </c:cat>
          <c:val>
            <c:numRef>
              <c:f>Лист3!$C$50:$C$58</c:f>
              <c:numCache>
                <c:formatCode>General</c:formatCode>
                <c:ptCount val="9"/>
                <c:pt idx="0">
                  <c:v>58.8</c:v>
                </c:pt>
                <c:pt idx="1">
                  <c:v>53.4</c:v>
                </c:pt>
                <c:pt idx="2">
                  <c:v>33.1</c:v>
                </c:pt>
                <c:pt idx="3">
                  <c:v>31.5</c:v>
                </c:pt>
                <c:pt idx="4">
                  <c:v>19.100000000000001</c:v>
                </c:pt>
                <c:pt idx="5">
                  <c:v>11.5</c:v>
                </c:pt>
                <c:pt idx="6">
                  <c:v>9.4</c:v>
                </c:pt>
                <c:pt idx="7">
                  <c:v>6.6</c:v>
                </c:pt>
                <c:pt idx="8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D-4133-A291-8C969B8400AF}"/>
            </c:ext>
          </c:extLst>
        </c:ser>
        <c:ser>
          <c:idx val="1"/>
          <c:order val="1"/>
          <c:tx>
            <c:strRef>
              <c:f>Лист3!$D$49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1"/>
              <c:layout>
                <c:manualLayout>
                  <c:x val="6.6287349051841318E-2"/>
                  <c:y val="-7.6479019667996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ED-4133-A291-8C969B8400AF}"/>
                </c:ext>
              </c:extLst>
            </c:dLbl>
            <c:dLbl>
              <c:idx val="2"/>
              <c:layout>
                <c:manualLayout>
                  <c:x val="8.9916858469027167E-2"/>
                  <c:y val="-6.20491188601425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ED-4133-A291-8C969B8400AF}"/>
                </c:ext>
              </c:extLst>
            </c:dLbl>
            <c:dLbl>
              <c:idx val="3"/>
              <c:layout>
                <c:manualLayout>
                  <c:x val="1.1299435028248518E-2"/>
                  <c:y val="-9.72222222222222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ED-4133-A291-8C969B840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Лист3!$B$50:$B$58</c:f>
              <c:strCache>
                <c:ptCount val="9"/>
                <c:pt idx="0">
                  <c:v>Литерат.</c:v>
                </c:pt>
                <c:pt idx="1">
                  <c:v>Англ.</c:v>
                </c:pt>
                <c:pt idx="2">
                  <c:v>Геогр.</c:v>
                </c:pt>
                <c:pt idx="3">
                  <c:v>Химия</c:v>
                </c:pt>
                <c:pt idx="4">
                  <c:v>ИКТ</c:v>
                </c:pt>
                <c:pt idx="5">
                  <c:v>История</c:v>
                </c:pt>
                <c:pt idx="6">
                  <c:v>Биол.</c:v>
                </c:pt>
                <c:pt idx="7">
                  <c:v>Физика</c:v>
                </c:pt>
                <c:pt idx="8">
                  <c:v>Обществ.</c:v>
                </c:pt>
              </c:strCache>
            </c:strRef>
          </c:cat>
          <c:val>
            <c:numRef>
              <c:f>Лист3!$D$50:$D$58</c:f>
              <c:numCache>
                <c:formatCode>General</c:formatCode>
                <c:ptCount val="9"/>
                <c:pt idx="1">
                  <c:v>48.6</c:v>
                </c:pt>
                <c:pt idx="2">
                  <c:v>34.4</c:v>
                </c:pt>
                <c:pt idx="3">
                  <c:v>30.28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ED-4133-A291-8C969B840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4269584"/>
        <c:axId val="294269912"/>
      </c:barChart>
      <c:catAx>
        <c:axId val="294269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4269912"/>
        <c:crosses val="autoZero"/>
        <c:auto val="1"/>
        <c:lblAlgn val="ctr"/>
        <c:lblOffset val="100"/>
        <c:noMultiLvlLbl val="0"/>
      </c:catAx>
      <c:valAx>
        <c:axId val="294269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26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</a:t>
            </a:r>
            <a:r>
              <a:rPr lang="ru-RU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</a:t>
            </a:r>
          </a:p>
        </c:rich>
      </c:tx>
      <c:layout>
        <c:manualLayout>
          <c:xMode val="edge"/>
          <c:yMode val="edge"/>
          <c:x val="0.35779756697079534"/>
          <c:y val="0.14215686274509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Лист4!$C$20</c:f>
              <c:strCache>
                <c:ptCount val="1"/>
                <c:pt idx="0">
                  <c:v>не допущенные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Лист4!$B$21:$B$31</c:f>
              <c:strCache>
                <c:ptCount val="11"/>
                <c:pt idx="0">
                  <c:v>СОШ № 1</c:v>
                </c:pt>
                <c:pt idx="1">
                  <c:v>СОШ № 2</c:v>
                </c:pt>
                <c:pt idx="2">
                  <c:v>СОШ № 5</c:v>
                </c:pt>
                <c:pt idx="3">
                  <c:v>СОШ № 7</c:v>
                </c:pt>
                <c:pt idx="4">
                  <c:v>СОШ № 8</c:v>
                </c:pt>
                <c:pt idx="5">
                  <c:v>СОШ № 9</c:v>
                </c:pt>
                <c:pt idx="6">
                  <c:v>СОШ № 12</c:v>
                </c:pt>
                <c:pt idx="7">
                  <c:v>СОШ № 13</c:v>
                </c:pt>
                <c:pt idx="8">
                  <c:v>СОШ № 14</c:v>
                </c:pt>
                <c:pt idx="9">
                  <c:v>СОШ № 15</c:v>
                </c:pt>
                <c:pt idx="10">
                  <c:v>СОШ № 17</c:v>
                </c:pt>
              </c:strCache>
            </c:strRef>
          </c:cat>
          <c:val>
            <c:numRef>
              <c:f>Лист4!$C$21:$C$31</c:f>
              <c:numCache>
                <c:formatCode>General</c:formatCode>
                <c:ptCount val="11"/>
                <c:pt idx="2">
                  <c:v>7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7-42A8-BF5A-8B93D63DB285}"/>
            </c:ext>
          </c:extLst>
        </c:ser>
        <c:ser>
          <c:idx val="1"/>
          <c:order val="1"/>
          <c:tx>
            <c:strRef>
              <c:f>Лист4!$D$20</c:f>
              <c:strCache>
                <c:ptCount val="1"/>
                <c:pt idx="0">
                  <c:v>не прошедшие ГИА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Лист4!$B$21:$B$31</c:f>
              <c:strCache>
                <c:ptCount val="11"/>
                <c:pt idx="0">
                  <c:v>СОШ № 1</c:v>
                </c:pt>
                <c:pt idx="1">
                  <c:v>СОШ № 2</c:v>
                </c:pt>
                <c:pt idx="2">
                  <c:v>СОШ № 5</c:v>
                </c:pt>
                <c:pt idx="3">
                  <c:v>СОШ № 7</c:v>
                </c:pt>
                <c:pt idx="4">
                  <c:v>СОШ № 8</c:v>
                </c:pt>
                <c:pt idx="5">
                  <c:v>СОШ № 9</c:v>
                </c:pt>
                <c:pt idx="6">
                  <c:v>СОШ № 12</c:v>
                </c:pt>
                <c:pt idx="7">
                  <c:v>СОШ № 13</c:v>
                </c:pt>
                <c:pt idx="8">
                  <c:v>СОШ № 14</c:v>
                </c:pt>
                <c:pt idx="9">
                  <c:v>СОШ № 15</c:v>
                </c:pt>
                <c:pt idx="10">
                  <c:v>СОШ № 17</c:v>
                </c:pt>
              </c:strCache>
            </c:strRef>
          </c:cat>
          <c:val>
            <c:numRef>
              <c:f>Лист4!$D$21:$D$31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3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6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E7-42A8-BF5A-8B93D63DB2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2071320"/>
        <c:axId val="272067384"/>
      </c:barChart>
      <c:catAx>
        <c:axId val="27207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2067384"/>
        <c:crosses val="autoZero"/>
        <c:auto val="1"/>
        <c:lblAlgn val="ctr"/>
        <c:lblOffset val="100"/>
        <c:noMultiLvlLbl val="0"/>
      </c:catAx>
      <c:valAx>
        <c:axId val="272067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071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9л.</a:t>
            </a:r>
          </a:p>
        </c:rich>
      </c:tx>
      <c:layout>
        <c:manualLayout>
          <c:xMode val="edge"/>
          <c:yMode val="edge"/>
          <c:x val="0.48254568873335274"/>
          <c:y val="0.17860746357451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D3-40F7-81BD-DDA87A4C5331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D3-40F7-81BD-DDA87A4C533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D3-40F7-81BD-DDA87A4C5331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D3-40F7-81BD-DDA87A4C5331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D3-40F7-81BD-DDA87A4C5331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AD3-40F7-81BD-DDA87A4C5331}"/>
              </c:ext>
            </c:extLst>
          </c:dPt>
          <c:dLbls>
            <c:dLbl>
              <c:idx val="3"/>
              <c:layout>
                <c:manualLayout>
                  <c:x val="-0.1944444444444445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D3-40F7-81BD-DDA87A4C5331}"/>
                </c:ext>
              </c:extLst>
            </c:dLbl>
            <c:dLbl>
              <c:idx val="4"/>
              <c:layout>
                <c:manualLayout>
                  <c:x val="4.7222222222222221E-2"/>
                  <c:y val="-2.1218890680033321E-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D3-40F7-81BD-DDA87A4C5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Лист4!$W$6:$AB$6</c:f>
              <c:strCache>
                <c:ptCount val="5"/>
                <c:pt idx="0">
                  <c:v>10кл</c:v>
                </c:pt>
                <c:pt idx="1">
                  <c:v>ПОО </c:v>
                </c:pt>
                <c:pt idx="2">
                  <c:v>кр.курсы</c:v>
                </c:pt>
                <c:pt idx="3">
                  <c:v>работают</c:v>
                </c:pt>
                <c:pt idx="4">
                  <c:v>не определены</c:v>
                </c:pt>
              </c:strCache>
            </c:strRef>
          </c:cat>
          <c:val>
            <c:numRef>
              <c:f>Лист4!$W$7:$AB$7</c:f>
              <c:numCache>
                <c:formatCode>General</c:formatCode>
                <c:ptCount val="6"/>
                <c:pt idx="0">
                  <c:v>53.9</c:v>
                </c:pt>
                <c:pt idx="1">
                  <c:v>43.8</c:v>
                </c:pt>
                <c:pt idx="2">
                  <c:v>0.7</c:v>
                </c:pt>
                <c:pt idx="3">
                  <c:v>0.8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AD3-40F7-81BD-DDA87A4C533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92369009429377"/>
          <c:y val="7.4873517723217639E-2"/>
          <c:w val="0.251503839797803"/>
          <c:h val="0.84360677838381992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Лист1!$P$49</c:f>
              <c:strCache>
                <c:ptCount val="1"/>
                <c:pt idx="0">
                  <c:v>Фед.мед.</c:v>
                </c:pt>
              </c:strCache>
            </c:strRef>
          </c:tx>
          <c:spPr>
            <a:solidFill>
              <a:schemeClr val="accent2"/>
            </a:solidFill>
            <a:ln w="6350" cap="flat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-3.3854166666666692E-2"/>
                  <c:y val="2.4621215792951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D4-4400-94D9-2AF991AFCA4B}"/>
                </c:ext>
              </c:extLst>
            </c:dLbl>
            <c:dLbl>
              <c:idx val="13"/>
              <c:layout>
                <c:manualLayout>
                  <c:x val="-5.2083333333333523E-2"/>
                  <c:y val="9.4696983819044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D4-4400-94D9-2AF991AFC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Лист1!$O$50:$O$63</c:f>
              <c:strCache>
                <c:ptCount val="14"/>
                <c:pt idx="0">
                  <c:v>СОШ1</c:v>
                </c:pt>
                <c:pt idx="1">
                  <c:v>СОШ2</c:v>
                </c:pt>
                <c:pt idx="2">
                  <c:v>СОШ5</c:v>
                </c:pt>
                <c:pt idx="3">
                  <c:v>СОШ7</c:v>
                </c:pt>
                <c:pt idx="4">
                  <c:v>СОШ8</c:v>
                </c:pt>
                <c:pt idx="5">
                  <c:v>СОШ9</c:v>
                </c:pt>
                <c:pt idx="6">
                  <c:v>СОШ11</c:v>
                </c:pt>
                <c:pt idx="7">
                  <c:v>СОШ12</c:v>
                </c:pt>
                <c:pt idx="8">
                  <c:v>СОШ13</c:v>
                </c:pt>
                <c:pt idx="9">
                  <c:v>СОШ14</c:v>
                </c:pt>
                <c:pt idx="10">
                  <c:v>СОШ15</c:v>
                </c:pt>
                <c:pt idx="11">
                  <c:v>СОШ17</c:v>
                </c:pt>
                <c:pt idx="12">
                  <c:v>Гимназия</c:v>
                </c:pt>
                <c:pt idx="13">
                  <c:v>Лицей</c:v>
                </c:pt>
              </c:strCache>
            </c:strRef>
          </c:cat>
          <c:val>
            <c:numRef>
              <c:f>Лист1!$P$50:$P$63</c:f>
              <c:numCache>
                <c:formatCode>General</c:formatCode>
                <c:ptCount val="14"/>
                <c:pt idx="2">
                  <c:v>2</c:v>
                </c:pt>
                <c:pt idx="3">
                  <c:v>1</c:v>
                </c:pt>
                <c:pt idx="4">
                  <c:v>9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10">
                  <c:v>1</c:v>
                </c:pt>
                <c:pt idx="12">
                  <c:v>3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4-4400-94D9-2AF991AFCA4B}"/>
            </c:ext>
          </c:extLst>
        </c:ser>
        <c:ser>
          <c:idx val="1"/>
          <c:order val="1"/>
          <c:tx>
            <c:strRef>
              <c:f>Лист1!$Q$49</c:f>
              <c:strCache>
                <c:ptCount val="1"/>
                <c:pt idx="0">
                  <c:v>Рег.мед.</c:v>
                </c:pt>
              </c:strCache>
            </c:strRef>
          </c:tx>
          <c:spPr>
            <a:solidFill>
              <a:schemeClr val="accent4"/>
            </a:solidFill>
            <a:ln w="6350" cap="flat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</c:spPr>
          <c:invertIfNegative val="0"/>
          <c:dLbls>
            <c:dLbl>
              <c:idx val="5"/>
              <c:layout>
                <c:manualLayout>
                  <c:x val="-6.5104166666666193E-3"/>
                  <c:y val="-5.871212996780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D4-4400-94D9-2AF991AFCA4B}"/>
                </c:ext>
              </c:extLst>
            </c:dLbl>
            <c:dLbl>
              <c:idx val="7"/>
              <c:layout>
                <c:manualLayout>
                  <c:x val="3.125E-2"/>
                  <c:y val="5.6818190291426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D4-4400-94D9-2AF991AFCA4B}"/>
                </c:ext>
              </c:extLst>
            </c:dLbl>
            <c:dLbl>
              <c:idx val="10"/>
              <c:layout>
                <c:manualLayout>
                  <c:x val="2.7343749999999903E-2"/>
                  <c:y val="-1.3257577734666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D4-4400-94D9-2AF991AFC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Лист1!$O$50:$O$63</c:f>
              <c:strCache>
                <c:ptCount val="14"/>
                <c:pt idx="0">
                  <c:v>СОШ1</c:v>
                </c:pt>
                <c:pt idx="1">
                  <c:v>СОШ2</c:v>
                </c:pt>
                <c:pt idx="2">
                  <c:v>СОШ5</c:v>
                </c:pt>
                <c:pt idx="3">
                  <c:v>СОШ7</c:v>
                </c:pt>
                <c:pt idx="4">
                  <c:v>СОШ8</c:v>
                </c:pt>
                <c:pt idx="5">
                  <c:v>СОШ9</c:v>
                </c:pt>
                <c:pt idx="6">
                  <c:v>СОШ11</c:v>
                </c:pt>
                <c:pt idx="7">
                  <c:v>СОШ12</c:v>
                </c:pt>
                <c:pt idx="8">
                  <c:v>СОШ13</c:v>
                </c:pt>
                <c:pt idx="9">
                  <c:v>СОШ14</c:v>
                </c:pt>
                <c:pt idx="10">
                  <c:v>СОШ15</c:v>
                </c:pt>
                <c:pt idx="11">
                  <c:v>СОШ17</c:v>
                </c:pt>
                <c:pt idx="12">
                  <c:v>Гимназия</c:v>
                </c:pt>
                <c:pt idx="13">
                  <c:v>Лицей</c:v>
                </c:pt>
              </c:strCache>
            </c:strRef>
          </c:cat>
          <c:val>
            <c:numRef>
              <c:f>Лист1!$Q$50:$Q$63</c:f>
              <c:numCache>
                <c:formatCode>General</c:formatCode>
                <c:ptCount val="14"/>
                <c:pt idx="2">
                  <c:v>1</c:v>
                </c:pt>
                <c:pt idx="4">
                  <c:v>7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10">
                  <c:v>1</c:v>
                </c:pt>
                <c:pt idx="12">
                  <c:v>2</c:v>
                </c:pt>
                <c:pt idx="1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4-4400-94D9-2AF991AFC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36640"/>
        <c:axId val="42338176"/>
      </c:barChart>
      <c:catAx>
        <c:axId val="4233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338176"/>
        <c:crosses val="autoZero"/>
        <c:auto val="1"/>
        <c:lblAlgn val="ctr"/>
        <c:lblOffset val="100"/>
        <c:noMultiLvlLbl val="0"/>
      </c:catAx>
      <c:valAx>
        <c:axId val="42338176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2336640"/>
        <c:crosses val="autoZero"/>
        <c:crossBetween val="between"/>
      </c:valAx>
      <c:spPr>
        <a:solidFill>
          <a:schemeClr val="accent2">
            <a:tint val="2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303436679790029"/>
          <c:y val="0.9357510044963917"/>
          <c:w val="0.34992074721128602"/>
          <c:h val="5.28853574453229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635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Лист1!$I$25</c:f>
              <c:strCache>
                <c:ptCount val="1"/>
                <c:pt idx="0">
                  <c:v>Доля выпускников 11 кл., не получивших аттестат</c:v>
                </c:pt>
              </c:strCache>
            </c:strRef>
          </c:tx>
          <c:spPr>
            <a:solidFill>
              <a:schemeClr val="accent2"/>
            </a:solidFill>
            <a:ln w="6350" cap="flat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</c:spPr>
          <c:invertIfNegative val="0"/>
          <c:cat>
            <c:strRef>
              <c:f>Лист1!$H$26:$H$39</c:f>
              <c:strCache>
                <c:ptCount val="14"/>
                <c:pt idx="0">
                  <c:v>СОШ1</c:v>
                </c:pt>
                <c:pt idx="1">
                  <c:v>СОШ2</c:v>
                </c:pt>
                <c:pt idx="2">
                  <c:v>СОШ5</c:v>
                </c:pt>
                <c:pt idx="3">
                  <c:v>СОШ7</c:v>
                </c:pt>
                <c:pt idx="4">
                  <c:v>СОШ8</c:v>
                </c:pt>
                <c:pt idx="5">
                  <c:v>СОШ9</c:v>
                </c:pt>
                <c:pt idx="6">
                  <c:v>СОШ11</c:v>
                </c:pt>
                <c:pt idx="7">
                  <c:v>СОШ12</c:v>
                </c:pt>
                <c:pt idx="8">
                  <c:v>СОШ13</c:v>
                </c:pt>
                <c:pt idx="9">
                  <c:v>СОШ14</c:v>
                </c:pt>
                <c:pt idx="10">
                  <c:v>СОШ15</c:v>
                </c:pt>
                <c:pt idx="11">
                  <c:v>СОШ17</c:v>
                </c:pt>
                <c:pt idx="12">
                  <c:v>Гимназия</c:v>
                </c:pt>
                <c:pt idx="13">
                  <c:v>Лицей</c:v>
                </c:pt>
              </c:strCache>
            </c:strRef>
          </c:cat>
          <c:val>
            <c:numRef>
              <c:f>Лист1!$I$26:$I$39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0-78ED-4D62-9AE9-3C9B17B3B67A}"/>
            </c:ext>
          </c:extLst>
        </c:ser>
        <c:ser>
          <c:idx val="1"/>
          <c:order val="1"/>
          <c:tx>
            <c:strRef>
              <c:f>Лист1!$J$25</c:f>
              <c:strCache>
                <c:ptCount val="1"/>
              </c:strCache>
            </c:strRef>
          </c:tx>
          <c:spPr>
            <a:solidFill>
              <a:schemeClr val="accent4"/>
            </a:solidFill>
            <a:ln w="6350" cap="flat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Лист1!$H$26:$H$39</c:f>
              <c:strCache>
                <c:ptCount val="14"/>
                <c:pt idx="0">
                  <c:v>СОШ1</c:v>
                </c:pt>
                <c:pt idx="1">
                  <c:v>СОШ2</c:v>
                </c:pt>
                <c:pt idx="2">
                  <c:v>СОШ5</c:v>
                </c:pt>
                <c:pt idx="3">
                  <c:v>СОШ7</c:v>
                </c:pt>
                <c:pt idx="4">
                  <c:v>СОШ8</c:v>
                </c:pt>
                <c:pt idx="5">
                  <c:v>СОШ9</c:v>
                </c:pt>
                <c:pt idx="6">
                  <c:v>СОШ11</c:v>
                </c:pt>
                <c:pt idx="7">
                  <c:v>СОШ12</c:v>
                </c:pt>
                <c:pt idx="8">
                  <c:v>СОШ13</c:v>
                </c:pt>
                <c:pt idx="9">
                  <c:v>СОШ14</c:v>
                </c:pt>
                <c:pt idx="10">
                  <c:v>СОШ15</c:v>
                </c:pt>
                <c:pt idx="11">
                  <c:v>СОШ17</c:v>
                </c:pt>
                <c:pt idx="12">
                  <c:v>Гимназия</c:v>
                </c:pt>
                <c:pt idx="13">
                  <c:v>Лицей</c:v>
                </c:pt>
              </c:strCache>
            </c:strRef>
          </c:cat>
          <c:val>
            <c:numRef>
              <c:f>Лист1!$J$26:$J$39</c:f>
              <c:numCache>
                <c:formatCode>General</c:formatCode>
                <c:ptCount val="14"/>
                <c:pt idx="2">
                  <c:v>1</c:v>
                </c:pt>
                <c:pt idx="8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ED-4D62-9AE9-3C9B17B3B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38400"/>
        <c:axId val="42039936"/>
      </c:barChart>
      <c:catAx>
        <c:axId val="42038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039936"/>
        <c:crosses val="autoZero"/>
        <c:auto val="1"/>
        <c:lblAlgn val="ctr"/>
        <c:lblOffset val="100"/>
        <c:noMultiLvlLbl val="0"/>
      </c:catAx>
      <c:valAx>
        <c:axId val="42039936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2038400"/>
        <c:crosses val="autoZero"/>
        <c:crossBetween val="between"/>
      </c:valAx>
      <c:spPr>
        <a:solidFill>
          <a:schemeClr val="accent2">
            <a:tint val="20000"/>
          </a:schemeClr>
        </a:solidFill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635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40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40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39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0DB71405-3D0B-45E1-BEBF-AACEA56508D7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DF9B0E54-7A94-4FF6-A026-841212BA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0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100A-ADD6-49F3-8543-FC6416DABBF2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0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4A88-31AB-4BF9-9699-49789028810A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0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23B7-49D7-4E89-8842-D77E4D3AF712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0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D3-283F-42C2-9167-7D7DE8803678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5604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82FB4-341E-4F5C-B28F-9011399A383E}" type="datetime1">
              <a:rPr lang="en-US" smtClean="0"/>
              <a:t>10/17/2023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191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2144-D411-4799-AA1E-0D293366BD5E}" type="datetime1">
              <a:rPr lang="en-US" smtClean="0"/>
              <a:t>10/17/2023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35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DD53-8C5C-4E6C-995E-A00CC09F4995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9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C905-D33C-4710-8E1E-2AF3CEC797B9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5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4AF6-D888-4EA6-B9E3-C612C553F6A3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CC2B-3D42-4ABA-9ADA-8495CB65FE68}" type="datetime1">
              <a:rPr lang="en-US" smtClean="0"/>
              <a:t>10/17/2023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5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3F58-1731-4F4D-AA11-1CB6D3DC9A0F}" type="datetime1">
              <a:rPr lang="en-US" smtClean="0"/>
              <a:t>10/17/2023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3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1F7E-69F4-4639-B878-71DA3EAA1B70}" type="datetime1">
              <a:rPr lang="en-US" smtClean="0"/>
              <a:t>10/17/2023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9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E4BE-BA4A-499A-9654-C01FD9409F2A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4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7223-B51A-4469-A22A-5696171A1D21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5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186EC-39FF-4258-912E-867DD8B66B78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4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hdr="0" ftr="0" dt="0"/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687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408" y="1346788"/>
              <a:ext cx="4074642" cy="1934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08450" y="3801527"/>
            <a:ext cx="14554199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РЕЗУЛЬТАТЫ ГИА 2023 ГОДА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 ПРОГРАММАМ ОСНОВНОГО И СРЕДНЕГО ОБЩЕГО ОБРАЗОВАНИЯ</a:t>
            </a:r>
            <a:endParaRPr sz="6000" spc="-5" dirty="0">
              <a:solidFill>
                <a:srgbClr val="FFFFFF"/>
              </a:solidFill>
            </a:endParaRPr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3651250" y="679641"/>
            <a:ext cx="160020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ru-RU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ОБРАЗОВАНИЯ АДМИНИСТРАЦИИ ГОРОДА УСТЬ-ИЛИМСКА</a:t>
            </a:r>
          </a:p>
          <a:p>
            <a:pPr marL="12700" algn="ctr">
              <a:spcBef>
                <a:spcPts val="95"/>
              </a:spcBef>
            </a:pPr>
            <a:r>
              <a:rPr lang="ru-RU" sz="3200" b="1" kern="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«ЦРО»</a:t>
            </a:r>
            <a:endParaRPr lang="ru-RU" sz="3200" kern="0" spc="-5" dirty="0">
              <a:solidFill>
                <a:schemeClr val="bg1"/>
              </a:solidFill>
            </a:endParaRPr>
          </a:p>
        </p:txBody>
      </p:sp>
      <p:sp>
        <p:nvSpPr>
          <p:cNvPr id="10" name="object 6"/>
          <p:cNvSpPr txBox="1">
            <a:spLocks/>
          </p:cNvSpPr>
          <p:nvPr/>
        </p:nvSpPr>
        <p:spPr>
          <a:xfrm>
            <a:off x="1060450" y="9587301"/>
            <a:ext cx="8421680" cy="168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сектора мониторинга</a:t>
            </a:r>
          </a:p>
          <a:p>
            <a:pPr marL="12700">
              <a:spcBef>
                <a:spcPts val="95"/>
              </a:spcBef>
            </a:pPr>
            <a:r>
              <a:rPr lang="ru-RU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оценки качества образования - </a:t>
            </a:r>
          </a:p>
          <a:p>
            <a:pPr marL="12700" algn="ctr">
              <a:spcBef>
                <a:spcPts val="95"/>
              </a:spcBef>
            </a:pPr>
            <a:endParaRPr lang="ru-RU" sz="3600" kern="0" spc="-5" dirty="0">
              <a:solidFill>
                <a:schemeClr val="bg1"/>
              </a:solidFill>
            </a:endParaRPr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9482130" y="10116617"/>
            <a:ext cx="4229101" cy="1133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Е.В.АХОВА</a:t>
            </a:r>
          </a:p>
          <a:p>
            <a:pPr marL="12700" algn="ctr">
              <a:spcBef>
                <a:spcPts val="95"/>
              </a:spcBef>
            </a:pPr>
            <a:endParaRPr lang="ru-RU" sz="3600" kern="0" spc="-5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076423" y="628020"/>
            <a:ext cx="3385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600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937250" y="396875"/>
            <a:ext cx="13868400" cy="147419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выпускников 11 классов</a:t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(основной период)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486274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получивших аттестат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3"/>
          </p:nvPr>
        </p:nvSpPr>
        <p:spPr>
          <a:xfrm>
            <a:off x="9839389" y="2378927"/>
            <a:ext cx="8745284" cy="14841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олучивших медали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850" y="33956"/>
            <a:ext cx="4690946" cy="2492062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036222"/>
              </p:ext>
            </p:extLst>
          </p:nvPr>
        </p:nvGraphicFramePr>
        <p:xfrm>
          <a:off x="9137650" y="3216275"/>
          <a:ext cx="9753600" cy="670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92796"/>
              </p:ext>
            </p:extLst>
          </p:nvPr>
        </p:nvGraphicFramePr>
        <p:xfrm>
          <a:off x="831850" y="3216274"/>
          <a:ext cx="7702678" cy="670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850" y="43416"/>
            <a:ext cx="4690946" cy="2492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72371" y="628020"/>
            <a:ext cx="117466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выпускников 2023 года</a:t>
            </a:r>
          </a:p>
          <a:p>
            <a:pPr algn="ctr"/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сравнении с областными показателями</a:t>
            </a:r>
            <a:endParaRPr lang="ru-RU" sz="4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565826"/>
              </p:ext>
            </p:extLst>
          </p:nvPr>
        </p:nvGraphicFramePr>
        <p:xfrm>
          <a:off x="1136650" y="2811178"/>
          <a:ext cx="18217400" cy="6592483"/>
        </p:xfrm>
        <a:graphic>
          <a:graphicData uri="http://schemas.openxmlformats.org/drawingml/2006/table">
            <a:tbl>
              <a:tblPr firstRow="1" firstCol="1" bandRow="1"/>
              <a:tblGrid>
                <a:gridCol w="1530176">
                  <a:extLst>
                    <a:ext uri="{9D8B030D-6E8A-4147-A177-3AD203B41FA5}">
                      <a16:colId xmlns:a16="http://schemas.microsoft.com/office/drawing/2014/main" val="2914868272"/>
                    </a:ext>
                  </a:extLst>
                </a:gridCol>
                <a:gridCol w="1282381">
                  <a:extLst>
                    <a:ext uri="{9D8B030D-6E8A-4147-A177-3AD203B41FA5}">
                      <a16:colId xmlns:a16="http://schemas.microsoft.com/office/drawing/2014/main" val="2199749065"/>
                    </a:ext>
                  </a:extLst>
                </a:gridCol>
                <a:gridCol w="1280573">
                  <a:extLst>
                    <a:ext uri="{9D8B030D-6E8A-4147-A177-3AD203B41FA5}">
                      <a16:colId xmlns:a16="http://schemas.microsoft.com/office/drawing/2014/main" val="1369424155"/>
                    </a:ext>
                  </a:extLst>
                </a:gridCol>
                <a:gridCol w="1282381">
                  <a:extLst>
                    <a:ext uri="{9D8B030D-6E8A-4147-A177-3AD203B41FA5}">
                      <a16:colId xmlns:a16="http://schemas.microsoft.com/office/drawing/2014/main" val="1252298704"/>
                    </a:ext>
                  </a:extLst>
                </a:gridCol>
                <a:gridCol w="1159388">
                  <a:extLst>
                    <a:ext uri="{9D8B030D-6E8A-4147-A177-3AD203B41FA5}">
                      <a16:colId xmlns:a16="http://schemas.microsoft.com/office/drawing/2014/main" val="784526623"/>
                    </a:ext>
                  </a:extLst>
                </a:gridCol>
                <a:gridCol w="1159388">
                  <a:extLst>
                    <a:ext uri="{9D8B030D-6E8A-4147-A177-3AD203B41FA5}">
                      <a16:colId xmlns:a16="http://schemas.microsoft.com/office/drawing/2014/main" val="1800188119"/>
                    </a:ext>
                  </a:extLst>
                </a:gridCol>
                <a:gridCol w="1271529">
                  <a:extLst>
                    <a:ext uri="{9D8B030D-6E8A-4147-A177-3AD203B41FA5}">
                      <a16:colId xmlns:a16="http://schemas.microsoft.com/office/drawing/2014/main" val="3733957120"/>
                    </a:ext>
                  </a:extLst>
                </a:gridCol>
                <a:gridCol w="1030967">
                  <a:extLst>
                    <a:ext uri="{9D8B030D-6E8A-4147-A177-3AD203B41FA5}">
                      <a16:colId xmlns:a16="http://schemas.microsoft.com/office/drawing/2014/main" val="2920451321"/>
                    </a:ext>
                  </a:extLst>
                </a:gridCol>
                <a:gridCol w="1280573">
                  <a:extLst>
                    <a:ext uri="{9D8B030D-6E8A-4147-A177-3AD203B41FA5}">
                      <a16:colId xmlns:a16="http://schemas.microsoft.com/office/drawing/2014/main" val="828887161"/>
                    </a:ext>
                  </a:extLst>
                </a:gridCol>
                <a:gridCol w="1030967">
                  <a:extLst>
                    <a:ext uri="{9D8B030D-6E8A-4147-A177-3AD203B41FA5}">
                      <a16:colId xmlns:a16="http://schemas.microsoft.com/office/drawing/2014/main" val="1912373034"/>
                    </a:ext>
                  </a:extLst>
                </a:gridCol>
                <a:gridCol w="1030967">
                  <a:extLst>
                    <a:ext uri="{9D8B030D-6E8A-4147-A177-3AD203B41FA5}">
                      <a16:colId xmlns:a16="http://schemas.microsoft.com/office/drawing/2014/main" val="2881978324"/>
                    </a:ext>
                  </a:extLst>
                </a:gridCol>
                <a:gridCol w="1282381">
                  <a:extLst>
                    <a:ext uri="{9D8B030D-6E8A-4147-A177-3AD203B41FA5}">
                      <a16:colId xmlns:a16="http://schemas.microsoft.com/office/drawing/2014/main" val="4111144530"/>
                    </a:ext>
                  </a:extLst>
                </a:gridCol>
                <a:gridCol w="1282381">
                  <a:extLst>
                    <a:ext uri="{9D8B030D-6E8A-4147-A177-3AD203B41FA5}">
                      <a16:colId xmlns:a16="http://schemas.microsoft.com/office/drawing/2014/main" val="3437924627"/>
                    </a:ext>
                  </a:extLst>
                </a:gridCol>
                <a:gridCol w="1282381">
                  <a:extLst>
                    <a:ext uri="{9D8B030D-6E8A-4147-A177-3AD203B41FA5}">
                      <a16:colId xmlns:a16="http://schemas.microsoft.com/office/drawing/2014/main" val="3370835988"/>
                    </a:ext>
                  </a:extLst>
                </a:gridCol>
                <a:gridCol w="1030967">
                  <a:extLst>
                    <a:ext uri="{9D8B030D-6E8A-4147-A177-3AD203B41FA5}">
                      <a16:colId xmlns:a16="http://schemas.microsoft.com/office/drawing/2014/main" val="1777616534"/>
                    </a:ext>
                  </a:extLst>
                </a:gridCol>
              </a:tblGrid>
              <a:tr h="331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выпускники текущего года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071611"/>
                  </a:ext>
                </a:extLst>
              </a:tr>
              <a:tr h="1194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преод порог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не преод порог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и выше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80 и выше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 балл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 балл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преод порог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не преодол порог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и выше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80 и выше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 балл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 балл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890462"/>
                  </a:ext>
                </a:extLst>
              </a:tr>
              <a:tr h="3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11,84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55,93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772083"/>
                  </a:ext>
                </a:extLst>
              </a:tr>
              <a:tr h="3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717432"/>
                  </a:ext>
                </a:extLst>
              </a:tr>
              <a:tr h="3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47,24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506864"/>
                  </a:ext>
                </a:extLst>
              </a:tr>
              <a:tr h="3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12071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19,13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65,29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669752"/>
                  </a:ext>
                </a:extLst>
              </a:tr>
              <a:tr h="3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 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49,13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30090"/>
                  </a:ext>
                </a:extLst>
              </a:tr>
              <a:tr h="3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 баз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6295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31,06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38809"/>
                  </a:ext>
                </a:extLst>
              </a:tr>
              <a:tr h="3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118550"/>
                  </a:ext>
                </a:extLst>
              </a:tr>
              <a:tr h="3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50,49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126912"/>
                  </a:ext>
                </a:extLst>
              </a:tr>
              <a:tr h="3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5518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51,31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642971"/>
                  </a:ext>
                </a:extLst>
              </a:tr>
              <a:tr h="3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46,93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218116"/>
                  </a:ext>
                </a:extLst>
              </a:tr>
              <a:tr h="3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22,89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65,17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161483"/>
                  </a:ext>
                </a:extLst>
              </a:tr>
              <a:tr h="39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кегэ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53,31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96924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873" y="0"/>
            <a:ext cx="4690946" cy="2492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22905" y="628020"/>
            <a:ext cx="118456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ЕГЭ в сравнении за три года </a:t>
            </a:r>
            <a:endParaRPr lang="ru-RU" sz="4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339103"/>
              </p:ext>
            </p:extLst>
          </p:nvPr>
        </p:nvGraphicFramePr>
        <p:xfrm>
          <a:off x="1212850" y="2606675"/>
          <a:ext cx="18065003" cy="6422136"/>
        </p:xfrm>
        <a:graphic>
          <a:graphicData uri="http://schemas.openxmlformats.org/drawingml/2006/table">
            <a:tbl>
              <a:tblPr firstRow="1" firstCol="1" bandRow="1"/>
              <a:tblGrid>
                <a:gridCol w="3110388">
                  <a:extLst>
                    <a:ext uri="{9D8B030D-6E8A-4147-A177-3AD203B41FA5}">
                      <a16:colId xmlns:a16="http://schemas.microsoft.com/office/drawing/2014/main" val="2100192516"/>
                    </a:ext>
                  </a:extLst>
                </a:gridCol>
                <a:gridCol w="1328053">
                  <a:extLst>
                    <a:ext uri="{9D8B030D-6E8A-4147-A177-3AD203B41FA5}">
                      <a16:colId xmlns:a16="http://schemas.microsoft.com/office/drawing/2014/main" val="1716605079"/>
                    </a:ext>
                  </a:extLst>
                </a:gridCol>
                <a:gridCol w="1206266">
                  <a:extLst>
                    <a:ext uri="{9D8B030D-6E8A-4147-A177-3AD203B41FA5}">
                      <a16:colId xmlns:a16="http://schemas.microsoft.com/office/drawing/2014/main" val="4256541848"/>
                    </a:ext>
                  </a:extLst>
                </a:gridCol>
                <a:gridCol w="1206266">
                  <a:extLst>
                    <a:ext uri="{9D8B030D-6E8A-4147-A177-3AD203B41FA5}">
                      <a16:colId xmlns:a16="http://schemas.microsoft.com/office/drawing/2014/main" val="3855888886"/>
                    </a:ext>
                  </a:extLst>
                </a:gridCol>
                <a:gridCol w="1256529">
                  <a:extLst>
                    <a:ext uri="{9D8B030D-6E8A-4147-A177-3AD203B41FA5}">
                      <a16:colId xmlns:a16="http://schemas.microsoft.com/office/drawing/2014/main" val="1968738421"/>
                    </a:ext>
                  </a:extLst>
                </a:gridCol>
                <a:gridCol w="1287458">
                  <a:extLst>
                    <a:ext uri="{9D8B030D-6E8A-4147-A177-3AD203B41FA5}">
                      <a16:colId xmlns:a16="http://schemas.microsoft.com/office/drawing/2014/main" val="1395579312"/>
                    </a:ext>
                  </a:extLst>
                </a:gridCol>
                <a:gridCol w="1202401">
                  <a:extLst>
                    <a:ext uri="{9D8B030D-6E8A-4147-A177-3AD203B41FA5}">
                      <a16:colId xmlns:a16="http://schemas.microsoft.com/office/drawing/2014/main" val="4055281423"/>
                    </a:ext>
                  </a:extLst>
                </a:gridCol>
                <a:gridCol w="1351251">
                  <a:extLst>
                    <a:ext uri="{9D8B030D-6E8A-4147-A177-3AD203B41FA5}">
                      <a16:colId xmlns:a16="http://schemas.microsoft.com/office/drawing/2014/main" val="214942602"/>
                    </a:ext>
                  </a:extLst>
                </a:gridCol>
                <a:gridCol w="1287458">
                  <a:extLst>
                    <a:ext uri="{9D8B030D-6E8A-4147-A177-3AD203B41FA5}">
                      <a16:colId xmlns:a16="http://schemas.microsoft.com/office/drawing/2014/main" val="4201281454"/>
                    </a:ext>
                  </a:extLst>
                </a:gridCol>
                <a:gridCol w="1202401">
                  <a:extLst>
                    <a:ext uri="{9D8B030D-6E8A-4147-A177-3AD203B41FA5}">
                      <a16:colId xmlns:a16="http://schemas.microsoft.com/office/drawing/2014/main" val="1266625996"/>
                    </a:ext>
                  </a:extLst>
                </a:gridCol>
                <a:gridCol w="1221730">
                  <a:extLst>
                    <a:ext uri="{9D8B030D-6E8A-4147-A177-3AD203B41FA5}">
                      <a16:colId xmlns:a16="http://schemas.microsoft.com/office/drawing/2014/main" val="2502052219"/>
                    </a:ext>
                  </a:extLst>
                </a:gridCol>
                <a:gridCol w="1202401">
                  <a:extLst>
                    <a:ext uri="{9D8B030D-6E8A-4147-A177-3AD203B41FA5}">
                      <a16:colId xmlns:a16="http://schemas.microsoft.com/office/drawing/2014/main" val="1452139124"/>
                    </a:ext>
                  </a:extLst>
                </a:gridCol>
                <a:gridCol w="1202401">
                  <a:extLst>
                    <a:ext uri="{9D8B030D-6E8A-4147-A177-3AD203B41FA5}">
                      <a16:colId xmlns:a16="http://schemas.microsoft.com/office/drawing/2014/main" val="12496239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и выше, 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871"/>
                  </a:ext>
                </a:extLst>
              </a:tr>
              <a:tr h="454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899624"/>
                  </a:ext>
                </a:extLst>
              </a:tr>
              <a:tr h="454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439857"/>
                  </a:ext>
                </a:extLst>
              </a:tr>
              <a:tr h="454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мат. проф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74582"/>
                  </a:ext>
                </a:extLst>
              </a:tr>
              <a:tr h="454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КЕГЭ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06472"/>
                  </a:ext>
                </a:extLst>
              </a:tr>
              <a:tr h="454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124168"/>
                  </a:ext>
                </a:extLst>
              </a:tr>
              <a:tr h="454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31168"/>
                  </a:ext>
                </a:extLst>
              </a:tr>
              <a:tr h="454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16,66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380346"/>
                  </a:ext>
                </a:extLst>
              </a:tr>
              <a:tr h="477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13,88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35534"/>
                  </a:ext>
                </a:extLst>
              </a:tr>
              <a:tr h="454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447315"/>
                  </a:ext>
                </a:extLst>
              </a:tr>
              <a:tr h="454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55352"/>
                  </a:ext>
                </a:extLst>
              </a:tr>
              <a:tr h="454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240044"/>
                  </a:ext>
                </a:extLst>
              </a:tr>
              <a:tr h="454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англ.язык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5445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650" y="345927"/>
            <a:ext cx="4690946" cy="21083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22088" y="990534"/>
            <a:ext cx="13270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Максимальные баллы выпускников 2023 года</a:t>
            </a:r>
            <a:endParaRPr lang="ru-RU" sz="4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790203"/>
              </p:ext>
            </p:extLst>
          </p:nvPr>
        </p:nvGraphicFramePr>
        <p:xfrm>
          <a:off x="2355850" y="2317273"/>
          <a:ext cx="16687799" cy="8077097"/>
        </p:xfrm>
        <a:graphic>
          <a:graphicData uri="http://schemas.openxmlformats.org/drawingml/2006/table">
            <a:tbl>
              <a:tblPr firstRow="1" firstCol="1" bandRow="1"/>
              <a:tblGrid>
                <a:gridCol w="3005411">
                  <a:extLst>
                    <a:ext uri="{9D8B030D-6E8A-4147-A177-3AD203B41FA5}">
                      <a16:colId xmlns:a16="http://schemas.microsoft.com/office/drawing/2014/main" val="3559460620"/>
                    </a:ext>
                  </a:extLst>
                </a:gridCol>
                <a:gridCol w="1200022">
                  <a:extLst>
                    <a:ext uri="{9D8B030D-6E8A-4147-A177-3AD203B41FA5}">
                      <a16:colId xmlns:a16="http://schemas.microsoft.com/office/drawing/2014/main" val="691971836"/>
                    </a:ext>
                  </a:extLst>
                </a:gridCol>
                <a:gridCol w="4187575">
                  <a:extLst>
                    <a:ext uri="{9D8B030D-6E8A-4147-A177-3AD203B41FA5}">
                      <a16:colId xmlns:a16="http://schemas.microsoft.com/office/drawing/2014/main" val="1041302962"/>
                    </a:ext>
                  </a:extLst>
                </a:gridCol>
                <a:gridCol w="8294791">
                  <a:extLst>
                    <a:ext uri="{9D8B030D-6E8A-4147-A177-3AD203B41FA5}">
                      <a16:colId xmlns:a16="http://schemas.microsoft.com/office/drawing/2014/main" val="2841672469"/>
                    </a:ext>
                  </a:extLst>
                </a:gridCol>
              </a:tblGrid>
              <a:tr h="534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570441"/>
                  </a:ext>
                </a:extLst>
              </a:tr>
              <a:tr h="534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Брич Илона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Батербиева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М.М.»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839284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Зобнина Каролина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№8 имени Бусыгина М.И.»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591929"/>
                  </a:ext>
                </a:extLst>
              </a:tr>
              <a:tr h="269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Чуркин Кирилл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 СОШ №17»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577663"/>
                  </a:ext>
                </a:extLst>
              </a:tr>
              <a:tr h="54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Веревкина Арина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Батербиева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М.М.»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120996"/>
                  </a:ext>
                </a:extLst>
              </a:tr>
              <a:tr h="534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Мороховец Мария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Батербиева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М.М.»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210337"/>
                  </a:ext>
                </a:extLst>
              </a:tr>
              <a:tr h="535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Алексеенко Екатерина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Батербиева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М.М.»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851800"/>
                  </a:ext>
                </a:extLst>
              </a:tr>
              <a:tr h="30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Гологузова Анна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№11»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612784"/>
                  </a:ext>
                </a:extLst>
              </a:tr>
              <a:tr h="290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Овчинникова Дарья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98115"/>
                  </a:ext>
                </a:extLst>
              </a:tr>
              <a:tr h="334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 проф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Кривушкина Елизавета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№11»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052333"/>
                  </a:ext>
                </a:extLst>
              </a:tr>
              <a:tr h="363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Суетин Илья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486838"/>
                  </a:ext>
                </a:extLst>
              </a:tr>
              <a:tr h="314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Хричкова Антонина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113483"/>
                  </a:ext>
                </a:extLst>
              </a:tr>
              <a:tr h="363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Медлярская Алина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487297"/>
                  </a:ext>
                </a:extLst>
              </a:tr>
              <a:tr h="534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Веревкина Арина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Батербиева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М.М.»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737543"/>
                  </a:ext>
                </a:extLst>
              </a:tr>
              <a:tr h="363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Быковская Вера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038616"/>
                  </a:ext>
                </a:extLst>
              </a:tr>
              <a:tr h="534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КЕГЭ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Янке Анастасия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Батербиева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М.М.»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71766"/>
                  </a:ext>
                </a:extLst>
              </a:tr>
              <a:tr h="534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КЕГЭ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Пырлицану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Никита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Батербиева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М.М.»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74687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518" y="212986"/>
            <a:ext cx="4690946" cy="2492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31075" y="628020"/>
            <a:ext cx="13029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Доля выпускников с высокими баллами ЕГЭ</a:t>
            </a:r>
            <a:endParaRPr lang="ru-RU" sz="4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54555"/>
              </p:ext>
            </p:extLst>
          </p:nvPr>
        </p:nvGraphicFramePr>
        <p:xfrm>
          <a:off x="679450" y="3140069"/>
          <a:ext cx="17906999" cy="6410845"/>
        </p:xfrm>
        <a:graphic>
          <a:graphicData uri="http://schemas.openxmlformats.org/drawingml/2006/table">
            <a:tbl>
              <a:tblPr firstRow="1" bandRow="1"/>
              <a:tblGrid>
                <a:gridCol w="4942687">
                  <a:extLst>
                    <a:ext uri="{9D8B030D-6E8A-4147-A177-3AD203B41FA5}">
                      <a16:colId xmlns:a16="http://schemas.microsoft.com/office/drawing/2014/main" val="3925582249"/>
                    </a:ext>
                  </a:extLst>
                </a:gridCol>
                <a:gridCol w="1236108">
                  <a:extLst>
                    <a:ext uri="{9D8B030D-6E8A-4147-A177-3AD203B41FA5}">
                      <a16:colId xmlns:a16="http://schemas.microsoft.com/office/drawing/2014/main" val="4059772594"/>
                    </a:ext>
                  </a:extLst>
                </a:gridCol>
                <a:gridCol w="1236108">
                  <a:extLst>
                    <a:ext uri="{9D8B030D-6E8A-4147-A177-3AD203B41FA5}">
                      <a16:colId xmlns:a16="http://schemas.microsoft.com/office/drawing/2014/main" val="3437576280"/>
                    </a:ext>
                  </a:extLst>
                </a:gridCol>
                <a:gridCol w="1236108">
                  <a:extLst>
                    <a:ext uri="{9D8B030D-6E8A-4147-A177-3AD203B41FA5}">
                      <a16:colId xmlns:a16="http://schemas.microsoft.com/office/drawing/2014/main" val="1438667852"/>
                    </a:ext>
                  </a:extLst>
                </a:gridCol>
                <a:gridCol w="1234364">
                  <a:extLst>
                    <a:ext uri="{9D8B030D-6E8A-4147-A177-3AD203B41FA5}">
                      <a16:colId xmlns:a16="http://schemas.microsoft.com/office/drawing/2014/main" val="2697757168"/>
                    </a:ext>
                  </a:extLst>
                </a:gridCol>
                <a:gridCol w="1236108">
                  <a:extLst>
                    <a:ext uri="{9D8B030D-6E8A-4147-A177-3AD203B41FA5}">
                      <a16:colId xmlns:a16="http://schemas.microsoft.com/office/drawing/2014/main" val="505954909"/>
                    </a:ext>
                  </a:extLst>
                </a:gridCol>
                <a:gridCol w="1236108">
                  <a:extLst>
                    <a:ext uri="{9D8B030D-6E8A-4147-A177-3AD203B41FA5}">
                      <a16:colId xmlns:a16="http://schemas.microsoft.com/office/drawing/2014/main" val="3057170069"/>
                    </a:ext>
                  </a:extLst>
                </a:gridCol>
                <a:gridCol w="1236108">
                  <a:extLst>
                    <a:ext uri="{9D8B030D-6E8A-4147-A177-3AD203B41FA5}">
                      <a16:colId xmlns:a16="http://schemas.microsoft.com/office/drawing/2014/main" val="4155281131"/>
                    </a:ext>
                  </a:extLst>
                </a:gridCol>
                <a:gridCol w="1234364">
                  <a:extLst>
                    <a:ext uri="{9D8B030D-6E8A-4147-A177-3AD203B41FA5}">
                      <a16:colId xmlns:a16="http://schemas.microsoft.com/office/drawing/2014/main" val="2775637985"/>
                    </a:ext>
                  </a:extLst>
                </a:gridCol>
                <a:gridCol w="1393018">
                  <a:extLst>
                    <a:ext uri="{9D8B030D-6E8A-4147-A177-3AD203B41FA5}">
                      <a16:colId xmlns:a16="http://schemas.microsoft.com/office/drawing/2014/main" val="2285742132"/>
                    </a:ext>
                  </a:extLst>
                </a:gridCol>
                <a:gridCol w="1685918">
                  <a:extLst>
                    <a:ext uri="{9D8B030D-6E8A-4147-A177-3AD203B41FA5}">
                      <a16:colId xmlns:a16="http://schemas.microsoft.com/office/drawing/2014/main" val="2017854031"/>
                    </a:ext>
                  </a:extLst>
                </a:gridCol>
              </a:tblGrid>
              <a:tr h="519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кегэ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491679"/>
                  </a:ext>
                </a:extLst>
              </a:tr>
              <a:tr h="348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«СОШ №1»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784242"/>
                  </a:ext>
                </a:extLst>
              </a:tr>
              <a:tr h="416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«СОШ №2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182394"/>
                  </a:ext>
                </a:extLst>
              </a:tr>
              <a:tr h="453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«СОШ №5»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047273"/>
                  </a:ext>
                </a:extLst>
              </a:tr>
              <a:tr h="349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«СОШ №7» имени Пичуева Л.П.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75344"/>
                  </a:ext>
                </a:extLst>
              </a:tr>
              <a:tr h="3573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«СОШ №8 имени Бусыгина М.И.»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11491"/>
                  </a:ext>
                </a:extLst>
              </a:tr>
              <a:tr h="348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СОШ №9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480321"/>
                  </a:ext>
                </a:extLst>
              </a:tr>
              <a:tr h="348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«СОШ №11»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58208"/>
                  </a:ext>
                </a:extLst>
              </a:tr>
              <a:tr h="348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«СОШ №12» имени Семенова В.Н.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08189"/>
                  </a:ext>
                </a:extLst>
              </a:tr>
              <a:tr h="348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«СОШ №13 имени М.К. Янгеля»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107439"/>
                  </a:ext>
                </a:extLst>
              </a:tr>
              <a:tr h="348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«СОШ №14»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861279"/>
                  </a:ext>
                </a:extLst>
              </a:tr>
              <a:tr h="348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«СОШ №15»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514965"/>
                  </a:ext>
                </a:extLst>
              </a:tr>
              <a:tr h="3533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СОШ №17»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871036"/>
                  </a:ext>
                </a:extLst>
              </a:tr>
              <a:tr h="348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385010"/>
                  </a:ext>
                </a:extLst>
              </a:tr>
              <a:tr h="348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5864"/>
                  </a:ext>
                </a:extLst>
              </a:tr>
              <a:tr h="348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17418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250" y="0"/>
            <a:ext cx="4690946" cy="2492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57875" y="1167204"/>
            <a:ext cx="5999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Средние баллы ЕГЭ</a:t>
            </a:r>
            <a:endParaRPr lang="ru-RU" sz="4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809963"/>
              </p:ext>
            </p:extLst>
          </p:nvPr>
        </p:nvGraphicFramePr>
        <p:xfrm>
          <a:off x="603250" y="2429009"/>
          <a:ext cx="18973794" cy="7557531"/>
        </p:xfrm>
        <a:graphic>
          <a:graphicData uri="http://schemas.openxmlformats.org/drawingml/2006/table">
            <a:tbl>
              <a:tblPr firstRow="1" firstCol="1" bandRow="1"/>
              <a:tblGrid>
                <a:gridCol w="3962395">
                  <a:extLst>
                    <a:ext uri="{9D8B030D-6E8A-4147-A177-3AD203B41FA5}">
                      <a16:colId xmlns:a16="http://schemas.microsoft.com/office/drawing/2014/main" val="43961114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88685019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024992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57410826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963527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7849604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4002596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43501757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6701441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3894737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849825847"/>
                    </a:ext>
                  </a:extLst>
                </a:gridCol>
                <a:gridCol w="914405">
                  <a:extLst>
                    <a:ext uri="{9D8B030D-6E8A-4147-A177-3AD203B41FA5}">
                      <a16:colId xmlns:a16="http://schemas.microsoft.com/office/drawing/2014/main" val="3621819791"/>
                    </a:ext>
                  </a:extLst>
                </a:gridCol>
                <a:gridCol w="1066794">
                  <a:extLst>
                    <a:ext uri="{9D8B030D-6E8A-4147-A177-3AD203B41FA5}">
                      <a16:colId xmlns:a16="http://schemas.microsoft.com/office/drawing/2014/main" val="1662437947"/>
                    </a:ext>
                  </a:extLst>
                </a:gridCol>
              </a:tblGrid>
              <a:tr h="320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кегэ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ОО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509837"/>
                  </a:ext>
                </a:extLst>
              </a:tr>
              <a:tr h="320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649277"/>
                  </a:ext>
                </a:extLst>
              </a:tr>
              <a:tr h="320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№2»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21717"/>
                  </a:ext>
                </a:extLst>
              </a:tr>
              <a:tr h="320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5»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046796"/>
                  </a:ext>
                </a:extLst>
              </a:tr>
              <a:tr h="59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№7 имени Пичуева Л.П.»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762657"/>
                  </a:ext>
                </a:extLst>
              </a:tr>
              <a:tr h="59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№8 имени Бусыгина М.И.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750830"/>
                  </a:ext>
                </a:extLst>
              </a:tr>
              <a:tr h="320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348650"/>
                  </a:ext>
                </a:extLst>
              </a:tr>
              <a:tr h="320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№11»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55108"/>
                  </a:ext>
                </a:extLst>
              </a:tr>
              <a:tr h="59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№12» имени Семенова В.Н.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769198"/>
                  </a:ext>
                </a:extLst>
              </a:tr>
              <a:tr h="59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№13 имени М.К. Янгеля»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377580"/>
                  </a:ext>
                </a:extLst>
              </a:tr>
              <a:tr h="320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№14»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862366"/>
                  </a:ext>
                </a:extLst>
              </a:tr>
              <a:tr h="320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№15»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529119"/>
                  </a:ext>
                </a:extLst>
              </a:tr>
              <a:tr h="50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№17»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589537"/>
                  </a:ext>
                </a:extLst>
              </a:tr>
              <a:tr h="59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558592"/>
                  </a:ext>
                </a:extLst>
              </a:tr>
              <a:tr h="336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666723"/>
                  </a:ext>
                </a:extLst>
              </a:tr>
              <a:tr h="397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75373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650" y="245683"/>
            <a:ext cx="4690946" cy="2492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385050" y="168275"/>
            <a:ext cx="97764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выпускников 11 классов,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набравших 190 баллов и выше по 3 предметам ЕГЭ</a:t>
            </a:r>
            <a:endParaRPr lang="ru-RU" sz="3200" dirty="0"/>
          </a:p>
        </p:txBody>
      </p:sp>
      <p:graphicFrame>
        <p:nvGraphicFramePr>
          <p:cNvPr id="6" name="Объект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70144493"/>
              </p:ext>
            </p:extLst>
          </p:nvPr>
        </p:nvGraphicFramePr>
        <p:xfrm>
          <a:off x="10477087" y="1387475"/>
          <a:ext cx="8640338" cy="853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535832"/>
              </p:ext>
            </p:extLst>
          </p:nvPr>
        </p:nvGraphicFramePr>
        <p:xfrm>
          <a:off x="777671" y="2948452"/>
          <a:ext cx="9244642" cy="70176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62198">
                  <a:extLst>
                    <a:ext uri="{9D8B030D-6E8A-4147-A177-3AD203B41FA5}">
                      <a16:colId xmlns:a16="http://schemas.microsoft.com/office/drawing/2014/main" val="3917715326"/>
                    </a:ext>
                  </a:extLst>
                </a:gridCol>
                <a:gridCol w="1749581">
                  <a:extLst>
                    <a:ext uri="{9D8B030D-6E8A-4147-A177-3AD203B41FA5}">
                      <a16:colId xmlns:a16="http://schemas.microsoft.com/office/drawing/2014/main" val="106366890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295973"/>
                    </a:ext>
                  </a:extLst>
                </a:gridCol>
                <a:gridCol w="2637263">
                  <a:extLst>
                    <a:ext uri="{9D8B030D-6E8A-4147-A177-3AD203B41FA5}">
                      <a16:colId xmlns:a16="http://schemas.microsoft.com/office/drawing/2014/main" val="608608787"/>
                    </a:ext>
                  </a:extLst>
                </a:gridCol>
              </a:tblGrid>
              <a:tr h="1266594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выпускников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выпускников, набравших 220 б и более по  3 предметам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выпускников, набравших 190-219 б по 3 предметам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074127"/>
                  </a:ext>
                </a:extLst>
              </a:tr>
              <a:tr h="425729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6353450"/>
                  </a:ext>
                </a:extLst>
              </a:tr>
              <a:tr h="339263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6442442"/>
                  </a:ext>
                </a:extLst>
              </a:tr>
              <a:tr h="354685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1883812"/>
                  </a:ext>
                </a:extLst>
              </a:tr>
              <a:tr h="293440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1395454"/>
                  </a:ext>
                </a:extLst>
              </a:tr>
              <a:tr h="369665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260770"/>
                  </a:ext>
                </a:extLst>
              </a:tr>
              <a:tr h="354684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6167638"/>
                  </a:ext>
                </a:extLst>
              </a:tr>
              <a:tr h="339263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1728164"/>
                  </a:ext>
                </a:extLst>
              </a:tr>
              <a:tr h="354685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9498426"/>
                  </a:ext>
                </a:extLst>
              </a:tr>
              <a:tr h="339263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2860585"/>
                  </a:ext>
                </a:extLst>
              </a:tr>
              <a:tr h="354685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СОШ14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094686"/>
                  </a:ext>
                </a:extLst>
              </a:tr>
              <a:tr h="369898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СОШ15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2874098"/>
                  </a:ext>
                </a:extLst>
              </a:tr>
              <a:tr h="323841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5763862"/>
                  </a:ext>
                </a:extLst>
              </a:tr>
              <a:tr h="400948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0105544"/>
                  </a:ext>
                </a:extLst>
              </a:tr>
              <a:tr h="308423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400468"/>
                  </a:ext>
                </a:extLst>
              </a:tr>
              <a:tr h="662934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(17,9%)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(19,3%)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448866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250" y="64006"/>
            <a:ext cx="4690946" cy="22378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60325" y="628020"/>
            <a:ext cx="10970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ДОПОЛНИТЕЛЬНЫЙ ПЕРИОД ЕГЭ</a:t>
            </a:r>
            <a:endParaRPr lang="ru-RU" sz="4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56236" y="6418261"/>
            <a:ext cx="7863614" cy="2513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Из троих, одиннадцатиклассников нашего города, двое (школы №№ 5 и 13) поехали сдавать экзамены, успешно их сдали и получили аттестаты. 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Один (школа № 15) не явился на экзамен 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 не допущенных (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.№№ 5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не получил аттестат. Все поступили в колледж по аттестату за 9 </a:t>
            </a:r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класс.</a:t>
            </a: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763438"/>
              </p:ext>
            </p:extLst>
          </p:nvPr>
        </p:nvGraphicFramePr>
        <p:xfrm>
          <a:off x="1365250" y="6416674"/>
          <a:ext cx="8839200" cy="360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290910"/>
              </p:ext>
            </p:extLst>
          </p:nvPr>
        </p:nvGraphicFramePr>
        <p:xfrm>
          <a:off x="1365251" y="2530475"/>
          <a:ext cx="6858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Блок-схема: несколько документов 11"/>
          <p:cNvSpPr/>
          <p:nvPr/>
        </p:nvSpPr>
        <p:spPr>
          <a:xfrm>
            <a:off x="9137650" y="2836405"/>
            <a:ext cx="3429000" cy="3398039"/>
          </a:xfrm>
          <a:prstGeom prst="flowChartMulti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269537" y="1947264"/>
            <a:ext cx="1600200" cy="5333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баллов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13481050" y="2761478"/>
            <a:ext cx="2286000" cy="1801573"/>
          </a:xfrm>
          <a:prstGeom prst="righ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 rot="5400000">
            <a:off x="16409107" y="2483511"/>
            <a:ext cx="3127453" cy="3497168"/>
          </a:xfrm>
          <a:prstGeom prst="wedgeRectCallou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Ангарск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Братск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Казаченско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-Ленский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Тайшетский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1118850" y="2477797"/>
            <a:ext cx="533400" cy="1348078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32596" y="628020"/>
            <a:ext cx="4426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ИЗМЕНЕНИЯ</a:t>
            </a:r>
            <a:endParaRPr lang="ru-RU" sz="4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65850" y="1768475"/>
            <a:ext cx="1188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редакции порядков проведения ГИА-9 и ГИА-11 на 2023-2024 и последующие учебные года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275" y="3490622"/>
            <a:ext cx="166116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Российские выпускники, проживающие на данный момент за границей, освобождаются от прохождения испытаний.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следующем году школьники смогут менять уровень ЕГЭ по математике (с базового на профильный или наоборот).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 смогут изменить или дополнить перечень указанных в заявлении об участии в ЕГЭ учебных предметов.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дата проведения итогового сочинения (изложения): вторя среда апреля.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Изменены сроки проверки и обработки материалов итогового сочинения (изложения).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Выпускники прошлых лет будут сдавать ЕГЭ в резервные сроки основного периода.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Военнослужащие смогут написать заявление на участие в ЕГЭ непосредственно в воинской части.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ЕГЭ по информатике и ИКТ займёт два календарных дня (вместо четырех).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Выпускники Курской, Белгородской и Брянской областей РФ получат документы об образовании без ОГЭ и ЕГЭ.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Устанавливается возможность проведения итогового собеседования для девятиклассников в дистанционной форме.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дата проведения итогового собеседования: третий понедельник апреля.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Сканирование экзаменационных материалов в ППЭ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Участникам ГИА-9, которые не смогли пройти ГИА-9 в сентябрьские сроки по выбранным учебным предметам,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будет представлено право изменить учебные предметы по выбору для повторного прохождения ГИА-9 в следующем году.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Планируется запуск цифровой структуры, благодаря которой подать заявление на участие в ГИА в электронном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формате смогут жители всех российских регионов.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Исключается норма о необходимости выделять в ППЭ отдельные помещения для представителей СМИ и общественных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наблюдателей.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Регламентированы случаи опоздания участников экзаменов и порядок действий лиц, привлекаемых к организации и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проведению экзаменов, при опозданиях и неявке участников.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5550" y="2660357"/>
            <a:ext cx="5943600" cy="17082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2024 года для абитуриентов, поступающих на технические направления, результаты ЕГЭ по русскому языку станут необязательными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925550" y="5194042"/>
            <a:ext cx="5943600" cy="17082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Изменятся сроки проверки экзаменационных работ девятиклассников: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 – 10 дней;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 и дополнительный – 5 дней.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00250" y="7483475"/>
            <a:ext cx="4953000" cy="2209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b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42050" y="973874"/>
            <a:ext cx="12000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результатов за последние 3 года</a:t>
            </a:r>
            <a:endParaRPr lang="ru-RU" sz="4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786855"/>
              </p:ext>
            </p:extLst>
          </p:nvPr>
        </p:nvGraphicFramePr>
        <p:xfrm>
          <a:off x="908050" y="2681148"/>
          <a:ext cx="18364198" cy="73502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9357928">
                  <a:extLst>
                    <a:ext uri="{9D8B030D-6E8A-4147-A177-3AD203B41FA5}">
                      <a16:colId xmlns:a16="http://schemas.microsoft.com/office/drawing/2014/main" val="484936297"/>
                    </a:ext>
                  </a:extLst>
                </a:gridCol>
                <a:gridCol w="3074275">
                  <a:extLst>
                    <a:ext uri="{9D8B030D-6E8A-4147-A177-3AD203B41FA5}">
                      <a16:colId xmlns:a16="http://schemas.microsoft.com/office/drawing/2014/main" val="4178792216"/>
                    </a:ext>
                  </a:extLst>
                </a:gridCol>
                <a:gridCol w="3122394">
                  <a:extLst>
                    <a:ext uri="{9D8B030D-6E8A-4147-A177-3AD203B41FA5}">
                      <a16:colId xmlns:a16="http://schemas.microsoft.com/office/drawing/2014/main" val="2848583612"/>
                    </a:ext>
                  </a:extLst>
                </a:gridCol>
                <a:gridCol w="2809601">
                  <a:extLst>
                    <a:ext uri="{9D8B030D-6E8A-4147-A177-3AD203B41FA5}">
                      <a16:colId xmlns:a16="http://schemas.microsoft.com/office/drawing/2014/main" val="2405250524"/>
                    </a:ext>
                  </a:extLst>
                </a:gridCol>
              </a:tblGrid>
              <a:tr h="641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521503"/>
                  </a:ext>
                </a:extLst>
              </a:tr>
              <a:tr h="65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учащихся на конец учебного года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9712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9723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9645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314611"/>
                  </a:ext>
                </a:extLst>
              </a:tr>
              <a:tr h="641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9311376"/>
                  </a:ext>
                </a:extLst>
              </a:tr>
              <a:tr h="641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знаний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38,3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119425"/>
                  </a:ext>
                </a:extLst>
              </a:tr>
              <a:tr h="693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золотых медалистов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(12,4%)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63(14,3%)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(9,7%)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2226558"/>
                  </a:ext>
                </a:extLst>
              </a:tr>
              <a:tr h="641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региональных медалистов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(7,3%)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(11%)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(7,2%)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393103"/>
                  </a:ext>
                </a:extLst>
              </a:tr>
              <a:tr h="641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Оставлено на 2 год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(0,5%)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(0,7%)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(0,6)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767363"/>
                  </a:ext>
                </a:extLst>
              </a:tr>
              <a:tr h="13224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Окончивших основную школу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 (основной</a:t>
                      </a:r>
                      <a:r>
                        <a:rPr lang="ru-RU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106* (13%)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66*(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7,2%)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(4,6%)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7408793"/>
                  </a:ext>
                </a:extLst>
              </a:tr>
              <a:tr h="13224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Окончивших среднюю школу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(основной период)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(1,9%)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*(1,6%)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(0,84%)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86079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050" y="396875"/>
            <a:ext cx="4690946" cy="249206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0450" y="212986"/>
            <a:ext cx="4690946" cy="2492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57256" y="628020"/>
            <a:ext cx="111769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ИТОГИ ГИА-9, основной период 2023г.</a:t>
            </a:r>
            <a:endParaRPr lang="ru-RU" sz="4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469215"/>
              </p:ext>
            </p:extLst>
          </p:nvPr>
        </p:nvGraphicFramePr>
        <p:xfrm>
          <a:off x="6242049" y="1521509"/>
          <a:ext cx="13182603" cy="6400793"/>
        </p:xfrm>
        <a:graphic>
          <a:graphicData uri="http://schemas.openxmlformats.org/drawingml/2006/table">
            <a:tbl>
              <a:tblPr/>
              <a:tblGrid>
                <a:gridCol w="791854">
                  <a:extLst>
                    <a:ext uri="{9D8B030D-6E8A-4147-A177-3AD203B41FA5}">
                      <a16:colId xmlns:a16="http://schemas.microsoft.com/office/drawing/2014/main" val="3658108734"/>
                    </a:ext>
                  </a:extLst>
                </a:gridCol>
                <a:gridCol w="5439574">
                  <a:extLst>
                    <a:ext uri="{9D8B030D-6E8A-4147-A177-3AD203B41FA5}">
                      <a16:colId xmlns:a16="http://schemas.microsoft.com/office/drawing/2014/main" val="1067132379"/>
                    </a:ext>
                  </a:extLst>
                </a:gridCol>
                <a:gridCol w="1551055">
                  <a:extLst>
                    <a:ext uri="{9D8B030D-6E8A-4147-A177-3AD203B41FA5}">
                      <a16:colId xmlns:a16="http://schemas.microsoft.com/office/drawing/2014/main" val="4063032427"/>
                    </a:ext>
                  </a:extLst>
                </a:gridCol>
                <a:gridCol w="1349690">
                  <a:extLst>
                    <a:ext uri="{9D8B030D-6E8A-4147-A177-3AD203B41FA5}">
                      <a16:colId xmlns:a16="http://schemas.microsoft.com/office/drawing/2014/main" val="3289225344"/>
                    </a:ext>
                  </a:extLst>
                </a:gridCol>
                <a:gridCol w="1351050">
                  <a:extLst>
                    <a:ext uri="{9D8B030D-6E8A-4147-A177-3AD203B41FA5}">
                      <a16:colId xmlns:a16="http://schemas.microsoft.com/office/drawing/2014/main" val="1064086403"/>
                    </a:ext>
                  </a:extLst>
                </a:gridCol>
                <a:gridCol w="1349690">
                  <a:extLst>
                    <a:ext uri="{9D8B030D-6E8A-4147-A177-3AD203B41FA5}">
                      <a16:colId xmlns:a16="http://schemas.microsoft.com/office/drawing/2014/main" val="3521198439"/>
                    </a:ext>
                  </a:extLst>
                </a:gridCol>
                <a:gridCol w="1349690">
                  <a:extLst>
                    <a:ext uri="{9D8B030D-6E8A-4147-A177-3AD203B41FA5}">
                      <a16:colId xmlns:a16="http://schemas.microsoft.com/office/drawing/2014/main" val="648695629"/>
                    </a:ext>
                  </a:extLst>
                </a:gridCol>
              </a:tblGrid>
              <a:tr h="446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117565"/>
                  </a:ext>
                </a:extLst>
              </a:tr>
              <a:tr h="596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выпускников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422331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Допущенных к экзамену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939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973423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допущенных к экзамену, чел.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623755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допущенных к экзамену, 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48312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Участвовали  в форме ГВЭ, чел.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240044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Участвовали в форме ОГЭ, чел.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040875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Участвовали в форме ОГЭ, 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027039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Получили аттестат, чел.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441929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Получили аттестат, 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937261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Получили аттестат с отличием, чел.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800885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Получили аттестат с отличием, 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709409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прошли  ГИА в основной период, чел.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494818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прошли  ГИА в основной период,  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867225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57836776"/>
              </p:ext>
            </p:extLst>
          </p:nvPr>
        </p:nvGraphicFramePr>
        <p:xfrm>
          <a:off x="8832850" y="7922302"/>
          <a:ext cx="9342875" cy="19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889438"/>
              </p:ext>
            </p:extLst>
          </p:nvPr>
        </p:nvGraphicFramePr>
        <p:xfrm>
          <a:off x="603250" y="2705048"/>
          <a:ext cx="5486400" cy="727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38420" y="393515"/>
            <a:ext cx="93849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ОБЯЗАТЕЛЬНЫЕ ПРЕДМЕТЫ</a:t>
            </a:r>
            <a:endParaRPr lang="ru-RU" sz="4600" dirty="0"/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234459"/>
              </p:ext>
            </p:extLst>
          </p:nvPr>
        </p:nvGraphicFramePr>
        <p:xfrm>
          <a:off x="5327650" y="1224511"/>
          <a:ext cx="13944608" cy="85102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3260">
                  <a:extLst>
                    <a:ext uri="{9D8B030D-6E8A-4147-A177-3AD203B41FA5}">
                      <a16:colId xmlns:a16="http://schemas.microsoft.com/office/drawing/2014/main" val="4244623536"/>
                    </a:ext>
                  </a:extLst>
                </a:gridCol>
                <a:gridCol w="1387159">
                  <a:extLst>
                    <a:ext uri="{9D8B030D-6E8A-4147-A177-3AD203B41FA5}">
                      <a16:colId xmlns:a16="http://schemas.microsoft.com/office/drawing/2014/main" val="4147139609"/>
                    </a:ext>
                  </a:extLst>
                </a:gridCol>
                <a:gridCol w="1168136">
                  <a:extLst>
                    <a:ext uri="{9D8B030D-6E8A-4147-A177-3AD203B41FA5}">
                      <a16:colId xmlns:a16="http://schemas.microsoft.com/office/drawing/2014/main" val="3653839453"/>
                    </a:ext>
                  </a:extLst>
                </a:gridCol>
                <a:gridCol w="1606184">
                  <a:extLst>
                    <a:ext uri="{9D8B030D-6E8A-4147-A177-3AD203B41FA5}">
                      <a16:colId xmlns:a16="http://schemas.microsoft.com/office/drawing/2014/main" val="518847166"/>
                    </a:ext>
                  </a:extLst>
                </a:gridCol>
                <a:gridCol w="1460169">
                  <a:extLst>
                    <a:ext uri="{9D8B030D-6E8A-4147-A177-3AD203B41FA5}">
                      <a16:colId xmlns:a16="http://schemas.microsoft.com/office/drawing/2014/main" val="3886808201"/>
                    </a:ext>
                  </a:extLst>
                </a:gridCol>
                <a:gridCol w="1679194">
                  <a:extLst>
                    <a:ext uri="{9D8B030D-6E8A-4147-A177-3AD203B41FA5}">
                      <a16:colId xmlns:a16="http://schemas.microsoft.com/office/drawing/2014/main" val="1173513899"/>
                    </a:ext>
                  </a:extLst>
                </a:gridCol>
                <a:gridCol w="1533177">
                  <a:extLst>
                    <a:ext uri="{9D8B030D-6E8A-4147-A177-3AD203B41FA5}">
                      <a16:colId xmlns:a16="http://schemas.microsoft.com/office/drawing/2014/main" val="3497458860"/>
                    </a:ext>
                  </a:extLst>
                </a:gridCol>
                <a:gridCol w="1606185">
                  <a:extLst>
                    <a:ext uri="{9D8B030D-6E8A-4147-A177-3AD203B41FA5}">
                      <a16:colId xmlns:a16="http://schemas.microsoft.com/office/drawing/2014/main" val="210902599"/>
                    </a:ext>
                  </a:extLst>
                </a:gridCol>
                <a:gridCol w="1241144">
                  <a:extLst>
                    <a:ext uri="{9D8B030D-6E8A-4147-A177-3AD203B41FA5}">
                      <a16:colId xmlns:a16="http://schemas.microsoft.com/office/drawing/2014/main" val="1584051098"/>
                    </a:ext>
                  </a:extLst>
                </a:gridCol>
              </a:tblGrid>
              <a:tr h="431213">
                <a:tc rowSpan="3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Г Э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В Э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255100"/>
                  </a:ext>
                </a:extLst>
              </a:tr>
              <a:tr h="4312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 язык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99581"/>
                  </a:ext>
                </a:extLst>
              </a:tr>
              <a:tr h="5734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99015"/>
                  </a:ext>
                </a:extLst>
              </a:tr>
              <a:tr h="3923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734705"/>
                  </a:ext>
                </a:extLst>
              </a:tr>
              <a:tr h="42271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78035197"/>
                  </a:ext>
                </a:extLst>
              </a:tr>
              <a:tr h="3923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76,7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84,2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63356"/>
                  </a:ext>
                </a:extLst>
              </a:tr>
              <a:tr h="41743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5877003"/>
                  </a:ext>
                </a:extLst>
              </a:tr>
              <a:tr h="3923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76,7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77,7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9833856"/>
                  </a:ext>
                </a:extLst>
              </a:tr>
              <a:tr h="3923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84,2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73,7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92,9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92,9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334908"/>
                  </a:ext>
                </a:extLst>
              </a:tr>
              <a:tr h="3923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90,2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086067"/>
                  </a:ext>
                </a:extLst>
              </a:tr>
              <a:tr h="50557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9097959"/>
                  </a:ext>
                </a:extLst>
              </a:tr>
              <a:tr h="50557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83,6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26869633"/>
                  </a:ext>
                </a:extLst>
              </a:tr>
              <a:tr h="50557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91549583"/>
                  </a:ext>
                </a:extLst>
              </a:tr>
              <a:tr h="3923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28590431"/>
                  </a:ext>
                </a:extLst>
              </a:tr>
              <a:tr h="50557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681297"/>
                  </a:ext>
                </a:extLst>
              </a:tr>
              <a:tr h="3923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23525249"/>
                  </a:ext>
                </a:extLst>
              </a:tr>
              <a:tr h="3923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93,2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00684304"/>
                  </a:ext>
                </a:extLst>
              </a:tr>
              <a:tr h="51304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2023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70,3</a:t>
                      </a: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78,6</a:t>
                      </a: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73343"/>
                  </a:ext>
                </a:extLst>
              </a:tr>
              <a:tr h="51304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2022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68,1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51,5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74,3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466440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385" y="212986"/>
            <a:ext cx="4690946" cy="2492062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615945"/>
              </p:ext>
            </p:extLst>
          </p:nvPr>
        </p:nvGraphicFramePr>
        <p:xfrm>
          <a:off x="603250" y="2736709"/>
          <a:ext cx="3886200" cy="728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68846" y="351707"/>
            <a:ext cx="13054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ПРЕДМЕТЫ ПО ВЫБОРУ (КАЧЕСТВО), % </a:t>
            </a:r>
            <a:endParaRPr lang="ru-RU" sz="4600" dirty="0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487505"/>
              </p:ext>
            </p:extLst>
          </p:nvPr>
        </p:nvGraphicFramePr>
        <p:xfrm>
          <a:off x="5403850" y="1304069"/>
          <a:ext cx="14020802" cy="824663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9136">
                  <a:extLst>
                    <a:ext uri="{9D8B030D-6E8A-4147-A177-3AD203B41FA5}">
                      <a16:colId xmlns:a16="http://schemas.microsoft.com/office/drawing/2014/main" val="181080820"/>
                    </a:ext>
                  </a:extLst>
                </a:gridCol>
                <a:gridCol w="1130710">
                  <a:extLst>
                    <a:ext uri="{9D8B030D-6E8A-4147-A177-3AD203B41FA5}">
                      <a16:colId xmlns:a16="http://schemas.microsoft.com/office/drawing/2014/main" val="4000780808"/>
                    </a:ext>
                  </a:extLst>
                </a:gridCol>
                <a:gridCol w="1284204">
                  <a:extLst>
                    <a:ext uri="{9D8B030D-6E8A-4147-A177-3AD203B41FA5}">
                      <a16:colId xmlns:a16="http://schemas.microsoft.com/office/drawing/2014/main" val="3145963554"/>
                    </a:ext>
                  </a:extLst>
                </a:gridCol>
                <a:gridCol w="1399536">
                  <a:extLst>
                    <a:ext uri="{9D8B030D-6E8A-4147-A177-3AD203B41FA5}">
                      <a16:colId xmlns:a16="http://schemas.microsoft.com/office/drawing/2014/main" val="3837431590"/>
                    </a:ext>
                  </a:extLst>
                </a:gridCol>
                <a:gridCol w="1399536">
                  <a:extLst>
                    <a:ext uri="{9D8B030D-6E8A-4147-A177-3AD203B41FA5}">
                      <a16:colId xmlns:a16="http://schemas.microsoft.com/office/drawing/2014/main" val="1994511594"/>
                    </a:ext>
                  </a:extLst>
                </a:gridCol>
                <a:gridCol w="1399536">
                  <a:extLst>
                    <a:ext uri="{9D8B030D-6E8A-4147-A177-3AD203B41FA5}">
                      <a16:colId xmlns:a16="http://schemas.microsoft.com/office/drawing/2014/main" val="2834688649"/>
                    </a:ext>
                  </a:extLst>
                </a:gridCol>
                <a:gridCol w="1399536">
                  <a:extLst>
                    <a:ext uri="{9D8B030D-6E8A-4147-A177-3AD203B41FA5}">
                      <a16:colId xmlns:a16="http://schemas.microsoft.com/office/drawing/2014/main" val="696886655"/>
                    </a:ext>
                  </a:extLst>
                </a:gridCol>
                <a:gridCol w="1399536">
                  <a:extLst>
                    <a:ext uri="{9D8B030D-6E8A-4147-A177-3AD203B41FA5}">
                      <a16:colId xmlns:a16="http://schemas.microsoft.com/office/drawing/2014/main" val="796466126"/>
                    </a:ext>
                  </a:extLst>
                </a:gridCol>
                <a:gridCol w="1399536">
                  <a:extLst>
                    <a:ext uri="{9D8B030D-6E8A-4147-A177-3AD203B41FA5}">
                      <a16:colId xmlns:a16="http://schemas.microsoft.com/office/drawing/2014/main" val="2605806575"/>
                    </a:ext>
                  </a:extLst>
                </a:gridCol>
                <a:gridCol w="1399536">
                  <a:extLst>
                    <a:ext uri="{9D8B030D-6E8A-4147-A177-3AD203B41FA5}">
                      <a16:colId xmlns:a16="http://schemas.microsoft.com/office/drawing/2014/main" val="2326296884"/>
                    </a:ext>
                  </a:extLst>
                </a:gridCol>
              </a:tblGrid>
              <a:tr h="160407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2651056562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54895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376894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0088903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807413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400861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76,9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08272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838167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9961208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2695098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076561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78782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6844926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870697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459047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2023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50684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2022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521427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250" y="473075"/>
            <a:ext cx="4690946" cy="2492062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822856"/>
              </p:ext>
            </p:extLst>
          </p:nvPr>
        </p:nvGraphicFramePr>
        <p:xfrm>
          <a:off x="298450" y="2759075"/>
          <a:ext cx="4800600" cy="725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8500" y="266236"/>
            <a:ext cx="4690946" cy="2492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108764" y="387409"/>
            <a:ext cx="4113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ДИНАМИКА</a:t>
            </a:r>
            <a:endParaRPr lang="ru-RU" sz="46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976091"/>
              </p:ext>
            </p:extLst>
          </p:nvPr>
        </p:nvGraphicFramePr>
        <p:xfrm>
          <a:off x="298450" y="2911475"/>
          <a:ext cx="5294947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810790"/>
              </p:ext>
            </p:extLst>
          </p:nvPr>
        </p:nvGraphicFramePr>
        <p:xfrm>
          <a:off x="6470650" y="1218406"/>
          <a:ext cx="12801601" cy="411480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191055">
                  <a:extLst>
                    <a:ext uri="{9D8B030D-6E8A-4147-A177-3AD203B41FA5}">
                      <a16:colId xmlns:a16="http://schemas.microsoft.com/office/drawing/2014/main" val="1553604908"/>
                    </a:ext>
                  </a:extLst>
                </a:gridCol>
                <a:gridCol w="4000248">
                  <a:extLst>
                    <a:ext uri="{9D8B030D-6E8A-4147-A177-3AD203B41FA5}">
                      <a16:colId xmlns:a16="http://schemas.microsoft.com/office/drawing/2014/main" val="2837350034"/>
                    </a:ext>
                  </a:extLst>
                </a:gridCol>
                <a:gridCol w="1904050">
                  <a:extLst>
                    <a:ext uri="{9D8B030D-6E8A-4147-A177-3AD203B41FA5}">
                      <a16:colId xmlns:a16="http://schemas.microsoft.com/office/drawing/2014/main" val="25817132"/>
                    </a:ext>
                  </a:extLst>
                </a:gridCol>
                <a:gridCol w="2706248">
                  <a:extLst>
                    <a:ext uri="{9D8B030D-6E8A-4147-A177-3AD203B41FA5}">
                      <a16:colId xmlns:a16="http://schemas.microsoft.com/office/drawing/2014/main" val="1899054067"/>
                    </a:ext>
                  </a:extLst>
                </a:gridCol>
              </a:tblGrid>
              <a:tr h="9075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ПОЛОЖИТЕЛЬНАЯ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ОТРИЦАТЕЛЬНАЯ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409994"/>
                  </a:ext>
                </a:extLst>
              </a:tr>
              <a:tr h="464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99114143"/>
                  </a:ext>
                </a:extLst>
              </a:tr>
              <a:tr h="533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(ОГЭ и ГВЭ), Биология,  Химия, История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Информатика и ИКТ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45744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Английский язык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8273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(ОГЭ и ГВЭ)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География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ГВЭ и ОГЭ)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8967657"/>
                  </a:ext>
                </a:extLst>
              </a:tr>
              <a:tr h="7567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СТАБИЛЬНАЯ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51772"/>
                  </a:ext>
                </a:extLst>
              </a:tr>
              <a:tr h="614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География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0671638"/>
                  </a:ext>
                </a:extLst>
              </a:tr>
            </a:tbl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457910"/>
              </p:ext>
            </p:extLst>
          </p:nvPr>
        </p:nvGraphicFramePr>
        <p:xfrm>
          <a:off x="9594850" y="5416229"/>
          <a:ext cx="10058401" cy="458184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93661">
                  <a:extLst>
                    <a:ext uri="{9D8B030D-6E8A-4147-A177-3AD203B41FA5}">
                      <a16:colId xmlns:a16="http://schemas.microsoft.com/office/drawing/2014/main" val="181080820"/>
                    </a:ext>
                  </a:extLst>
                </a:gridCol>
                <a:gridCol w="1486172">
                  <a:extLst>
                    <a:ext uri="{9D8B030D-6E8A-4147-A177-3AD203B41FA5}">
                      <a16:colId xmlns:a16="http://schemas.microsoft.com/office/drawing/2014/main" val="3145963554"/>
                    </a:ext>
                  </a:extLst>
                </a:gridCol>
                <a:gridCol w="1619642">
                  <a:extLst>
                    <a:ext uri="{9D8B030D-6E8A-4147-A177-3AD203B41FA5}">
                      <a16:colId xmlns:a16="http://schemas.microsoft.com/office/drawing/2014/main" val="1994511594"/>
                    </a:ext>
                  </a:extLst>
                </a:gridCol>
                <a:gridCol w="1619642">
                  <a:extLst>
                    <a:ext uri="{9D8B030D-6E8A-4147-A177-3AD203B41FA5}">
                      <a16:colId xmlns:a16="http://schemas.microsoft.com/office/drawing/2014/main" val="2834688649"/>
                    </a:ext>
                  </a:extLst>
                </a:gridCol>
                <a:gridCol w="1619642">
                  <a:extLst>
                    <a:ext uri="{9D8B030D-6E8A-4147-A177-3AD203B41FA5}">
                      <a16:colId xmlns:a16="http://schemas.microsoft.com/office/drawing/2014/main" val="696886655"/>
                    </a:ext>
                  </a:extLst>
                </a:gridCol>
                <a:gridCol w="1619642">
                  <a:extLst>
                    <a:ext uri="{9D8B030D-6E8A-4147-A177-3AD203B41FA5}">
                      <a16:colId xmlns:a16="http://schemas.microsoft.com/office/drawing/2014/main" val="796466126"/>
                    </a:ext>
                  </a:extLst>
                </a:gridCol>
              </a:tblGrid>
              <a:tr h="84540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056562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8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9400861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9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99208272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7838167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2695098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14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76561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15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78782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17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26844926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81459047"/>
                  </a:ext>
                </a:extLst>
              </a:tr>
              <a:tr h="4151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2023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50684"/>
                  </a:ext>
                </a:extLst>
              </a:tr>
            </a:tbl>
          </a:graphicData>
        </a:graphic>
      </p:graphicFrame>
      <p:sp>
        <p:nvSpPr>
          <p:cNvPr id="8" name="Капля 7"/>
          <p:cNvSpPr/>
          <p:nvPr/>
        </p:nvSpPr>
        <p:spPr>
          <a:xfrm>
            <a:off x="6096276" y="6164203"/>
            <a:ext cx="3148095" cy="2157472"/>
          </a:xfrm>
          <a:prstGeom prst="teardrop">
            <a:avLst>
              <a:gd name="adj" fmla="val 1198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по предметам по выбору, кол-во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831" y="8863164"/>
            <a:ext cx="9218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Абсолютных отличников в регионе </a:t>
            </a:r>
            <a:r>
              <a:rPr lang="ru-RU" sz="2000" b="1" dirty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ребят, сдавших экзамены и по обязательным предметам, и предметам по выбору – 446 человек.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13250" y="854075"/>
            <a:ext cx="88294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Дополнительный период 2023 </a:t>
            </a:r>
            <a:endParaRPr lang="ru-RU" sz="4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95737"/>
              </p:ext>
            </p:extLst>
          </p:nvPr>
        </p:nvGraphicFramePr>
        <p:xfrm>
          <a:off x="298450" y="2638169"/>
          <a:ext cx="9067799" cy="6693912"/>
        </p:xfrm>
        <a:graphic>
          <a:graphicData uri="http://schemas.openxmlformats.org/drawingml/2006/table">
            <a:tbl>
              <a:tblPr firstRow="1" firstCol="1" bandRow="1"/>
              <a:tblGrid>
                <a:gridCol w="1545649">
                  <a:extLst>
                    <a:ext uri="{9D8B030D-6E8A-4147-A177-3AD203B41FA5}">
                      <a16:colId xmlns:a16="http://schemas.microsoft.com/office/drawing/2014/main" val="3536411878"/>
                    </a:ext>
                  </a:extLst>
                </a:gridCol>
                <a:gridCol w="776016">
                  <a:extLst>
                    <a:ext uri="{9D8B030D-6E8A-4147-A177-3AD203B41FA5}">
                      <a16:colId xmlns:a16="http://schemas.microsoft.com/office/drawing/2014/main" val="2896992604"/>
                    </a:ext>
                  </a:extLst>
                </a:gridCol>
                <a:gridCol w="646527">
                  <a:extLst>
                    <a:ext uri="{9D8B030D-6E8A-4147-A177-3AD203B41FA5}">
                      <a16:colId xmlns:a16="http://schemas.microsoft.com/office/drawing/2014/main" val="3447435449"/>
                    </a:ext>
                  </a:extLst>
                </a:gridCol>
                <a:gridCol w="519775">
                  <a:extLst>
                    <a:ext uri="{9D8B030D-6E8A-4147-A177-3AD203B41FA5}">
                      <a16:colId xmlns:a16="http://schemas.microsoft.com/office/drawing/2014/main" val="1092301682"/>
                    </a:ext>
                  </a:extLst>
                </a:gridCol>
                <a:gridCol w="645616">
                  <a:extLst>
                    <a:ext uri="{9D8B030D-6E8A-4147-A177-3AD203B41FA5}">
                      <a16:colId xmlns:a16="http://schemas.microsoft.com/office/drawing/2014/main" val="2181017249"/>
                    </a:ext>
                  </a:extLst>
                </a:gridCol>
                <a:gridCol w="519775">
                  <a:extLst>
                    <a:ext uri="{9D8B030D-6E8A-4147-A177-3AD203B41FA5}">
                      <a16:colId xmlns:a16="http://schemas.microsoft.com/office/drawing/2014/main" val="953170795"/>
                    </a:ext>
                  </a:extLst>
                </a:gridCol>
                <a:gridCol w="519775">
                  <a:extLst>
                    <a:ext uri="{9D8B030D-6E8A-4147-A177-3AD203B41FA5}">
                      <a16:colId xmlns:a16="http://schemas.microsoft.com/office/drawing/2014/main" val="3520784902"/>
                    </a:ext>
                  </a:extLst>
                </a:gridCol>
                <a:gridCol w="519775">
                  <a:extLst>
                    <a:ext uri="{9D8B030D-6E8A-4147-A177-3AD203B41FA5}">
                      <a16:colId xmlns:a16="http://schemas.microsoft.com/office/drawing/2014/main" val="1360170751"/>
                    </a:ext>
                  </a:extLst>
                </a:gridCol>
                <a:gridCol w="519775">
                  <a:extLst>
                    <a:ext uri="{9D8B030D-6E8A-4147-A177-3AD203B41FA5}">
                      <a16:colId xmlns:a16="http://schemas.microsoft.com/office/drawing/2014/main" val="1001246516"/>
                    </a:ext>
                  </a:extLst>
                </a:gridCol>
                <a:gridCol w="519775">
                  <a:extLst>
                    <a:ext uri="{9D8B030D-6E8A-4147-A177-3AD203B41FA5}">
                      <a16:colId xmlns:a16="http://schemas.microsoft.com/office/drawing/2014/main" val="590996517"/>
                    </a:ext>
                  </a:extLst>
                </a:gridCol>
                <a:gridCol w="519775">
                  <a:extLst>
                    <a:ext uri="{9D8B030D-6E8A-4147-A177-3AD203B41FA5}">
                      <a16:colId xmlns:a16="http://schemas.microsoft.com/office/drawing/2014/main" val="2732853710"/>
                    </a:ext>
                  </a:extLst>
                </a:gridCol>
                <a:gridCol w="519775">
                  <a:extLst>
                    <a:ext uri="{9D8B030D-6E8A-4147-A177-3AD203B41FA5}">
                      <a16:colId xmlns:a16="http://schemas.microsoft.com/office/drawing/2014/main" val="2032038899"/>
                    </a:ext>
                  </a:extLst>
                </a:gridCol>
                <a:gridCol w="519775">
                  <a:extLst>
                    <a:ext uri="{9D8B030D-6E8A-4147-A177-3AD203B41FA5}">
                      <a16:colId xmlns:a16="http://schemas.microsoft.com/office/drawing/2014/main" val="1494515463"/>
                    </a:ext>
                  </a:extLst>
                </a:gridCol>
                <a:gridCol w="776016">
                  <a:extLst>
                    <a:ext uri="{9D8B030D-6E8A-4147-A177-3AD203B41FA5}">
                      <a16:colId xmlns:a16="http://schemas.microsoft.com/office/drawing/2014/main" val="2504074861"/>
                    </a:ext>
                  </a:extLst>
                </a:gridCol>
              </a:tblGrid>
              <a:tr h="1859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ОО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ОГЭ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ГВЭ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Рус. яз. ОГЭ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ГВЭ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человеко-экзаменов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583065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 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585669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 2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155578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 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541363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 7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221827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 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194372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 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06248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 12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294681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 13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65287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 14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57886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 15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213521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 17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927845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2023г.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4074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6256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050" y="212986"/>
            <a:ext cx="3886200" cy="178408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785850" y="317074"/>
            <a:ext cx="5685273" cy="2362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ГИА-9кл.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дополнительный период получили аттестат об основном общем образовании 26 выпускников. Из них продолжили обучение 23 – 16 в ПОО, семь в 10кл.(школы 1, 7, 8, 14, 17). Трое не определены.  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588915"/>
              </p:ext>
            </p:extLst>
          </p:nvPr>
        </p:nvGraphicFramePr>
        <p:xfrm>
          <a:off x="9671050" y="2530475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235454"/>
              </p:ext>
            </p:extLst>
          </p:nvPr>
        </p:nvGraphicFramePr>
        <p:xfrm>
          <a:off x="10356850" y="6802446"/>
          <a:ext cx="8229600" cy="3057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9249" y="602119"/>
            <a:ext cx="15832693" cy="93775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государственной итоговой аттестации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681568"/>
              </p:ext>
            </p:extLst>
          </p:nvPr>
        </p:nvGraphicFramePr>
        <p:xfrm>
          <a:off x="1382713" y="1844675"/>
          <a:ext cx="17338680" cy="87075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54737">
                  <a:extLst>
                    <a:ext uri="{9D8B030D-6E8A-4147-A177-3AD203B41FA5}">
                      <a16:colId xmlns:a16="http://schemas.microsoft.com/office/drawing/2014/main" val="267419096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45388954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5296968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1894959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9932522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7114424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7954664"/>
                    </a:ext>
                  </a:extLst>
                </a:gridCol>
                <a:gridCol w="1447807">
                  <a:extLst>
                    <a:ext uri="{9D8B030D-6E8A-4147-A177-3AD203B41FA5}">
                      <a16:colId xmlns:a16="http://schemas.microsoft.com/office/drawing/2014/main" val="1493882946"/>
                    </a:ext>
                  </a:extLst>
                </a:gridCol>
                <a:gridCol w="1201736">
                  <a:extLst>
                    <a:ext uri="{9D8B030D-6E8A-4147-A177-3AD203B41FA5}">
                      <a16:colId xmlns:a16="http://schemas.microsoft.com/office/drawing/2014/main" val="3379782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15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обучающихся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06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Допущенных к ГИА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допущенных к ГИА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36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в форме ОГЭ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821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821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714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в форме ГВЭ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06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прошли ГИА в основные сроки </a:t>
                      </a:r>
                    </a:p>
                    <a:p>
                      <a:pPr algn="l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(к-о)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00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 аттестат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338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 аттестат с отличием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35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получили аттестат (к-о)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25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878426"/>
                  </a:ext>
                </a:extLst>
              </a:tr>
            </a:tbl>
          </a:graphicData>
        </a:graphic>
      </p:graphicFrame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050" y="212986"/>
            <a:ext cx="2209800" cy="132688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6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202" y="0"/>
            <a:ext cx="19507570" cy="113085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07251" y="973874"/>
            <a:ext cx="18896965" cy="7726680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6623050" y="4377005"/>
            <a:ext cx="106298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ГИА- 11 2023 год</a:t>
            </a:r>
            <a:endParaRPr lang="ru-RU" sz="8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1489" y="7312798"/>
            <a:ext cx="11049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5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3579</TotalTime>
  <Words>2782</Words>
  <Application>Microsoft Office PowerPoint</Application>
  <PresentationFormat>Произвольный</PresentationFormat>
  <Paragraphs>1810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Druk Cyr</vt:lpstr>
      <vt:lpstr>Arial</vt:lpstr>
      <vt:lpstr>Wingdings</vt:lpstr>
      <vt:lpstr>Times New Roman</vt:lpstr>
      <vt:lpstr>Calibri Light</vt:lpstr>
      <vt:lpstr>Calibri</vt:lpstr>
      <vt:lpstr>Тема Office</vt:lpstr>
      <vt:lpstr> РЕЗУЛЬТАТЫ ГИА 2023 ГОДА ПО ПРОГРАММАМ ОСНОВНОГО И СРЕДНЕГО ОБЩЕГО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государственной итоговой аттестации</vt:lpstr>
      <vt:lpstr>Презентация PowerPoint</vt:lpstr>
      <vt:lpstr>Доля выпускников 11 классов (основной период)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TN_Kadochnikova</dc:creator>
  <cp:lastModifiedBy>MA_Voronkova</cp:lastModifiedBy>
  <cp:revision>227</cp:revision>
  <cp:lastPrinted>2023-10-09T08:07:38Z</cp:lastPrinted>
  <dcterms:created xsi:type="dcterms:W3CDTF">2023-01-13T17:17:54Z</dcterms:created>
  <dcterms:modified xsi:type="dcterms:W3CDTF">2023-10-17T01:42:18Z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