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31"/>
  </p:notesMasterIdLst>
  <p:sldIdLst>
    <p:sldId id="256" r:id="rId2"/>
    <p:sldId id="375" r:id="rId3"/>
    <p:sldId id="386" r:id="rId4"/>
    <p:sldId id="387" r:id="rId5"/>
    <p:sldId id="388" r:id="rId6"/>
    <p:sldId id="389" r:id="rId7"/>
    <p:sldId id="390" r:id="rId8"/>
    <p:sldId id="342" r:id="rId9"/>
    <p:sldId id="343" r:id="rId10"/>
    <p:sldId id="391" r:id="rId11"/>
    <p:sldId id="374" r:id="rId12"/>
    <p:sldId id="379" r:id="rId13"/>
    <p:sldId id="381" r:id="rId14"/>
    <p:sldId id="382" r:id="rId15"/>
    <p:sldId id="383" r:id="rId16"/>
    <p:sldId id="384" r:id="rId17"/>
    <p:sldId id="385" r:id="rId18"/>
    <p:sldId id="377" r:id="rId19"/>
    <p:sldId id="380" r:id="rId20"/>
    <p:sldId id="392" r:id="rId21"/>
    <p:sldId id="369" r:id="rId22"/>
    <p:sldId id="352" r:id="rId23"/>
    <p:sldId id="353" r:id="rId24"/>
    <p:sldId id="354" r:id="rId25"/>
    <p:sldId id="358" r:id="rId26"/>
    <p:sldId id="359" r:id="rId27"/>
    <p:sldId id="370" r:id="rId28"/>
    <p:sldId id="371" r:id="rId29"/>
    <p:sldId id="372" r:id="rId30"/>
  </p:sldIdLst>
  <p:sldSz cx="9144000" cy="6858000" type="screen4x3"/>
  <p:notesSz cx="6735763" cy="9866313"/>
  <p:defaultTextStyle>
    <a:defPPr>
      <a:defRPr lang="ru-RU"/>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80" autoAdjust="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18830" cy="493315"/>
          </a:xfrm>
          <a:prstGeom prst="rect">
            <a:avLst/>
          </a:prstGeom>
        </p:spPr>
        <p:txBody>
          <a:bodyPr vert="horz" lIns="90755" tIns="45378" rIns="90755" bIns="45378" rtlCol="0"/>
          <a:lstStyle>
            <a:lvl1pPr algn="l">
              <a:defRPr sz="1200"/>
            </a:lvl1pPr>
          </a:lstStyle>
          <a:p>
            <a:endParaRPr lang="ru-RU"/>
          </a:p>
        </p:txBody>
      </p:sp>
      <p:sp>
        <p:nvSpPr>
          <p:cNvPr id="3" name="Дата 2"/>
          <p:cNvSpPr>
            <a:spLocks noGrp="1"/>
          </p:cNvSpPr>
          <p:nvPr>
            <p:ph type="dt" idx="1"/>
          </p:nvPr>
        </p:nvSpPr>
        <p:spPr>
          <a:xfrm>
            <a:off x="3815374" y="1"/>
            <a:ext cx="2918830" cy="493315"/>
          </a:xfrm>
          <a:prstGeom prst="rect">
            <a:avLst/>
          </a:prstGeom>
        </p:spPr>
        <p:txBody>
          <a:bodyPr vert="horz" lIns="90755" tIns="45378" rIns="90755" bIns="45378" rtlCol="0"/>
          <a:lstStyle>
            <a:lvl1pPr algn="r">
              <a:defRPr sz="1200"/>
            </a:lvl1pPr>
          </a:lstStyle>
          <a:p>
            <a:fld id="{734B957E-CA9B-4F4B-986C-11616CD0CE6B}" type="datetimeFigureOut">
              <a:rPr lang="ru-RU" smtClean="0"/>
              <a:pPr/>
              <a:t>15.09.2023</a:t>
            </a:fld>
            <a:endParaRPr lang="ru-RU"/>
          </a:p>
        </p:txBody>
      </p:sp>
      <p:sp>
        <p:nvSpPr>
          <p:cNvPr id="4" name="Образ слайда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55" tIns="45378" rIns="90755" bIns="45378" rtlCol="0" anchor="ctr"/>
          <a:lstStyle/>
          <a:p>
            <a:endParaRPr lang="ru-RU"/>
          </a:p>
        </p:txBody>
      </p:sp>
      <p:sp>
        <p:nvSpPr>
          <p:cNvPr id="5" name="Заметки 4"/>
          <p:cNvSpPr>
            <a:spLocks noGrp="1"/>
          </p:cNvSpPr>
          <p:nvPr>
            <p:ph type="body" sz="quarter" idx="3"/>
          </p:nvPr>
        </p:nvSpPr>
        <p:spPr>
          <a:xfrm>
            <a:off x="673577" y="4686499"/>
            <a:ext cx="5388610" cy="4439841"/>
          </a:xfrm>
          <a:prstGeom prst="rect">
            <a:avLst/>
          </a:prstGeom>
        </p:spPr>
        <p:txBody>
          <a:bodyPr vert="horz" lIns="90755" tIns="45378" rIns="90755" bIns="4537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71287"/>
            <a:ext cx="2918830" cy="493315"/>
          </a:xfrm>
          <a:prstGeom prst="rect">
            <a:avLst/>
          </a:prstGeom>
        </p:spPr>
        <p:txBody>
          <a:bodyPr vert="horz" lIns="90755" tIns="45378" rIns="90755" bIns="45378" rtlCol="0" anchor="b"/>
          <a:lstStyle>
            <a:lvl1pPr algn="l">
              <a:defRPr sz="1200"/>
            </a:lvl1pPr>
          </a:lstStyle>
          <a:p>
            <a:endParaRPr lang="ru-RU"/>
          </a:p>
        </p:txBody>
      </p:sp>
      <p:sp>
        <p:nvSpPr>
          <p:cNvPr id="7" name="Номер слайда 6"/>
          <p:cNvSpPr>
            <a:spLocks noGrp="1"/>
          </p:cNvSpPr>
          <p:nvPr>
            <p:ph type="sldNum" sz="quarter" idx="5"/>
          </p:nvPr>
        </p:nvSpPr>
        <p:spPr>
          <a:xfrm>
            <a:off x="3815374" y="9371287"/>
            <a:ext cx="2918830" cy="493315"/>
          </a:xfrm>
          <a:prstGeom prst="rect">
            <a:avLst/>
          </a:prstGeom>
        </p:spPr>
        <p:txBody>
          <a:bodyPr vert="horz" lIns="90755" tIns="45378" rIns="90755" bIns="45378" rtlCol="0" anchor="b"/>
          <a:lstStyle>
            <a:lvl1pPr algn="r">
              <a:defRPr sz="1200"/>
            </a:lvl1pPr>
          </a:lstStyle>
          <a:p>
            <a:fld id="{4D837B6F-A97F-428F-B352-460096740BA8}" type="slidenum">
              <a:rPr lang="ru-RU" smtClean="0"/>
              <a:pPr/>
              <a:t>‹#›</a:t>
            </a:fld>
            <a:endParaRPr lang="ru-RU"/>
          </a:p>
        </p:txBody>
      </p:sp>
    </p:spTree>
    <p:extLst>
      <p:ext uri="{BB962C8B-B14F-4D97-AF65-F5344CB8AC3E}">
        <p14:creationId xmlns:p14="http://schemas.microsoft.com/office/powerpoint/2010/main" val="2174476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4C7F40B6-E797-4E10-9B96-8D433F1F9230}" type="datetime1">
              <a:rPr lang="ru-RU" smtClean="0"/>
              <a:pPr>
                <a:defRPr/>
              </a:pPr>
              <a:t>15.09.2023</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912EBDAC-18F1-40B0-853F-4342905EB8C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4CD1C130-1FB8-481D-985B-166251CAA8A3}" type="datetime1">
              <a:rPr lang="ru-RU" smtClean="0"/>
              <a:pPr>
                <a:defRPr/>
              </a:pPr>
              <a:t>15.09.2023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4F7747A-E291-415A-AE45-0CAF2934E12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16CF236-76A6-4BF2-94B5-8A68726BD013}" type="datetime1">
              <a:rPr lang="ru-RU" smtClean="0"/>
              <a:pPr>
                <a:defRPr/>
              </a:pPr>
              <a:t>15.09.2023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5BC4257-64BD-484E-8065-5B5F8B3F5C6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12C56819-558F-4E81-88CB-5FE6AB5977FD}" type="datetime1">
              <a:rPr lang="ru-RU" smtClean="0"/>
              <a:pPr>
                <a:defRPr/>
              </a:pPr>
              <a:t>15.09.2023</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2847492B-EB25-4945-AE37-21BB352875E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8" name="Date Placeholder 3"/>
          <p:cNvSpPr>
            <a:spLocks noGrp="1"/>
          </p:cNvSpPr>
          <p:nvPr>
            <p:ph type="dt" sz="half" idx="10"/>
          </p:nvPr>
        </p:nvSpPr>
        <p:spPr/>
        <p:txBody>
          <a:bodyPr/>
          <a:lstStyle>
            <a:lvl1pPr>
              <a:defRPr/>
            </a:lvl1pPr>
          </a:lstStyle>
          <a:p>
            <a:pPr>
              <a:defRPr/>
            </a:pPr>
            <a:fld id="{7467251D-55BD-4B20-A525-4475CD56B7CA}" type="datetime1">
              <a:rPr lang="ru-RU" smtClean="0"/>
              <a:pPr>
                <a:defRPr/>
              </a:pPr>
              <a:t>15.09.2023</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1379239C-7B9E-45FA-A154-83899657D55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2E0A87D5-5972-4FFC-8F0B-77D268B28A96}" type="datetime1">
              <a:rPr lang="ru-RU" smtClean="0"/>
              <a:pPr>
                <a:defRPr/>
              </a:pPr>
              <a:t>15.09.2023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4FB9FE9B-3D19-4662-9EA1-EF2D9DDAE14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CC3D1BBF-4180-4955-821F-5A1644F51BD4}" type="datetime1">
              <a:rPr lang="ru-RU" smtClean="0"/>
              <a:pPr>
                <a:defRPr/>
              </a:pPr>
              <a:t>15.09.2023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815E748-8971-4BA0-AC45-F3A765602D5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DCBB716-CE70-41C8-B99E-D495C39BFD5E}" type="datetime1">
              <a:rPr lang="ru-RU" smtClean="0"/>
              <a:pPr>
                <a:defRPr/>
              </a:pPr>
              <a:t>15.09.2023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8CD95D80-9285-49F6-A3B1-0A04680C55E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BB1014-7182-47E1-8F2A-E44DDD42FFC1}" type="datetime1">
              <a:rPr lang="ru-RU" smtClean="0"/>
              <a:pPr>
                <a:defRPr/>
              </a:pPr>
              <a:t>15.09.2023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FDD6804-D39C-4F17-A331-35283766968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F31082E-3FA0-4978-A538-7E8DF7235E8A}" type="datetime1">
              <a:rPr lang="ru-RU" smtClean="0"/>
              <a:pPr>
                <a:defRPr/>
              </a:pPr>
              <a:t>15.09.2023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D977C8D-F80E-4083-B8B4-9A4CEF615CC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0183CFDA-35A8-453A-8439-D25FA5B3770B}" type="datetime1">
              <a:rPr lang="ru-RU" smtClean="0"/>
              <a:pPr>
                <a:defRPr/>
              </a:pPr>
              <a:t>15.09.2023</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10726599-1E04-4863-AD1B-24D3D43A617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D53A4514-AEEC-4A1C-8E9A-4946FF08A025}" type="datetime1">
              <a:rPr lang="ru-RU" smtClean="0"/>
              <a:pPr>
                <a:defRPr/>
              </a:pPr>
              <a:t>15.09.2023</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040EB7F6-DDD5-4CCB-B445-C2EBB61E868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7" r:id="rId1"/>
    <p:sldLayoutId id="2147483879" r:id="rId2"/>
    <p:sldLayoutId id="2147483888" r:id="rId3"/>
    <p:sldLayoutId id="2147483880" r:id="rId4"/>
    <p:sldLayoutId id="2147483881" r:id="rId5"/>
    <p:sldLayoutId id="2147483882" r:id="rId6"/>
    <p:sldLayoutId id="2147483883" r:id="rId7"/>
    <p:sldLayoutId id="2147483884" r:id="rId8"/>
    <p:sldLayoutId id="2147483889" r:id="rId9"/>
    <p:sldLayoutId id="2147483885" r:id="rId10"/>
    <p:sldLayoutId id="2147483886" r:id="rId11"/>
  </p:sldLayoutIdLst>
  <p:hf hdr="0" ftr="0" dt="0"/>
  <p:txStyles>
    <p:titleStyle>
      <a:lvl1pPr marL="319088" indent="-319088" algn="r" rtl="0" eaLnBrk="1" fontAlgn="base" hangingPunct="1">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1" fontAlgn="base" hangingPunct="1">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1" fontAlgn="base" hangingPunct="1">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1" fontAlgn="base" hangingPunct="1">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1" fontAlgn="base" hangingPunct="1">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1" fontAlgn="base" hangingPunct="1">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1" fontAlgn="base" hangingPunct="1">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internet.garant.ru/document/redirect/400907193/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internet.garant.ru/document/redirect/400907193/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internet.garant.ru/document/redirect/400907193/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nternet.garant.ru/document/redirect/400907193/0" TargetMode="External"/><Relationship Id="rId2" Type="http://schemas.openxmlformats.org/officeDocument/2006/relationships/hyperlink" Target="http://internet.garant.ru/document/redirect/178405/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internet.garant.ru/document/redirect/400907193/0" TargetMode="External"/><Relationship Id="rId2" Type="http://schemas.openxmlformats.org/officeDocument/2006/relationships/hyperlink" Target="http://internet.garant.ru/document/redirect/181486/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internet.garant.ru/document/redirect/198025/0" TargetMode="External"/><Relationship Id="rId2" Type="http://schemas.openxmlformats.org/officeDocument/2006/relationships/hyperlink" Target="http://internet.garant.ru/document/redirect/400907193/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internet.garant.ru/document/redirect/400907193/0" TargetMode="External"/><Relationship Id="rId2" Type="http://schemas.openxmlformats.org/officeDocument/2006/relationships/hyperlink" Target="https://internet.garant.ru/#/document/5632903/entry/0"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internet.garant.ru/document/redirect/400907193/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internet.garant.ru/document/redirect/400907193/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ternet.garant.ru/#/document/70291362/entry/1261" TargetMode="External"/><Relationship Id="rId2" Type="http://schemas.openxmlformats.org/officeDocument/2006/relationships/hyperlink" Target="https://internet.garant.ru/#/document/70291362/entry/108170" TargetMode="External"/><Relationship Id="rId1" Type="http://schemas.openxmlformats.org/officeDocument/2006/relationships/slideLayout" Target="../slideLayouts/slideLayout2.xml"/><Relationship Id="rId4" Type="http://schemas.openxmlformats.org/officeDocument/2006/relationships/hyperlink" Target="https://internet.garant.ru/#/document/70291362/entry/126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Сетевая папка Токмакова Владимира\Презентации\главная\Irkutsk-oblast-and-Ust-Orda-Buryatia.png"/>
          <p:cNvPicPr>
            <a:picLocks noChangeAspect="1" noChangeArrowheads="1"/>
          </p:cNvPicPr>
          <p:nvPr/>
        </p:nvPicPr>
        <p:blipFill>
          <a:blip r:embed="rId2" cstate="print"/>
          <a:srcRect/>
          <a:stretch>
            <a:fillRect/>
          </a:stretch>
        </p:blipFill>
        <p:spPr bwMode="auto">
          <a:xfrm>
            <a:off x="2123728" y="260648"/>
            <a:ext cx="6264696" cy="6264696"/>
          </a:xfrm>
          <a:prstGeom prst="rect">
            <a:avLst/>
          </a:prstGeom>
          <a:noFill/>
        </p:spPr>
      </p:pic>
      <p:sp>
        <p:nvSpPr>
          <p:cNvPr id="10" name="TextBox 9"/>
          <p:cNvSpPr txBox="1"/>
          <p:nvPr/>
        </p:nvSpPr>
        <p:spPr>
          <a:xfrm>
            <a:off x="971600" y="548680"/>
            <a:ext cx="7704856" cy="369332"/>
          </a:xfrm>
          <a:prstGeom prst="rect">
            <a:avLst/>
          </a:prstGeom>
          <a:noFill/>
        </p:spPr>
        <p:txBody>
          <a:bodyPr wrap="square" rtlCol="0">
            <a:spAutoFit/>
          </a:bodyPr>
          <a:lstStyle/>
          <a:p>
            <a:pPr algn="ctr"/>
            <a:r>
              <a:rPr lang="ru-RU" b="1" dirty="0">
                <a:solidFill>
                  <a:srgbClr val="002060"/>
                </a:solidFill>
                <a:latin typeface="Arial Black" pitchFamily="34" charset="0"/>
                <a:cs typeface="Arial" pitchFamily="34" charset="0"/>
              </a:rPr>
              <a:t>Министерство образования Иркутской области</a:t>
            </a:r>
          </a:p>
        </p:txBody>
      </p:sp>
      <p:sp>
        <p:nvSpPr>
          <p:cNvPr id="11" name="TextBox 10"/>
          <p:cNvSpPr txBox="1"/>
          <p:nvPr/>
        </p:nvSpPr>
        <p:spPr>
          <a:xfrm>
            <a:off x="347699" y="1988840"/>
            <a:ext cx="8640961" cy="2308324"/>
          </a:xfrm>
          <a:prstGeom prst="rect">
            <a:avLst/>
          </a:prstGeom>
          <a:noFill/>
        </p:spPr>
        <p:txBody>
          <a:bodyPr wrap="square" rtlCol="0">
            <a:spAutoFit/>
          </a:bodyPr>
          <a:lstStyle/>
          <a:p>
            <a:pPr algn="ctr"/>
            <a:r>
              <a:rPr lang="ru-RU" sz="3600" b="1" dirty="0">
                <a:solidFill>
                  <a:srgbClr val="002060"/>
                </a:solidFill>
                <a:latin typeface="Arial" pitchFamily="34" charset="0"/>
                <a:cs typeface="Arial" pitchFamily="34" charset="0"/>
              </a:rPr>
              <a:t>Требования </a:t>
            </a:r>
          </a:p>
          <a:p>
            <a:pPr algn="ctr"/>
            <a:r>
              <a:rPr lang="ru-RU" sz="3600" b="1" dirty="0">
                <a:solidFill>
                  <a:srgbClr val="002060"/>
                </a:solidFill>
                <a:latin typeface="Arial" pitchFamily="34" charset="0"/>
                <a:cs typeface="Arial" pitchFamily="34" charset="0"/>
              </a:rPr>
              <a:t>законодательства об образовании</a:t>
            </a:r>
            <a:br>
              <a:rPr lang="ru-RU" sz="3600" b="1" dirty="0">
                <a:solidFill>
                  <a:srgbClr val="002060"/>
                </a:solidFill>
                <a:latin typeface="Arial" pitchFamily="34" charset="0"/>
                <a:cs typeface="Arial" pitchFamily="34" charset="0"/>
              </a:rPr>
            </a:br>
            <a:r>
              <a:rPr lang="ru-RU" sz="3600" b="1" dirty="0">
                <a:solidFill>
                  <a:srgbClr val="002060"/>
                </a:solidFill>
                <a:latin typeface="Arial" pitchFamily="34" charset="0"/>
                <a:cs typeface="Arial" pitchFamily="34" charset="0"/>
              </a:rPr>
              <a:t>при  реализации основных общеобразовательных программ</a:t>
            </a:r>
            <a:endParaRPr lang="ru-RU" sz="3600" b="1" dirty="0">
              <a:solidFill>
                <a:srgbClr val="FF0000"/>
              </a:solidFill>
              <a:latin typeface="Arial" pitchFamily="34" charset="0"/>
              <a:cs typeface="Arial" pitchFamily="34" charset="0"/>
            </a:endParaRPr>
          </a:p>
        </p:txBody>
      </p:sp>
      <p:sp>
        <p:nvSpPr>
          <p:cNvPr id="12" name="TextBox 11"/>
          <p:cNvSpPr txBox="1"/>
          <p:nvPr/>
        </p:nvSpPr>
        <p:spPr>
          <a:xfrm>
            <a:off x="5256076" y="5714783"/>
            <a:ext cx="3744417" cy="830997"/>
          </a:xfrm>
          <a:prstGeom prst="rect">
            <a:avLst/>
          </a:prstGeom>
          <a:noFill/>
        </p:spPr>
        <p:txBody>
          <a:bodyPr wrap="square" rtlCol="0">
            <a:spAutoFit/>
          </a:bodyPr>
          <a:lstStyle/>
          <a:p>
            <a:pPr algn="just"/>
            <a:r>
              <a:rPr lang="ru-RU" sz="1600" b="1" dirty="0">
                <a:latin typeface="Arial" pitchFamily="34" charset="0"/>
                <a:cs typeface="Arial" pitchFamily="34" charset="0"/>
              </a:rPr>
              <a:t>Инна Александровна Урбанович, начальник управления общего и дополнительного образования</a:t>
            </a:r>
            <a:endParaRPr lang="ru-RU" sz="16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Объект 2">
            <a:extLst>
              <a:ext uri="{FF2B5EF4-FFF2-40B4-BE49-F238E27FC236}">
                <a16:creationId xmlns:a16="http://schemas.microsoft.com/office/drawing/2014/main" id="{48D0A9F6-B4EC-425B-8E48-43A3B2667637}"/>
              </a:ext>
            </a:extLst>
          </p:cNvPr>
          <p:cNvSpPr>
            <a:spLocks noGrp="1"/>
          </p:cNvSpPr>
          <p:nvPr>
            <p:ph sz="quarter" idx="13"/>
          </p:nvPr>
        </p:nvSpPr>
        <p:spPr/>
        <p:txBody>
          <a:bodyPr/>
          <a:lstStyle/>
          <a:p>
            <a:endParaRPr lang="ru-RU"/>
          </a:p>
        </p:txBody>
      </p:sp>
      <p:pic>
        <p:nvPicPr>
          <p:cNvPr id="5" name="Рисунок 4">
            <a:extLst>
              <a:ext uri="{FF2B5EF4-FFF2-40B4-BE49-F238E27FC236}">
                <a16:creationId xmlns:a16="http://schemas.microsoft.com/office/drawing/2014/main" id="{A177E59D-6C3D-4A64-AFB0-65587E12FDC0}"/>
              </a:ext>
            </a:extLst>
          </p:cNvPr>
          <p:cNvPicPr>
            <a:picLocks noChangeAspect="1"/>
          </p:cNvPicPr>
          <p:nvPr/>
        </p:nvPicPr>
        <p:blipFill>
          <a:blip r:embed="rId2"/>
          <a:stretch>
            <a:fillRect/>
          </a:stretch>
        </p:blipFill>
        <p:spPr>
          <a:xfrm>
            <a:off x="395536" y="320675"/>
            <a:ext cx="8496944" cy="5851525"/>
          </a:xfrm>
          <a:prstGeom prst="rect">
            <a:avLst/>
          </a:prstGeom>
        </p:spPr>
      </p:pic>
      <p:sp>
        <p:nvSpPr>
          <p:cNvPr id="8" name="Овал 7">
            <a:extLst>
              <a:ext uri="{FF2B5EF4-FFF2-40B4-BE49-F238E27FC236}">
                <a16:creationId xmlns:a16="http://schemas.microsoft.com/office/drawing/2014/main" id="{41635E1B-AD2E-4006-B087-81FD81A35AD2}"/>
              </a:ext>
            </a:extLst>
          </p:cNvPr>
          <p:cNvSpPr/>
          <p:nvPr/>
        </p:nvSpPr>
        <p:spPr>
          <a:xfrm>
            <a:off x="4724400" y="1052736"/>
            <a:ext cx="99972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id="{288F9E68-3999-4C49-A66D-DD097E6849B1}"/>
              </a:ext>
            </a:extLst>
          </p:cNvPr>
          <p:cNvSpPr/>
          <p:nvPr/>
        </p:nvSpPr>
        <p:spPr>
          <a:xfrm>
            <a:off x="6012160" y="1988840"/>
            <a:ext cx="122413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0721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TextBox 6"/>
          <p:cNvSpPr txBox="1"/>
          <p:nvPr/>
        </p:nvSpPr>
        <p:spPr>
          <a:xfrm>
            <a:off x="827584" y="84272"/>
            <a:ext cx="7488832" cy="400110"/>
          </a:xfrm>
          <a:prstGeom prst="rect">
            <a:avLst/>
          </a:prstGeom>
          <a:noFill/>
        </p:spPr>
        <p:txBody>
          <a:bodyPr wrap="square" rtlCol="0">
            <a:spAutoFit/>
          </a:bodyPr>
          <a:lstStyle/>
          <a:p>
            <a:pPr lvl="0" algn="ctr">
              <a:defRPr/>
            </a:pPr>
            <a:r>
              <a:rPr lang="ru-RU" sz="2000" b="1" dirty="0">
                <a:solidFill>
                  <a:srgbClr val="FF0000"/>
                </a:solidFill>
                <a:latin typeface="Times New Roman" panose="02020603050405020304" pitchFamily="18" charset="0"/>
                <a:cs typeface="Times New Roman" panose="02020603050405020304" pitchFamily="18" charset="0"/>
              </a:rPr>
              <a:t>ФГОС</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a:solidFill>
                  <a:srgbClr val="FF0000"/>
                </a:solidFill>
                <a:latin typeface="Times New Roman" panose="02020603050405020304" pitchFamily="18" charset="0"/>
                <a:cs typeface="Times New Roman" panose="02020603050405020304" pitchFamily="18" charset="0"/>
              </a:rPr>
              <a:t>СОО</a:t>
            </a:r>
          </a:p>
        </p:txBody>
      </p:sp>
      <p:graphicFrame>
        <p:nvGraphicFramePr>
          <p:cNvPr id="8" name="Таблица 7">
            <a:extLst>
              <a:ext uri="{FF2B5EF4-FFF2-40B4-BE49-F238E27FC236}">
                <a16:creationId xmlns:a16="http://schemas.microsoft.com/office/drawing/2014/main" id="{FFF9ECC9-7BDF-47DA-9F83-FD5C67CDA658}"/>
              </a:ext>
            </a:extLst>
          </p:cNvPr>
          <p:cNvGraphicFramePr>
            <a:graphicFrameLocks noGrp="1"/>
          </p:cNvGraphicFramePr>
          <p:nvPr/>
        </p:nvGraphicFramePr>
        <p:xfrm>
          <a:off x="251520" y="1096742"/>
          <a:ext cx="8640959" cy="5510941"/>
        </p:xfrm>
        <a:graphic>
          <a:graphicData uri="http://schemas.openxmlformats.org/drawingml/2006/table">
            <a:tbl>
              <a:tblPr firstRow="1" firstCol="1" bandRow="1">
                <a:tableStyleId>{5C22544A-7EE6-4342-B048-85BDC9FD1C3A}</a:tableStyleId>
              </a:tblPr>
              <a:tblGrid>
                <a:gridCol w="3960440">
                  <a:extLst>
                    <a:ext uri="{9D8B030D-6E8A-4147-A177-3AD203B41FA5}">
                      <a16:colId xmlns:a16="http://schemas.microsoft.com/office/drawing/2014/main" val="997966562"/>
                    </a:ext>
                  </a:extLst>
                </a:gridCol>
                <a:gridCol w="4680519">
                  <a:extLst>
                    <a:ext uri="{9D8B030D-6E8A-4147-A177-3AD203B41FA5}">
                      <a16:colId xmlns:a16="http://schemas.microsoft.com/office/drawing/2014/main" val="1119269237"/>
                    </a:ext>
                  </a:extLst>
                </a:gridCol>
              </a:tblGrid>
              <a:tr h="319758">
                <a:tc>
                  <a:txBody>
                    <a:bodyPr/>
                    <a:lstStyle/>
                    <a:p>
                      <a:pPr algn="ctr">
                        <a:lnSpc>
                          <a:spcPct val="107000"/>
                        </a:lnSpc>
                        <a:spcAft>
                          <a:spcPts val="0"/>
                        </a:spcAft>
                      </a:pPr>
                      <a:r>
                        <a:rPr lang="ru-RU" sz="1600" b="1" kern="1200" dirty="0">
                          <a:solidFill>
                            <a:schemeClr val="lt1"/>
                          </a:solidFill>
                          <a:effectLst/>
                          <a:latin typeface="Times New Roman" panose="02020603050405020304" pitchFamily="18" charset="0"/>
                          <a:ea typeface="+mn-ea"/>
                          <a:cs typeface="Times New Roman" panose="02020603050405020304" pitchFamily="18" charset="0"/>
                        </a:rPr>
                        <a:t>Предметные области</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ru-RU" sz="1600" b="1" kern="1200" dirty="0">
                          <a:solidFill>
                            <a:schemeClr val="lt1"/>
                          </a:solidFill>
                          <a:effectLst/>
                          <a:latin typeface="Times New Roman" panose="02020603050405020304" pitchFamily="18" charset="0"/>
                          <a:ea typeface="+mn-ea"/>
                          <a:cs typeface="Times New Roman" panose="02020603050405020304" pitchFamily="18" charset="0"/>
                        </a:rPr>
                        <a:t>Учебные предметы</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393309642"/>
                  </a:ext>
                </a:extLst>
              </a:tr>
              <a:tr h="282282">
                <a:tc rowSpan="2">
                  <a:txBody>
                    <a:bodyPr/>
                    <a:lstStyle/>
                    <a:p>
                      <a:pPr algn="ctr">
                        <a:lnSpc>
                          <a:spcPct val="107000"/>
                        </a:lnSpc>
                        <a:spcAft>
                          <a:spcPts val="0"/>
                        </a:spcAft>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Русский язык и литература</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Русский язык</a:t>
                      </a:r>
                    </a:p>
                  </a:txBody>
                  <a:tcPr marL="68580" marR="68580" marT="0" marB="0"/>
                </a:tc>
                <a:extLst>
                  <a:ext uri="{0D108BD9-81ED-4DB2-BD59-A6C34878D82A}">
                    <a16:rowId xmlns:a16="http://schemas.microsoft.com/office/drawing/2014/main" val="783610398"/>
                  </a:ext>
                </a:extLst>
              </a:tr>
              <a:tr h="275529">
                <a:tc vMerge="1">
                  <a:txBody>
                    <a:bodyPr/>
                    <a:lstStyle/>
                    <a:p>
                      <a:pPr algn="ctr">
                        <a:lnSpc>
                          <a:spcPct val="107000"/>
                        </a:lnSpc>
                        <a:spcAft>
                          <a:spcPts val="0"/>
                        </a:spcAft>
                      </a:pPr>
                      <a:endParaRPr lang="ru-RU" sz="2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effectLst/>
                          <a:latin typeface="Times New Roman" panose="02020603050405020304" pitchFamily="18" charset="0"/>
                          <a:ea typeface="Times New Roman" panose="02020603050405020304" pitchFamily="18" charset="0"/>
                          <a:cs typeface="Times New Roman" panose="02020603050405020304" pitchFamily="18" charset="0"/>
                        </a:rPr>
                        <a:t>Литература</a:t>
                      </a:r>
                    </a:p>
                  </a:txBody>
                  <a:tcPr marL="68580" marR="68580" marT="0" marB="0"/>
                </a:tc>
                <a:extLst>
                  <a:ext uri="{0D108BD9-81ED-4DB2-BD59-A6C34878D82A}">
                    <a16:rowId xmlns:a16="http://schemas.microsoft.com/office/drawing/2014/main" val="1013908394"/>
                  </a:ext>
                </a:extLst>
              </a:tr>
              <a:tr h="476220">
                <a:tc rowSpan="2">
                  <a:txBody>
                    <a:bodyPr/>
                    <a:lstStyle/>
                    <a:p>
                      <a:pPr algn="ctr">
                        <a:lnSpc>
                          <a:spcPct val="107000"/>
                        </a:lnSpc>
                        <a:spcAft>
                          <a:spcPts val="0"/>
                        </a:spcAft>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Родной язык и родная литература</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Родной язык и (или) государственный язык республики Российской Федерации</a:t>
                      </a:r>
                    </a:p>
                  </a:txBody>
                  <a:tcPr marL="68580" marR="68580" marT="0" marB="0"/>
                </a:tc>
                <a:extLst>
                  <a:ext uri="{0D108BD9-81ED-4DB2-BD59-A6C34878D82A}">
                    <a16:rowId xmlns:a16="http://schemas.microsoft.com/office/drawing/2014/main" val="2004111479"/>
                  </a:ext>
                </a:extLst>
              </a:tr>
              <a:tr h="275529">
                <a:tc vMerge="1">
                  <a:txBody>
                    <a:bodyPr/>
                    <a:lstStyle/>
                    <a:p>
                      <a:pPr algn="ctr">
                        <a:lnSpc>
                          <a:spcPct val="107000"/>
                        </a:lnSpc>
                        <a:spcAft>
                          <a:spcPts val="0"/>
                        </a:spcAft>
                      </a:pPr>
                      <a:endParaRPr lang="ru-RU"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Родная литература</a:t>
                      </a:r>
                    </a:p>
                  </a:txBody>
                  <a:tcPr marL="68580" marR="68580" marT="0" marB="0"/>
                </a:tc>
                <a:extLst>
                  <a:ext uri="{0D108BD9-81ED-4DB2-BD59-A6C34878D82A}">
                    <a16:rowId xmlns:a16="http://schemas.microsoft.com/office/drawing/2014/main" val="2555532518"/>
                  </a:ext>
                </a:extLst>
              </a:tr>
              <a:tr h="275529">
                <a:tc rowSpan="2">
                  <a:txBody>
                    <a:bodyPr/>
                    <a:lstStyle/>
                    <a:p>
                      <a:pPr algn="ctr">
                        <a:lnSpc>
                          <a:spcPct val="107000"/>
                        </a:lnSpc>
                        <a:spcAft>
                          <a:spcPts val="0"/>
                        </a:spcAft>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Иностранные языки</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Иностранный язык</a:t>
                      </a:r>
                    </a:p>
                  </a:txBody>
                  <a:tcPr marL="68580" marR="68580" marT="0" marB="0"/>
                </a:tc>
                <a:extLst>
                  <a:ext uri="{0D108BD9-81ED-4DB2-BD59-A6C34878D82A}">
                    <a16:rowId xmlns:a16="http://schemas.microsoft.com/office/drawing/2014/main" val="1179193482"/>
                  </a:ext>
                </a:extLst>
              </a:tr>
              <a:tr h="275529">
                <a:tc vMerge="1">
                  <a:txBody>
                    <a:bodyPr/>
                    <a:lstStyle/>
                    <a:p>
                      <a:pPr algn="ctr">
                        <a:lnSpc>
                          <a:spcPct val="107000"/>
                        </a:lnSpc>
                        <a:spcAft>
                          <a:spcPts val="0"/>
                        </a:spcAft>
                      </a:pPr>
                      <a:endParaRPr lang="ru-RU"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Второй иностранный язык</a:t>
                      </a:r>
                    </a:p>
                  </a:txBody>
                  <a:tcPr marL="68580" marR="68580" marT="0" marB="0"/>
                </a:tc>
                <a:extLst>
                  <a:ext uri="{0D108BD9-81ED-4DB2-BD59-A6C34878D82A}">
                    <a16:rowId xmlns:a16="http://schemas.microsoft.com/office/drawing/2014/main" val="4260093317"/>
                  </a:ext>
                </a:extLst>
              </a:tr>
              <a:tr h="275529">
                <a:tc rowSpan="2">
                  <a:txBody>
                    <a:bodyPr/>
                    <a:lstStyle/>
                    <a:p>
                      <a:pPr algn="ctr">
                        <a:lnSpc>
                          <a:spcPct val="107000"/>
                        </a:lnSpc>
                        <a:spcAft>
                          <a:spcPts val="0"/>
                        </a:spcAft>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Математика и информатика</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Математика</a:t>
                      </a:r>
                    </a:p>
                  </a:txBody>
                  <a:tcPr marL="68580" marR="68580" marT="0" marB="0"/>
                </a:tc>
                <a:extLst>
                  <a:ext uri="{0D108BD9-81ED-4DB2-BD59-A6C34878D82A}">
                    <a16:rowId xmlns:a16="http://schemas.microsoft.com/office/drawing/2014/main" val="2991136667"/>
                  </a:ext>
                </a:extLst>
              </a:tr>
              <a:tr h="275529">
                <a:tc vMerge="1">
                  <a:txBody>
                    <a:bodyPr/>
                    <a:lstStyle/>
                    <a:p>
                      <a:pPr algn="ctr">
                        <a:lnSpc>
                          <a:spcPct val="107000"/>
                        </a:lnSpc>
                        <a:spcAft>
                          <a:spcPts val="0"/>
                        </a:spcAft>
                      </a:pPr>
                      <a:endParaRPr lang="ru-RU"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Информатика</a:t>
                      </a:r>
                    </a:p>
                  </a:txBody>
                  <a:tcPr marL="68580" marR="68580" marT="0" marB="0"/>
                </a:tc>
                <a:extLst>
                  <a:ext uri="{0D108BD9-81ED-4DB2-BD59-A6C34878D82A}">
                    <a16:rowId xmlns:a16="http://schemas.microsoft.com/office/drawing/2014/main" val="618322609"/>
                  </a:ext>
                </a:extLst>
              </a:tr>
              <a:tr h="275529">
                <a:tc rowSpan="3">
                  <a:txBody>
                    <a:bodyPr/>
                    <a:lstStyle/>
                    <a:p>
                      <a:pPr algn="ctr">
                        <a:lnSpc>
                          <a:spcPct val="107000"/>
                        </a:lnSpc>
                        <a:spcAft>
                          <a:spcPts val="0"/>
                        </a:spcAft>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Общественно-научные предметы</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История</a:t>
                      </a:r>
                    </a:p>
                  </a:txBody>
                  <a:tcPr marL="68580" marR="68580" marT="0" marB="0"/>
                </a:tc>
                <a:extLst>
                  <a:ext uri="{0D108BD9-81ED-4DB2-BD59-A6C34878D82A}">
                    <a16:rowId xmlns:a16="http://schemas.microsoft.com/office/drawing/2014/main" val="3554052856"/>
                  </a:ext>
                </a:extLst>
              </a:tr>
              <a:tr h="275529">
                <a:tc vMerge="1">
                  <a:txBody>
                    <a:bodyPr/>
                    <a:lstStyle/>
                    <a:p>
                      <a:pPr algn="ctr">
                        <a:lnSpc>
                          <a:spcPct val="107000"/>
                        </a:lnSpc>
                        <a:spcAft>
                          <a:spcPts val="0"/>
                        </a:spcAft>
                      </a:pPr>
                      <a:endParaRPr lang="ru-RU"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Обществознание</a:t>
                      </a:r>
                    </a:p>
                  </a:txBody>
                  <a:tcPr marL="68580" marR="68580" marT="0" marB="0"/>
                </a:tc>
                <a:extLst>
                  <a:ext uri="{0D108BD9-81ED-4DB2-BD59-A6C34878D82A}">
                    <a16:rowId xmlns:a16="http://schemas.microsoft.com/office/drawing/2014/main" val="4011080800"/>
                  </a:ext>
                </a:extLst>
              </a:tr>
              <a:tr h="229804">
                <a:tc vMerge="1">
                  <a:txBody>
                    <a:bodyPr/>
                    <a:lstStyle/>
                    <a:p>
                      <a:pPr algn="ctr">
                        <a:lnSpc>
                          <a:spcPct val="107000"/>
                        </a:lnSpc>
                        <a:spcAft>
                          <a:spcPts val="0"/>
                        </a:spcAft>
                      </a:pPr>
                      <a:endParaRPr lang="ru-RU"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География</a:t>
                      </a:r>
                    </a:p>
                  </a:txBody>
                  <a:tcPr marL="68580" marR="68580" marT="0" marB="0"/>
                </a:tc>
                <a:extLst>
                  <a:ext uri="{0D108BD9-81ED-4DB2-BD59-A6C34878D82A}">
                    <a16:rowId xmlns:a16="http://schemas.microsoft.com/office/drawing/2014/main" val="1575924669"/>
                  </a:ext>
                </a:extLst>
              </a:tr>
              <a:tr h="275529">
                <a:tc rowSpan="3">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Естественно-научные предметы</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Физика</a:t>
                      </a:r>
                    </a:p>
                  </a:txBody>
                  <a:tcPr marL="68580" marR="68580" marT="0" marB="0"/>
                </a:tc>
                <a:extLst>
                  <a:ext uri="{0D108BD9-81ED-4DB2-BD59-A6C34878D82A}">
                    <a16:rowId xmlns:a16="http://schemas.microsoft.com/office/drawing/2014/main" val="116132393"/>
                  </a:ext>
                </a:extLst>
              </a:tr>
              <a:tr h="275529">
                <a:tc vMerge="1">
                  <a:txBody>
                    <a:bodyPr/>
                    <a:lstStyle/>
                    <a:p>
                      <a:pPr algn="ctr">
                        <a:lnSpc>
                          <a:spcPct val="107000"/>
                        </a:lnSpc>
                        <a:spcAft>
                          <a:spcPts val="0"/>
                        </a:spcAft>
                      </a:pP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Химия</a:t>
                      </a:r>
                    </a:p>
                  </a:txBody>
                  <a:tcPr marL="68580" marR="68580" marT="0" marB="0"/>
                </a:tc>
                <a:extLst>
                  <a:ext uri="{0D108BD9-81ED-4DB2-BD59-A6C34878D82A}">
                    <a16:rowId xmlns:a16="http://schemas.microsoft.com/office/drawing/2014/main" val="1133655953"/>
                  </a:ext>
                </a:extLst>
              </a:tr>
              <a:tr h="275529">
                <a:tc vMerge="1">
                  <a:txBody>
                    <a:bodyPr/>
                    <a:lstStyle/>
                    <a:p>
                      <a:pPr algn="ctr">
                        <a:lnSpc>
                          <a:spcPct val="107000"/>
                        </a:lnSpc>
                        <a:spcAft>
                          <a:spcPts val="0"/>
                        </a:spcAft>
                      </a:pP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nSpc>
                          <a:spcPct val="107000"/>
                        </a:lnSpc>
                        <a:spcAft>
                          <a:spcPts val="0"/>
                        </a:spcAft>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Биология</a:t>
                      </a:r>
                    </a:p>
                  </a:txBody>
                  <a:tcPr marL="68580" marR="68580" marT="0" marB="0"/>
                </a:tc>
                <a:extLst>
                  <a:ext uri="{0D108BD9-81ED-4DB2-BD59-A6C34878D82A}">
                    <a16:rowId xmlns:a16="http://schemas.microsoft.com/office/drawing/2014/main" val="3011200707"/>
                  </a:ext>
                </a:extLst>
              </a:tr>
              <a:tr h="275529">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600" b="1" kern="1200" dirty="0">
                          <a:solidFill>
                            <a:schemeClr val="tx1"/>
                          </a:solidFill>
                          <a:effectLst/>
                          <a:latin typeface="Times New Roman" panose="02020603050405020304" pitchFamily="18" charset="0"/>
                          <a:ea typeface="+mn-ea"/>
                          <a:cs typeface="Times New Roman" panose="02020603050405020304" pitchFamily="18" charset="0"/>
                        </a:rPr>
                        <a:t>Физическая культура, экология и основы безопасности жизнедеятельности</a:t>
                      </a: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Физическая культура</a:t>
                      </a:r>
                    </a:p>
                    <a:p>
                      <a:pPr>
                        <a:lnSpc>
                          <a:spcPct val="107000"/>
                        </a:lnSpc>
                        <a:spcAft>
                          <a:spcPts val="0"/>
                        </a:spcAft>
                      </a:pPr>
                      <a:endParaRPr lang="ru-RU"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3107828"/>
                  </a:ext>
                </a:extLst>
              </a:tr>
              <a:tr h="537060">
                <a:tc vMerge="1">
                  <a:txBody>
                    <a:bodyPr/>
                    <a:lstStyle/>
                    <a:p>
                      <a:pPr algn="ctr">
                        <a:lnSpc>
                          <a:spcPct val="107000"/>
                        </a:lnSpc>
                        <a:spcAft>
                          <a:spcPts val="0"/>
                        </a:spcAft>
                      </a:pPr>
                      <a:endParaRPr lang="ru-RU"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ru-RU"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Основы безопасности жизнедеятельности</a:t>
                      </a:r>
                    </a:p>
                  </a:txBody>
                  <a:tcPr marL="68580" marR="68580" marT="0" marB="0"/>
                </a:tc>
                <a:extLst>
                  <a:ext uri="{0D108BD9-81ED-4DB2-BD59-A6C34878D82A}">
                    <a16:rowId xmlns:a16="http://schemas.microsoft.com/office/drawing/2014/main" val="3739379016"/>
                  </a:ext>
                </a:extLst>
              </a:tr>
            </a:tbl>
          </a:graphicData>
        </a:graphic>
      </p:graphicFrame>
      <p:sp>
        <p:nvSpPr>
          <p:cNvPr id="5" name="Прямоугольник 4">
            <a:extLst>
              <a:ext uri="{FF2B5EF4-FFF2-40B4-BE49-F238E27FC236}">
                <a16:creationId xmlns:a16="http://schemas.microsoft.com/office/drawing/2014/main" id="{59E6BEDE-AD16-496F-A0E5-4450B4EEE792}"/>
              </a:ext>
            </a:extLst>
          </p:cNvPr>
          <p:cNvSpPr/>
          <p:nvPr/>
        </p:nvSpPr>
        <p:spPr>
          <a:xfrm>
            <a:off x="431540" y="430053"/>
            <a:ext cx="8280920" cy="646331"/>
          </a:xfrm>
          <a:prstGeom prst="rect">
            <a:avLst/>
          </a:prstGeom>
        </p:spPr>
        <p:txBody>
          <a:bodyPr wrap="square">
            <a:spAutoFit/>
          </a:bodyPr>
          <a:lstStyle/>
          <a:p>
            <a:pPr indent="457200" algn="just">
              <a:spcAft>
                <a:spcPts val="0"/>
              </a:spcAft>
            </a:pPr>
            <a:r>
              <a:rPr lang="ru-RU" dirty="0">
                <a:latin typeface="Times New Roman CYR" panose="02020603050405020304" pitchFamily="18" charset="0"/>
                <a:ea typeface="Times New Roman" panose="02020603050405020304" pitchFamily="18" charset="0"/>
              </a:rPr>
              <a:t>Учебный план среднего общего образования предусматривает </a:t>
            </a:r>
            <a:r>
              <a:rPr lang="ru-RU" b="1" u="sng" dirty="0">
                <a:solidFill>
                  <a:srgbClr val="C00000"/>
                </a:solidFill>
                <a:latin typeface="Times New Roman CYR" panose="02020603050405020304" pitchFamily="18" charset="0"/>
                <a:ea typeface="Times New Roman" panose="02020603050405020304" pitchFamily="18" charset="0"/>
              </a:rPr>
              <a:t>обязательное изучение следующих учебных предметов</a:t>
            </a:r>
            <a:r>
              <a:rPr lang="ru-RU" dirty="0">
                <a:solidFill>
                  <a:schemeClr val="accent1"/>
                </a:solidFill>
                <a:latin typeface="Times New Roman CYR" panose="02020603050405020304" pitchFamily="18" charset="0"/>
                <a:ea typeface="Times New Roman" panose="02020603050405020304" pitchFamily="18" charset="0"/>
              </a:rPr>
              <a:t> </a:t>
            </a:r>
            <a:r>
              <a:rPr lang="ru-RU" dirty="0">
                <a:latin typeface="Times New Roman CYR" panose="02020603050405020304" pitchFamily="18" charset="0"/>
                <a:ea typeface="Times New Roman" panose="02020603050405020304" pitchFamily="18" charset="0"/>
              </a:rPr>
              <a:t>на </a:t>
            </a:r>
            <a:r>
              <a:rPr lang="ru-RU" b="1" dirty="0">
                <a:solidFill>
                  <a:schemeClr val="accent1"/>
                </a:solidFill>
                <a:latin typeface="Times New Roman CYR" panose="02020603050405020304" pitchFamily="18" charset="0"/>
                <a:ea typeface="Times New Roman" panose="02020603050405020304" pitchFamily="18" charset="0"/>
              </a:rPr>
              <a:t>базовом или углубленном уровне</a:t>
            </a:r>
            <a:r>
              <a:rPr lang="ru-RU" dirty="0">
                <a:latin typeface="Times New Roman CYR" panose="02020603050405020304" pitchFamily="18" charset="0"/>
                <a:ea typeface="Times New Roman" panose="02020603050405020304" pitchFamily="18" charset="0"/>
              </a:rPr>
              <a:t>.</a:t>
            </a:r>
            <a:endParaRPr lang="ru-RU" dirty="0">
              <a:effectLst/>
              <a:latin typeface="Times New Roman CYR"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493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3" name="Объект 2">
            <a:extLst>
              <a:ext uri="{FF2B5EF4-FFF2-40B4-BE49-F238E27FC236}">
                <a16:creationId xmlns:a16="http://schemas.microsoft.com/office/drawing/2014/main" id="{FD3FA732-5D1A-4615-A497-04EFE09266EA}"/>
              </a:ext>
            </a:extLst>
          </p:cNvPr>
          <p:cNvSpPr>
            <a:spLocks noGrp="1"/>
          </p:cNvSpPr>
          <p:nvPr>
            <p:ph sz="quarter" idx="13"/>
          </p:nvPr>
        </p:nvSpPr>
        <p:spPr/>
        <p:txBody>
          <a:bodyPr/>
          <a:lstStyle/>
          <a:p>
            <a:endParaRPr lang="ru-RU"/>
          </a:p>
        </p:txBody>
      </p:sp>
      <p:pic>
        <p:nvPicPr>
          <p:cNvPr id="5" name="Рисунок 4">
            <a:extLst>
              <a:ext uri="{FF2B5EF4-FFF2-40B4-BE49-F238E27FC236}">
                <a16:creationId xmlns:a16="http://schemas.microsoft.com/office/drawing/2014/main" id="{3EA99051-76E3-45E7-8E2E-605CE60C88AB}"/>
              </a:ext>
            </a:extLst>
          </p:cNvPr>
          <p:cNvPicPr>
            <a:picLocks noChangeAspect="1"/>
          </p:cNvPicPr>
          <p:nvPr/>
        </p:nvPicPr>
        <p:blipFill>
          <a:blip r:embed="rId2"/>
          <a:stretch>
            <a:fillRect/>
          </a:stretch>
        </p:blipFill>
        <p:spPr>
          <a:xfrm>
            <a:off x="539552" y="188640"/>
            <a:ext cx="8280920" cy="6264696"/>
          </a:xfrm>
          <a:prstGeom prst="rect">
            <a:avLst/>
          </a:prstGeom>
        </p:spPr>
      </p:pic>
      <p:sp>
        <p:nvSpPr>
          <p:cNvPr id="6" name="Овал 5">
            <a:extLst>
              <a:ext uri="{FF2B5EF4-FFF2-40B4-BE49-F238E27FC236}">
                <a16:creationId xmlns:a16="http://schemas.microsoft.com/office/drawing/2014/main" id="{9175A692-300C-44C9-88C2-7948B2DC44F0}"/>
              </a:ext>
            </a:extLst>
          </p:cNvPr>
          <p:cNvSpPr/>
          <p:nvPr/>
        </p:nvSpPr>
        <p:spPr>
          <a:xfrm>
            <a:off x="4860032" y="1628800"/>
            <a:ext cx="122413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363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pic>
        <p:nvPicPr>
          <p:cNvPr id="2" name="Объект 1">
            <a:extLst>
              <a:ext uri="{FF2B5EF4-FFF2-40B4-BE49-F238E27FC236}">
                <a16:creationId xmlns:a16="http://schemas.microsoft.com/office/drawing/2014/main" id="{BACDEF2D-1F16-45E7-A926-610BD7992FE7}"/>
              </a:ext>
            </a:extLst>
          </p:cNvPr>
          <p:cNvPicPr>
            <a:picLocks noGrp="1" noChangeAspect="1"/>
          </p:cNvPicPr>
          <p:nvPr>
            <p:ph sz="quarter" idx="13"/>
          </p:nvPr>
        </p:nvPicPr>
        <p:blipFill>
          <a:blip r:embed="rId2"/>
          <a:stretch>
            <a:fillRect/>
          </a:stretch>
        </p:blipFill>
        <p:spPr>
          <a:xfrm>
            <a:off x="611560" y="731838"/>
            <a:ext cx="8136904" cy="5440362"/>
          </a:xfrm>
          <a:prstGeom prst="rect">
            <a:avLst/>
          </a:prstGeom>
        </p:spPr>
      </p:pic>
      <p:sp>
        <p:nvSpPr>
          <p:cNvPr id="6" name="Овал 5">
            <a:extLst>
              <a:ext uri="{FF2B5EF4-FFF2-40B4-BE49-F238E27FC236}">
                <a16:creationId xmlns:a16="http://schemas.microsoft.com/office/drawing/2014/main" id="{13C51E44-A186-453A-A4D6-9C77D6032461}"/>
              </a:ext>
            </a:extLst>
          </p:cNvPr>
          <p:cNvSpPr/>
          <p:nvPr/>
        </p:nvSpPr>
        <p:spPr>
          <a:xfrm>
            <a:off x="2339752" y="2708920"/>
            <a:ext cx="122413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03484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Объект 4">
            <a:extLst>
              <a:ext uri="{FF2B5EF4-FFF2-40B4-BE49-F238E27FC236}">
                <a16:creationId xmlns:a16="http://schemas.microsoft.com/office/drawing/2014/main" id="{F7A2E3BA-22D9-4864-9508-88598ED60CC7}"/>
              </a:ext>
            </a:extLst>
          </p:cNvPr>
          <p:cNvSpPr>
            <a:spLocks noGrp="1"/>
          </p:cNvSpPr>
          <p:nvPr>
            <p:ph sz="quarter" idx="13"/>
          </p:nvPr>
        </p:nvSpPr>
        <p:spPr/>
        <p:txBody>
          <a:bodyPr/>
          <a:lstStyle/>
          <a:p>
            <a:endParaRPr lang="ru-RU"/>
          </a:p>
        </p:txBody>
      </p:sp>
      <p:pic>
        <p:nvPicPr>
          <p:cNvPr id="6" name="Рисунок 5">
            <a:extLst>
              <a:ext uri="{FF2B5EF4-FFF2-40B4-BE49-F238E27FC236}">
                <a16:creationId xmlns:a16="http://schemas.microsoft.com/office/drawing/2014/main" id="{64FF2C69-1608-41BE-A984-2E824E8A2976}"/>
              </a:ext>
            </a:extLst>
          </p:cNvPr>
          <p:cNvPicPr>
            <a:picLocks noChangeAspect="1"/>
          </p:cNvPicPr>
          <p:nvPr/>
        </p:nvPicPr>
        <p:blipFill>
          <a:blip r:embed="rId2"/>
          <a:stretch>
            <a:fillRect/>
          </a:stretch>
        </p:blipFill>
        <p:spPr>
          <a:xfrm>
            <a:off x="611560" y="476672"/>
            <a:ext cx="7920880" cy="5524078"/>
          </a:xfrm>
          <a:prstGeom prst="rect">
            <a:avLst/>
          </a:prstGeom>
        </p:spPr>
      </p:pic>
      <p:sp>
        <p:nvSpPr>
          <p:cNvPr id="7" name="Овал 6">
            <a:extLst>
              <a:ext uri="{FF2B5EF4-FFF2-40B4-BE49-F238E27FC236}">
                <a16:creationId xmlns:a16="http://schemas.microsoft.com/office/drawing/2014/main" id="{8233AFA7-ED84-4C25-9F98-80AAF9F7A4A4}"/>
              </a:ext>
            </a:extLst>
          </p:cNvPr>
          <p:cNvSpPr/>
          <p:nvPr/>
        </p:nvSpPr>
        <p:spPr>
          <a:xfrm>
            <a:off x="6776864" y="3623570"/>
            <a:ext cx="1224136" cy="4535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944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Объект 4">
            <a:extLst>
              <a:ext uri="{FF2B5EF4-FFF2-40B4-BE49-F238E27FC236}">
                <a16:creationId xmlns:a16="http://schemas.microsoft.com/office/drawing/2014/main" id="{1A18F86D-9653-4E14-A4B2-F5F97BFFA0A1}"/>
              </a:ext>
            </a:extLst>
          </p:cNvPr>
          <p:cNvSpPr>
            <a:spLocks noGrp="1"/>
          </p:cNvSpPr>
          <p:nvPr>
            <p:ph sz="quarter" idx="13"/>
          </p:nvPr>
        </p:nvSpPr>
        <p:spPr/>
        <p:txBody>
          <a:bodyPr/>
          <a:lstStyle/>
          <a:p>
            <a:endParaRPr lang="ru-RU"/>
          </a:p>
        </p:txBody>
      </p:sp>
      <p:pic>
        <p:nvPicPr>
          <p:cNvPr id="6" name="Рисунок 5">
            <a:extLst>
              <a:ext uri="{FF2B5EF4-FFF2-40B4-BE49-F238E27FC236}">
                <a16:creationId xmlns:a16="http://schemas.microsoft.com/office/drawing/2014/main" id="{C02C08F1-E563-484D-AC13-8719B1E0C638}"/>
              </a:ext>
            </a:extLst>
          </p:cNvPr>
          <p:cNvPicPr>
            <a:picLocks noChangeAspect="1"/>
          </p:cNvPicPr>
          <p:nvPr/>
        </p:nvPicPr>
        <p:blipFill>
          <a:blip r:embed="rId2"/>
          <a:stretch>
            <a:fillRect/>
          </a:stretch>
        </p:blipFill>
        <p:spPr>
          <a:xfrm>
            <a:off x="539552" y="404664"/>
            <a:ext cx="7920880" cy="5767536"/>
          </a:xfrm>
          <a:prstGeom prst="rect">
            <a:avLst/>
          </a:prstGeom>
        </p:spPr>
      </p:pic>
      <p:sp>
        <p:nvSpPr>
          <p:cNvPr id="7" name="Овал 6">
            <a:extLst>
              <a:ext uri="{FF2B5EF4-FFF2-40B4-BE49-F238E27FC236}">
                <a16:creationId xmlns:a16="http://schemas.microsoft.com/office/drawing/2014/main" id="{1D39E31A-A3E0-4472-84E8-0467847AA639}"/>
              </a:ext>
            </a:extLst>
          </p:cNvPr>
          <p:cNvSpPr/>
          <p:nvPr/>
        </p:nvSpPr>
        <p:spPr>
          <a:xfrm>
            <a:off x="2339752" y="2780928"/>
            <a:ext cx="1800200"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4644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Объект 4">
            <a:extLst>
              <a:ext uri="{FF2B5EF4-FFF2-40B4-BE49-F238E27FC236}">
                <a16:creationId xmlns:a16="http://schemas.microsoft.com/office/drawing/2014/main" id="{74567944-F642-41ED-9D68-C37E2C371D23}"/>
              </a:ext>
            </a:extLst>
          </p:cNvPr>
          <p:cNvSpPr>
            <a:spLocks noGrp="1"/>
          </p:cNvSpPr>
          <p:nvPr>
            <p:ph sz="quarter" idx="13"/>
          </p:nvPr>
        </p:nvSpPr>
        <p:spPr/>
        <p:txBody>
          <a:bodyPr/>
          <a:lstStyle/>
          <a:p>
            <a:endParaRPr lang="ru-RU"/>
          </a:p>
        </p:txBody>
      </p:sp>
      <p:pic>
        <p:nvPicPr>
          <p:cNvPr id="6" name="Рисунок 5">
            <a:extLst>
              <a:ext uri="{FF2B5EF4-FFF2-40B4-BE49-F238E27FC236}">
                <a16:creationId xmlns:a16="http://schemas.microsoft.com/office/drawing/2014/main" id="{026A1C89-C184-40FB-97CC-CBB0E323C7BC}"/>
              </a:ext>
            </a:extLst>
          </p:cNvPr>
          <p:cNvPicPr>
            <a:picLocks noChangeAspect="1"/>
          </p:cNvPicPr>
          <p:nvPr/>
        </p:nvPicPr>
        <p:blipFill>
          <a:blip r:embed="rId2"/>
          <a:stretch>
            <a:fillRect/>
          </a:stretch>
        </p:blipFill>
        <p:spPr>
          <a:xfrm>
            <a:off x="395536" y="404664"/>
            <a:ext cx="8208912" cy="5767536"/>
          </a:xfrm>
          <a:prstGeom prst="rect">
            <a:avLst/>
          </a:prstGeom>
        </p:spPr>
      </p:pic>
      <p:sp>
        <p:nvSpPr>
          <p:cNvPr id="7" name="Овал 6">
            <a:extLst>
              <a:ext uri="{FF2B5EF4-FFF2-40B4-BE49-F238E27FC236}">
                <a16:creationId xmlns:a16="http://schemas.microsoft.com/office/drawing/2014/main" id="{F023FE73-248B-49D8-A37C-A956CEBAA4EC}"/>
              </a:ext>
            </a:extLst>
          </p:cNvPr>
          <p:cNvSpPr/>
          <p:nvPr/>
        </p:nvSpPr>
        <p:spPr>
          <a:xfrm>
            <a:off x="2267744" y="4837031"/>
            <a:ext cx="5688632" cy="256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66532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pic>
        <p:nvPicPr>
          <p:cNvPr id="2" name="Рисунок 1">
            <a:extLst>
              <a:ext uri="{FF2B5EF4-FFF2-40B4-BE49-F238E27FC236}">
                <a16:creationId xmlns:a16="http://schemas.microsoft.com/office/drawing/2014/main" id="{9BADB7DD-1F25-44AD-8859-599D03F36F8C}"/>
              </a:ext>
            </a:extLst>
          </p:cNvPr>
          <p:cNvPicPr>
            <a:picLocks noChangeAspect="1"/>
          </p:cNvPicPr>
          <p:nvPr/>
        </p:nvPicPr>
        <p:blipFill>
          <a:blip r:embed="rId2"/>
          <a:stretch>
            <a:fillRect/>
          </a:stretch>
        </p:blipFill>
        <p:spPr>
          <a:xfrm>
            <a:off x="323528" y="404664"/>
            <a:ext cx="8568952" cy="6048672"/>
          </a:xfrm>
          <a:prstGeom prst="rect">
            <a:avLst/>
          </a:prstGeom>
        </p:spPr>
      </p:pic>
    </p:spTree>
    <p:extLst>
      <p:ext uri="{BB962C8B-B14F-4D97-AF65-F5344CB8AC3E}">
        <p14:creationId xmlns:p14="http://schemas.microsoft.com/office/powerpoint/2010/main" val="3926167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359532" y="188640"/>
            <a:ext cx="8424936" cy="6264696"/>
          </a:xfrm>
        </p:spPr>
        <p:txBody>
          <a:bodyPr/>
          <a:lstStyle/>
          <a:p>
            <a:pPr marL="46037" indent="0" algn="ctr">
              <a:spcBef>
                <a:spcPts val="0"/>
              </a:spcBef>
              <a:spcAft>
                <a:spcPts val="0"/>
              </a:spcAft>
              <a:buNone/>
            </a:pPr>
            <a:r>
              <a:rPr lang="ru-RU" sz="2800" b="1" dirty="0">
                <a:solidFill>
                  <a:schemeClr val="accent1">
                    <a:lumMod val="75000"/>
                  </a:schemeClr>
                </a:solidFill>
                <a:latin typeface="Times New Roman" panose="02020603050405020304" pitchFamily="18" charset="0"/>
                <a:cs typeface="Times New Roman" panose="02020603050405020304" pitchFamily="18" charset="0"/>
              </a:rPr>
              <a:t>ФООП СОО</a:t>
            </a:r>
          </a:p>
          <a:p>
            <a:pPr marL="46037" indent="0">
              <a:spcBef>
                <a:spcPts val="0"/>
              </a:spcBef>
              <a:spcAft>
                <a:spcPts val="0"/>
              </a:spcAft>
              <a:buNone/>
            </a:pPr>
            <a:r>
              <a:rPr lang="ru-RU" b="1" dirty="0">
                <a:solidFill>
                  <a:schemeClr val="tx1"/>
                </a:solidFill>
                <a:latin typeface="Times New Roman" panose="02020603050405020304" pitchFamily="18" charset="0"/>
                <a:cs typeface="Times New Roman" panose="02020603050405020304" pitchFamily="18" charset="0"/>
              </a:rPr>
              <a:t>В программе по ОБЖ </a:t>
            </a:r>
            <a:r>
              <a:rPr lang="ru-RU" dirty="0">
                <a:solidFill>
                  <a:schemeClr val="tx1"/>
                </a:solidFill>
                <a:latin typeface="Times New Roman" panose="02020603050405020304" pitchFamily="18" charset="0"/>
                <a:cs typeface="Times New Roman" panose="02020603050405020304" pitchFamily="18" charset="0"/>
              </a:rPr>
              <a:t>содержание учебного предмета ОБЖ структурно </a:t>
            </a:r>
            <a:r>
              <a:rPr lang="ru-RU" b="1" u="sng" dirty="0">
                <a:solidFill>
                  <a:schemeClr val="tx1"/>
                </a:solidFill>
                <a:latin typeface="Times New Roman" panose="02020603050405020304" pitchFamily="18" charset="0"/>
                <a:cs typeface="Times New Roman" panose="02020603050405020304" pitchFamily="18" charset="0"/>
              </a:rPr>
              <a:t>представлено двумя вариантами </a:t>
            </a:r>
            <a:r>
              <a:rPr lang="ru-RU" dirty="0">
                <a:solidFill>
                  <a:schemeClr val="tx1"/>
                </a:solidFill>
                <a:latin typeface="Times New Roman" panose="02020603050405020304" pitchFamily="18" charset="0"/>
                <a:cs typeface="Times New Roman" panose="02020603050405020304" pitchFamily="18" charset="0"/>
              </a:rPr>
              <a:t>реализации содержания, состоящими из отдельных модулей (тематических линий), обеспечивающих системность и непрерывность изучения предмета на уровнях основного общего и среднего общего образования.</a:t>
            </a:r>
          </a:p>
          <a:p>
            <a:pPr marL="46037" indent="0">
              <a:spcBef>
                <a:spcPts val="0"/>
              </a:spcBef>
              <a:spcAft>
                <a:spcPts val="0"/>
              </a:spcAft>
              <a:buNone/>
            </a:pPr>
            <a:r>
              <a:rPr lang="ru-RU" b="1" u="sng" dirty="0">
                <a:solidFill>
                  <a:schemeClr val="tx1"/>
                </a:solidFill>
                <a:latin typeface="Times New Roman" panose="02020603050405020304" pitchFamily="18" charset="0"/>
                <a:cs typeface="Times New Roman" panose="02020603050405020304" pitchFamily="18" charset="0"/>
              </a:rPr>
              <a:t>Вариант 1.</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1. "Основы комплексной безопасности".</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2. "Основы обороны государства".</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3. "Военно-профессиональная деятельность".</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4. "Защита населения Российской Федерации от опасных и чрезвычайных ситуаций".</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5. "Безопасность в природной среде и экологическая безопасность".</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6. "Основы противодействия экстремизму и терроризму".</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7. "Основы здорового образа жизни".</a:t>
            </a:r>
          </a:p>
          <a:p>
            <a:pPr marL="46037" indent="0">
              <a:spcBef>
                <a:spcPts val="0"/>
              </a:spcBef>
              <a:spcAft>
                <a:spcPts val="0"/>
              </a:spcAft>
              <a:buNone/>
            </a:pPr>
            <a:r>
              <a:rPr lang="ru-RU" sz="2000" dirty="0">
                <a:solidFill>
                  <a:schemeClr val="tx1"/>
                </a:solidFill>
                <a:latin typeface="Times New Roman" panose="02020603050405020304" pitchFamily="18" charset="0"/>
                <a:cs typeface="Times New Roman" panose="02020603050405020304" pitchFamily="18" charset="0"/>
              </a:rPr>
              <a:t>Модуль № 8. "Основы медицинских знаний и оказание первой помощи".</a:t>
            </a:r>
          </a:p>
          <a:p>
            <a:pPr marL="46037" indent="0">
              <a:spcBef>
                <a:spcPts val="0"/>
              </a:spcBef>
              <a:spcAft>
                <a:spcPts val="0"/>
              </a:spcAft>
              <a:buNone/>
            </a:pPr>
            <a:r>
              <a:rPr lang="ru-RU" sz="2000" b="1" dirty="0">
                <a:solidFill>
                  <a:srgbClr val="FF0000"/>
                </a:solidFill>
                <a:latin typeface="Times New Roman" panose="02020603050405020304" pitchFamily="18" charset="0"/>
                <a:cs typeface="Times New Roman" panose="02020603050405020304" pitchFamily="18" charset="0"/>
              </a:rPr>
              <a:t>Модуль № 9. "Элементы начальной военной подготовки".</a:t>
            </a:r>
          </a:p>
          <a:p>
            <a:pPr marL="46037" indent="0">
              <a:buNone/>
            </a:pPr>
            <a:r>
              <a:rPr lang="ru-RU" b="1" dirty="0">
                <a:solidFill>
                  <a:srgbClr val="0070C0"/>
                </a:solidFill>
                <a:latin typeface="Times New Roman" panose="02020603050405020304" pitchFamily="18" charset="0"/>
                <a:cs typeface="Times New Roman" panose="02020603050405020304" pitchFamily="18" charset="0"/>
                <a:hlinkClick r:id="rId2"/>
              </a:rPr>
              <a:t>  </a:t>
            </a:r>
            <a:endParaRPr lang="ru-RU"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4004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611560" y="336697"/>
            <a:ext cx="8424936" cy="6264696"/>
          </a:xfrm>
        </p:spPr>
        <p:txBody>
          <a:bodyPr/>
          <a:lstStyle/>
          <a:p>
            <a:pPr marL="46037" indent="0" algn="ctr">
              <a:spcBef>
                <a:spcPts val="0"/>
              </a:spcBef>
              <a:spcAft>
                <a:spcPts val="0"/>
              </a:spcAft>
              <a:buNone/>
            </a:pPr>
            <a:r>
              <a:rPr lang="ru-RU" sz="2400" b="1" dirty="0">
                <a:solidFill>
                  <a:schemeClr val="accent1">
                    <a:lumMod val="75000"/>
                  </a:schemeClr>
                </a:solidFill>
                <a:latin typeface="Times New Roman" panose="02020603050405020304" pitchFamily="18" charset="0"/>
                <a:cs typeface="Times New Roman" panose="02020603050405020304" pitchFamily="18" charset="0"/>
              </a:rPr>
              <a:t>ФООП СОО</a:t>
            </a:r>
          </a:p>
          <a:p>
            <a:pPr marL="46037" indent="0" hangingPunct="0">
              <a:spcBef>
                <a:spcPts val="0"/>
              </a:spcBef>
              <a:spcAft>
                <a:spcPts val="0"/>
              </a:spcAft>
              <a:buNone/>
            </a:pPr>
            <a:r>
              <a:rPr lang="ru-RU" sz="2400" b="1" u="sng" dirty="0">
                <a:latin typeface="Times New Roman" panose="02020603050405020304" pitchFamily="18" charset="0"/>
                <a:cs typeface="Times New Roman" panose="02020603050405020304" pitchFamily="18" charset="0"/>
              </a:rPr>
              <a:t>Вариант 2.</a:t>
            </a:r>
          </a:p>
          <a:p>
            <a:pPr marL="46037" indent="0" hangingPunct="0">
              <a:spcBef>
                <a:spcPts val="0"/>
              </a:spcBef>
              <a:spcAft>
                <a:spcPts val="0"/>
              </a:spcAft>
              <a:buNone/>
            </a:pPr>
            <a:endParaRPr lang="ru-RU" dirty="0">
              <a:latin typeface="Times New Roman" panose="02020603050405020304" pitchFamily="18" charset="0"/>
              <a:cs typeface="Times New Roman" panose="02020603050405020304" pitchFamily="18" charset="0"/>
            </a:endParaRP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1 "Культура безопасности жизнедеятельности в современном обществе".</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2 "Безопасность в быту".</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3 "Безопасность на транспорте".</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4 "Безопасность в общественных местах".</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5 "Безопасность в природной среде".</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6 "Здоровье и как его сохранить. Основы медицинских знаний".</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7 "Безопасность в социуме".</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8. "Безопасность в информационном пространстве".</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9 "Основы противодействия экстремизму и терроризму".</a:t>
            </a:r>
          </a:p>
          <a:p>
            <a:pPr marL="46037" indent="0" hangingPunct="0">
              <a:spcBef>
                <a:spcPts val="0"/>
              </a:spcBef>
              <a:spcAft>
                <a:spcPts val="0"/>
              </a:spcAft>
              <a:buNone/>
            </a:pPr>
            <a:r>
              <a:rPr lang="ru-RU" dirty="0">
                <a:latin typeface="Times New Roman" panose="02020603050405020304" pitchFamily="18" charset="0"/>
                <a:cs typeface="Times New Roman" panose="02020603050405020304" pitchFamily="18" charset="0"/>
              </a:rPr>
              <a:t>Модуль № 10 "Взаимодействие личности, общества и государства в обеспечении безопасности жизни и здоровья населения".</a:t>
            </a:r>
          </a:p>
          <a:p>
            <a:pPr marL="46037" indent="0">
              <a:spcBef>
                <a:spcPts val="0"/>
              </a:spcBef>
              <a:spcAft>
                <a:spcPts val="0"/>
              </a:spcAft>
              <a:buNone/>
            </a:pPr>
            <a:r>
              <a:rPr lang="ru-RU" b="1" dirty="0">
                <a:solidFill>
                  <a:srgbClr val="0070C0"/>
                </a:solidFill>
                <a:latin typeface="Times New Roman" panose="02020603050405020304" pitchFamily="18" charset="0"/>
                <a:cs typeface="Times New Roman" panose="02020603050405020304" pitchFamily="18" charset="0"/>
                <a:hlinkClick r:id="rId2"/>
              </a:rPr>
              <a:t>  </a:t>
            </a:r>
            <a:endParaRPr lang="ru-RU"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80330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539552" y="1844824"/>
            <a:ext cx="8208912" cy="3960440"/>
          </a:xfrm>
        </p:spPr>
        <p:txBody>
          <a:bodyPr/>
          <a:lstStyle/>
          <a:p>
            <a:pPr marL="46037" indent="0" algn="just">
              <a:buNone/>
            </a:pPr>
            <a:r>
              <a:rPr lang="ru-RU" sz="2400" b="1" u="sng" dirty="0">
                <a:solidFill>
                  <a:schemeClr val="tx1"/>
                </a:solidFill>
                <a:latin typeface="Times New Roman" panose="02020603050405020304" pitchFamily="18" charset="0"/>
                <a:cs typeface="Times New Roman" panose="02020603050405020304" pitchFamily="18" charset="0"/>
              </a:rPr>
              <a:t>часть 6.1.</a:t>
            </a:r>
            <a:r>
              <a:rPr lang="ru-RU" sz="2400" dirty="0">
                <a:solidFill>
                  <a:schemeClr val="tx1"/>
                </a:solidFill>
                <a:latin typeface="Times New Roman" panose="02020603050405020304" pitchFamily="18" charset="0"/>
                <a:cs typeface="Times New Roman" panose="02020603050405020304" pitchFamily="18" charset="0"/>
              </a:rPr>
              <a:t> Организации, осуществляющие образовательную деятельность по имеющим государственную аккредитацию </a:t>
            </a:r>
            <a:r>
              <a:rPr lang="ru-RU" sz="2400" b="1" u="sng" dirty="0">
                <a:solidFill>
                  <a:schemeClr val="tx1"/>
                </a:solidFill>
                <a:latin typeface="Times New Roman" panose="02020603050405020304" pitchFamily="18" charset="0"/>
                <a:cs typeface="Times New Roman" panose="02020603050405020304" pitchFamily="18" charset="0"/>
              </a:rPr>
              <a:t>образовательным программам среднего общего образования</a:t>
            </a:r>
            <a:r>
              <a:rPr lang="ru-RU" sz="2400" dirty="0">
                <a:solidFill>
                  <a:schemeClr val="tx1"/>
                </a:solidFill>
                <a:latin typeface="Times New Roman" panose="02020603050405020304" pitchFamily="18" charset="0"/>
                <a:cs typeface="Times New Roman" panose="02020603050405020304" pitchFamily="18" charset="0"/>
              </a:rPr>
              <a:t>, разрабатывают образовательные программы в соответствии </a:t>
            </a:r>
            <a:r>
              <a:rPr lang="ru-RU" sz="2400" b="1" i="1" dirty="0">
                <a:solidFill>
                  <a:schemeClr val="tx1"/>
                </a:solidFill>
                <a:latin typeface="Times New Roman" panose="02020603050405020304" pitchFamily="18" charset="0"/>
                <a:cs typeface="Times New Roman" panose="02020603050405020304" pitchFamily="18" charset="0"/>
              </a:rPr>
              <a:t>с федеральными государственными образовательными стандартами</a:t>
            </a:r>
            <a:r>
              <a:rPr lang="ru-RU" sz="2400" dirty="0">
                <a:solidFill>
                  <a:schemeClr val="tx1"/>
                </a:solidFill>
                <a:latin typeface="Times New Roman" panose="02020603050405020304" pitchFamily="18" charset="0"/>
                <a:cs typeface="Times New Roman" panose="02020603050405020304" pitchFamily="18" charset="0"/>
              </a:rPr>
              <a:t> и </a:t>
            </a:r>
            <a:r>
              <a:rPr lang="ru-RU" sz="2400" b="1" u="sng" dirty="0">
                <a:solidFill>
                  <a:srgbClr val="C00000"/>
                </a:solidFill>
                <a:latin typeface="Times New Roman" panose="02020603050405020304" pitchFamily="18" charset="0"/>
                <a:cs typeface="Times New Roman" panose="02020603050405020304" pitchFamily="18" charset="0"/>
              </a:rPr>
              <a:t>соответствующими федеральными основными общеобразовательными программами</a:t>
            </a:r>
            <a:r>
              <a:rPr lang="ru-RU" sz="2400" b="1" u="sng" dirty="0">
                <a:solidFill>
                  <a:schemeClr val="tx1"/>
                </a:solidFill>
                <a:latin typeface="Times New Roman" panose="02020603050405020304" pitchFamily="18" charset="0"/>
                <a:cs typeface="Times New Roman" panose="02020603050405020304" pitchFamily="18" charset="0"/>
              </a:rPr>
              <a:t> (ФООП)</a:t>
            </a:r>
            <a:r>
              <a:rPr lang="ru-RU" sz="2400" dirty="0">
                <a:solidFill>
                  <a:schemeClr val="tx1"/>
                </a:solidFill>
                <a:latin typeface="Times New Roman" panose="02020603050405020304" pitchFamily="18" charset="0"/>
                <a:cs typeface="Times New Roman" panose="02020603050405020304" pitchFamily="18" charset="0"/>
              </a:rPr>
              <a:t> </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320675"/>
            <a:ext cx="8784976" cy="1384995"/>
          </a:xfrm>
          <a:prstGeom prst="rect">
            <a:avLst/>
          </a:prstGeom>
          <a:noFill/>
        </p:spPr>
        <p:txBody>
          <a:bodyPr wrap="square" rtlCol="0">
            <a:spAutoFit/>
          </a:bodyPr>
          <a:lstStyle/>
          <a:p>
            <a:pPr lvl="0" algn="ctr">
              <a:defRPr/>
            </a:pP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Федеральный закон от 24 сентября 2022 года № 371-ФЗ </a:t>
            </a:r>
            <a:b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b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внесены изменения в № 273-ФЗ «Об образовании в Российской Федерации»</a:t>
            </a:r>
          </a:p>
          <a:p>
            <a:pPr lvl="0" algn="ctr">
              <a:defRPr/>
            </a:pPr>
            <a:r>
              <a:rPr lang="ru-RU" sz="2400" b="1" dirty="0">
                <a:solidFill>
                  <a:srgbClr val="FF0000"/>
                </a:solidFill>
                <a:latin typeface="Times New Roman" panose="02020603050405020304" pitchFamily="18" charset="0"/>
                <a:cs typeface="Times New Roman" panose="02020603050405020304" pitchFamily="18" charset="0"/>
              </a:rPr>
              <a:t>статья 12</a:t>
            </a:r>
          </a:p>
        </p:txBody>
      </p:sp>
    </p:spTree>
    <p:extLst>
      <p:ext uri="{BB962C8B-B14F-4D97-AF65-F5344CB8AC3E}">
        <p14:creationId xmlns:p14="http://schemas.microsoft.com/office/powerpoint/2010/main" val="2450987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359532" y="188640"/>
            <a:ext cx="8424936" cy="6264696"/>
          </a:xfrm>
        </p:spPr>
        <p:txBody>
          <a:bodyPr/>
          <a:lstStyle/>
          <a:p>
            <a:pPr marL="46037" indent="0" algn="ctr">
              <a:spcBef>
                <a:spcPts val="0"/>
              </a:spcBef>
              <a:spcAft>
                <a:spcPts val="0"/>
              </a:spcAft>
              <a:buNone/>
            </a:pPr>
            <a:r>
              <a:rPr lang="ru-RU" sz="2800" b="1" dirty="0">
                <a:solidFill>
                  <a:schemeClr val="accent1">
                    <a:lumMod val="75000"/>
                  </a:schemeClr>
                </a:solidFill>
                <a:latin typeface="Times New Roman" panose="02020603050405020304" pitchFamily="18" charset="0"/>
                <a:cs typeface="Times New Roman" panose="02020603050405020304" pitchFamily="18" charset="0"/>
              </a:rPr>
              <a:t>ФООП СОО</a:t>
            </a:r>
          </a:p>
          <a:p>
            <a:pPr marL="46037" indent="0">
              <a:spcBef>
                <a:spcPts val="0"/>
              </a:spcBef>
              <a:spcAft>
                <a:spcPts val="0"/>
              </a:spcAft>
              <a:buNone/>
            </a:pPr>
            <a:r>
              <a:rPr lang="ru-RU" sz="2800" b="1" dirty="0">
                <a:solidFill>
                  <a:schemeClr val="tx1"/>
                </a:solidFill>
                <a:latin typeface="Times New Roman" panose="02020603050405020304" pitchFamily="18" charset="0"/>
                <a:cs typeface="Times New Roman" panose="02020603050405020304" pitchFamily="18" charset="0"/>
              </a:rPr>
              <a:t>В случае выбора варианта 1 ОУ должна создать материально-технические и учебно-методические условия для реализации модуля 9. </a:t>
            </a:r>
            <a:r>
              <a:rPr lang="ru-RU" sz="2800" b="1" dirty="0">
                <a:solidFill>
                  <a:srgbClr val="FF0000"/>
                </a:solidFill>
                <a:latin typeface="Times New Roman" panose="02020603050405020304" pitchFamily="18" charset="0"/>
                <a:cs typeface="Times New Roman" panose="02020603050405020304" pitchFamily="18" charset="0"/>
              </a:rPr>
              <a:t>«Элементы начальной военной подготовки»:</a:t>
            </a:r>
            <a:r>
              <a:rPr lang="ru-RU" sz="2800" b="1" dirty="0">
                <a:solidFill>
                  <a:schemeClr val="tx1"/>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Строевая подготовка </a:t>
            </a:r>
          </a:p>
          <a:p>
            <a:pPr>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Огневая подготовка</a:t>
            </a:r>
          </a:p>
          <a:p>
            <a:pPr>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Тактическая подготовка </a:t>
            </a:r>
          </a:p>
          <a:p>
            <a:pPr>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Радиационная, химическая и бактериологическая защита</a:t>
            </a:r>
          </a:p>
          <a:p>
            <a:pPr>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Вооружение и военная техника</a:t>
            </a:r>
          </a:p>
          <a:p>
            <a:pPr>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Основы медицинских знаний и оказание первой помощи</a:t>
            </a:r>
          </a:p>
          <a:p>
            <a:pPr marL="46037" indent="0">
              <a:spcBef>
                <a:spcPts val="0"/>
              </a:spcBef>
              <a:spcAft>
                <a:spcPts val="0"/>
              </a:spcAft>
              <a:buNone/>
            </a:pPr>
            <a:endParaRPr lang="ru-RU" dirty="0">
              <a:solidFill>
                <a:schemeClr val="tx1"/>
              </a:solidFill>
              <a:latin typeface="Times New Roman" panose="02020603050405020304" pitchFamily="18" charset="0"/>
              <a:cs typeface="Times New Roman" panose="02020603050405020304" pitchFamily="18" charset="0"/>
            </a:endParaRPr>
          </a:p>
          <a:p>
            <a:pPr marL="46037" indent="0">
              <a:buNone/>
            </a:pPr>
            <a:r>
              <a:rPr lang="ru-RU" b="1" dirty="0">
                <a:solidFill>
                  <a:srgbClr val="0070C0"/>
                </a:solidFill>
                <a:latin typeface="Times New Roman" panose="02020603050405020304" pitchFamily="18" charset="0"/>
                <a:cs typeface="Times New Roman" panose="02020603050405020304" pitchFamily="18" charset="0"/>
                <a:hlinkClick r:id="rId2"/>
              </a:rPr>
              <a:t>  </a:t>
            </a:r>
            <a:endParaRPr lang="ru-RU"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9327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511932" y="300200"/>
            <a:ext cx="8424936" cy="6153136"/>
          </a:xfrm>
        </p:spPr>
        <p:txBody>
          <a:bodyPr/>
          <a:lstStyle/>
          <a:p>
            <a:pPr marL="46037" indent="0">
              <a:buNone/>
            </a:pPr>
            <a:r>
              <a:rPr lang="ru-RU" dirty="0">
                <a:solidFill>
                  <a:schemeClr val="tx1"/>
                </a:solidFill>
                <a:latin typeface="Times New Roman" panose="02020603050405020304" pitchFamily="18" charset="0"/>
                <a:cs typeface="Times New Roman" panose="02020603050405020304" pitchFamily="18" charset="0"/>
              </a:rPr>
              <a:t>Сегодня в РФ приняты и действуют ряд нормативно-правовых документов, регламентирующих подготовку по основам военной службы в образовательных организациях в рамках освоения </a:t>
            </a:r>
            <a:br>
              <a:rPr lang="ru-RU" dirty="0">
                <a:solidFill>
                  <a:schemeClr val="tx1"/>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ООП СОО или ООП СПО </a:t>
            </a:r>
          </a:p>
          <a:p>
            <a:pPr marL="46037" indent="0" algn="just">
              <a:buNone/>
            </a:pPr>
            <a:r>
              <a:rPr lang="ru-RU" sz="2000" b="1" dirty="0">
                <a:solidFill>
                  <a:srgbClr val="FF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1. </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Федеральный закон от 28 марта 1998 года 53-ФЗ  </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a:r>
            <a:b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b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«О воинской обязанности и военной службе</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a:t>
            </a:r>
          </a:p>
          <a:p>
            <a:pPr marL="46037" indent="0" algn="ctr">
              <a:buNone/>
            </a:pPr>
            <a:r>
              <a:rPr lang="ru-RU" sz="2000" b="1" dirty="0">
                <a:solidFill>
                  <a:schemeClr val="tx1"/>
                </a:solidFill>
                <a:latin typeface="Times New Roman" panose="02020603050405020304" pitchFamily="18" charset="0"/>
                <a:cs typeface="Times New Roman" panose="02020603050405020304" pitchFamily="18" charset="0"/>
              </a:rPr>
              <a:t>Раздел III. Обязательная и добровольная подготовка гражданина к военной службе</a:t>
            </a:r>
          </a:p>
          <a:p>
            <a:pPr marL="46037" indent="0">
              <a:buNone/>
            </a:pPr>
            <a:r>
              <a:rPr lang="ru-RU" sz="2000" b="1" i="1" dirty="0">
                <a:solidFill>
                  <a:schemeClr val="tx1"/>
                </a:solidFill>
                <a:latin typeface="Times New Roman" panose="02020603050405020304" pitchFamily="18" charset="0"/>
                <a:cs typeface="Times New Roman" panose="02020603050405020304" pitchFamily="18" charset="0"/>
              </a:rPr>
              <a:t>Статья 11. Обязательная подготовка гражданина к военной службе</a:t>
            </a:r>
          </a:p>
          <a:p>
            <a:pPr marL="46037" indent="0">
              <a:buNone/>
            </a:pPr>
            <a:r>
              <a:rPr lang="ru-RU" sz="2000" dirty="0">
                <a:solidFill>
                  <a:schemeClr val="tx1"/>
                </a:solidFill>
                <a:latin typeface="Times New Roman" panose="02020603050405020304" pitchFamily="18" charset="0"/>
                <a:cs typeface="Times New Roman" panose="02020603050405020304" pitchFamily="18" charset="0"/>
              </a:rPr>
              <a:t>1. Обязательная подготовка гражданина к военной службе предусматривает:</a:t>
            </a:r>
          </a:p>
          <a:p>
            <a:pPr>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получение начальных знаний в области обороны;</a:t>
            </a:r>
          </a:p>
          <a:p>
            <a:pPr>
              <a:buFont typeface="Wingdings" panose="05000000000000000000" pitchFamily="2" charset="2"/>
              <a:buChar char="Ø"/>
            </a:pPr>
            <a:r>
              <a:rPr lang="ru-RU" sz="2000" b="1" dirty="0">
                <a:solidFill>
                  <a:srgbClr val="C00000"/>
                </a:solidFill>
                <a:latin typeface="Times New Roman" panose="02020603050405020304" pitchFamily="18" charset="0"/>
                <a:cs typeface="Times New Roman" panose="02020603050405020304" pitchFamily="18" charset="0"/>
              </a:rPr>
              <a:t>подготовку по основам военной службы в образовательных организациях в рамках освоения ООП СОО или ООП СПО;</a:t>
            </a:r>
          </a:p>
          <a:p>
            <a:pPr>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военно-патриотическое воспитание;</a:t>
            </a:r>
          </a:p>
          <a:p>
            <a:pPr marL="274637" indent="-228600">
              <a:buAutoNum type="arabicPeriod"/>
            </a:pPr>
            <a:endParaRPr lang="ru-RU" sz="8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endParaRPr>
          </a:p>
          <a:p>
            <a:pPr marL="46037" indent="0">
              <a:buNone/>
            </a:pPr>
            <a:endParaRPr lang="ru-RU" b="1" dirty="0"/>
          </a:p>
          <a:p>
            <a:pPr marL="46037" indent="0">
              <a:buNone/>
            </a:pP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46037" indent="0">
              <a:buNone/>
            </a:pPr>
            <a:r>
              <a:rPr lang="ru-RU" sz="2800" b="1" dirty="0">
                <a:solidFill>
                  <a:srgbClr val="0070C0"/>
                </a:solidFill>
                <a:latin typeface="Times New Roman" panose="02020603050405020304" pitchFamily="18" charset="0"/>
                <a:cs typeface="Times New Roman" panose="02020603050405020304" pitchFamily="18" charset="0"/>
                <a:hlinkClick r:id="rId3"/>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43625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503548" y="704963"/>
            <a:ext cx="8424936" cy="5484588"/>
          </a:xfrm>
        </p:spPr>
        <p:txBody>
          <a:bodyPr/>
          <a:lstStyle/>
          <a:p>
            <a:pPr marL="46037" indent="0" algn="just">
              <a:buNone/>
            </a:pPr>
            <a:r>
              <a:rPr lang="ru-RU" sz="2800" b="1" u="sng" dirty="0">
                <a:solidFill>
                  <a:schemeClr val="accent6"/>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2.</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Постановление Правительства РФ от 31 декабря 1999 года</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a:r>
            <a:b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b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 № 1441 «Об утверждении Положения о подготовке граждан Российской Федерации к военной службе»: </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a:p>
            <a:pPr marL="46037" indent="0" algn="just">
              <a:buNone/>
            </a:pPr>
            <a:r>
              <a:rPr lang="ru-RU" sz="2000" b="1" dirty="0">
                <a:solidFill>
                  <a:schemeClr val="tx1"/>
                </a:solidFill>
                <a:latin typeface="Times New Roman" panose="02020603050405020304" pitchFamily="18" charset="0"/>
                <a:cs typeface="Times New Roman" panose="02020603050405020304" pitchFamily="18" charset="0"/>
              </a:rPr>
              <a:t>II. Порядок обязательной подготовки граждан к военной службе</a:t>
            </a:r>
          </a:p>
          <a:p>
            <a:pPr marL="46037" indent="0" algn="just">
              <a:buNone/>
            </a:pPr>
            <a:r>
              <a:rPr lang="ru-RU" sz="2000" u="sng" dirty="0">
                <a:solidFill>
                  <a:schemeClr val="tx1"/>
                </a:solidFill>
                <a:latin typeface="Times New Roman" panose="02020603050405020304" pitchFamily="18" charset="0"/>
                <a:cs typeface="Times New Roman" panose="02020603050405020304" pitchFamily="18" charset="0"/>
              </a:rPr>
              <a:t>2. Обязательная подготовка граждан к военной службе предусматривает:</a:t>
            </a:r>
            <a:endParaRPr lang="ru-RU" sz="2000" dirty="0">
              <a:solidFill>
                <a:schemeClr val="tx1"/>
              </a:solidFill>
              <a:latin typeface="Times New Roman" panose="02020603050405020304" pitchFamily="18" charset="0"/>
              <a:cs typeface="Times New Roman" panose="02020603050405020304" pitchFamily="18" charset="0"/>
            </a:endParaRPr>
          </a:p>
          <a:p>
            <a:pPr marL="46037" indent="0" algn="just">
              <a:buNone/>
            </a:pPr>
            <a:r>
              <a:rPr lang="ru-RU" sz="2000" dirty="0">
                <a:solidFill>
                  <a:schemeClr val="tx1"/>
                </a:solidFill>
                <a:latin typeface="Times New Roman" panose="02020603050405020304" pitchFamily="18" charset="0"/>
                <a:cs typeface="Times New Roman" panose="02020603050405020304" pitchFamily="18" charset="0"/>
              </a:rPr>
              <a:t>б) подготовку по основам военной службы </a:t>
            </a:r>
            <a:r>
              <a:rPr lang="ru-RU" sz="2000" b="1" dirty="0">
                <a:solidFill>
                  <a:schemeClr val="tx1"/>
                </a:solidFill>
                <a:latin typeface="Times New Roman" panose="02020603050405020304" pitchFamily="18" charset="0"/>
                <a:cs typeface="Times New Roman" panose="02020603050405020304" pitchFamily="18" charset="0"/>
              </a:rPr>
              <a:t>в образовательных организациях</a:t>
            </a:r>
            <a:r>
              <a:rPr lang="ru-RU" sz="2000" dirty="0">
                <a:solidFill>
                  <a:schemeClr val="tx1"/>
                </a:solidFill>
                <a:latin typeface="Times New Roman" panose="02020603050405020304" pitchFamily="18" charset="0"/>
                <a:cs typeface="Times New Roman" panose="02020603050405020304" pitchFamily="18" charset="0"/>
              </a:rPr>
              <a:t> </a:t>
            </a:r>
            <a:r>
              <a:rPr lang="ru-RU" sz="2000" b="1" dirty="0">
                <a:solidFill>
                  <a:schemeClr val="tx1"/>
                </a:solidFill>
                <a:latin typeface="Times New Roman" panose="02020603050405020304" pitchFamily="18" charset="0"/>
                <a:cs typeface="Times New Roman" panose="02020603050405020304" pitchFamily="18" charset="0"/>
              </a:rPr>
              <a:t>в рамках освоения образовательной программы среднего общего образования</a:t>
            </a:r>
            <a:r>
              <a:rPr lang="ru-RU" sz="2000" dirty="0">
                <a:solidFill>
                  <a:schemeClr val="tx1"/>
                </a:solidFill>
                <a:latin typeface="Times New Roman" panose="02020603050405020304" pitchFamily="18" charset="0"/>
                <a:cs typeface="Times New Roman" panose="02020603050405020304" pitchFamily="18" charset="0"/>
              </a:rPr>
              <a:t> или среднего профессионального образования и в учебных пунктах организаций;</a:t>
            </a:r>
          </a:p>
          <a:p>
            <a:pPr marL="46037" indent="0" algn="just">
              <a:buNone/>
            </a:pPr>
            <a:r>
              <a:rPr lang="ru-RU" sz="2000" dirty="0">
                <a:latin typeface="Times New Roman" panose="02020603050405020304" pitchFamily="18" charset="0"/>
                <a:cs typeface="Times New Roman" panose="02020603050405020304" pitchFamily="18" charset="0"/>
              </a:rPr>
              <a:t>5. </a:t>
            </a:r>
            <a:r>
              <a:rPr lang="ru-RU" sz="2000" b="1" dirty="0">
                <a:solidFill>
                  <a:srgbClr val="C00000"/>
                </a:solidFill>
                <a:latin typeface="Times New Roman" panose="02020603050405020304" pitchFamily="18" charset="0"/>
                <a:cs typeface="Times New Roman" panose="02020603050405020304" pitchFamily="18" charset="0"/>
              </a:rPr>
              <a:t>Подготовка по основам военной службы предусматривается для граждан мужского пола и </a:t>
            </a:r>
            <a:r>
              <a:rPr lang="ru-RU" sz="2400" b="1" u="sng" dirty="0">
                <a:solidFill>
                  <a:srgbClr val="C00000"/>
                </a:solidFill>
                <a:latin typeface="Times New Roman" panose="02020603050405020304" pitchFamily="18" charset="0"/>
                <a:cs typeface="Times New Roman" panose="02020603050405020304" pitchFamily="18" charset="0"/>
              </a:rPr>
              <a:t>проводится в образовательных организациях в рамках ООП СОО</a:t>
            </a:r>
            <a:r>
              <a:rPr lang="ru-RU" sz="2000" b="1" dirty="0">
                <a:solidFill>
                  <a:srgbClr val="C00000"/>
                </a:solidFill>
                <a:latin typeface="Times New Roman" panose="02020603050405020304" pitchFamily="18" charset="0"/>
                <a:cs typeface="Times New Roman" panose="02020603050405020304" pitchFamily="18" charset="0"/>
              </a:rPr>
              <a:t>.</a:t>
            </a:r>
          </a:p>
          <a:p>
            <a:pPr marL="46037" indent="0" algn="just">
              <a:buNone/>
            </a:pPr>
            <a:r>
              <a:rPr lang="ru-RU" sz="2000" dirty="0">
                <a:latin typeface="Times New Roman" panose="02020603050405020304" pitchFamily="18" charset="0"/>
                <a:cs typeface="Times New Roman" panose="02020603050405020304" pitchFamily="18" charset="0"/>
              </a:rPr>
              <a:t>6. </a:t>
            </a:r>
            <a:r>
              <a:rPr lang="ru-RU" sz="2000" dirty="0">
                <a:solidFill>
                  <a:schemeClr val="tx1"/>
                </a:solidFill>
                <a:latin typeface="Times New Roman" panose="02020603050405020304" pitchFamily="18" charset="0"/>
                <a:cs typeface="Times New Roman" panose="02020603050405020304" pitchFamily="18" charset="0"/>
              </a:rPr>
              <a:t>Подготовка граждан по основам военной службы </a:t>
            </a:r>
            <a:r>
              <a:rPr lang="ru-RU" sz="2000" b="1" dirty="0">
                <a:solidFill>
                  <a:schemeClr val="tx1"/>
                </a:solidFill>
                <a:latin typeface="Times New Roman" panose="02020603050405020304" pitchFamily="18" charset="0"/>
                <a:cs typeface="Times New Roman" panose="02020603050405020304" pitchFamily="18" charset="0"/>
              </a:rPr>
              <a:t>проводится в соответствии с федеральными государственными образовательными стандартами.</a:t>
            </a:r>
          </a:p>
          <a:p>
            <a:pPr marL="46037" indent="0" algn="just">
              <a:buNone/>
            </a:pPr>
            <a:endParaRPr lang="ru-RU" dirty="0">
              <a:solidFill>
                <a:schemeClr val="tx1"/>
              </a:solidFill>
              <a:latin typeface="Times New Roman" panose="02020603050405020304" pitchFamily="18" charset="0"/>
              <a:cs typeface="Times New Roman" panose="02020603050405020304" pitchFamily="18" charset="0"/>
            </a:endParaRPr>
          </a:p>
          <a:p>
            <a:pPr marL="46037" indent="0">
              <a:buNone/>
            </a:pPr>
            <a:endParaRPr lang="ru-RU" b="1" dirty="0"/>
          </a:p>
          <a:p>
            <a:pPr marL="46037" indent="0">
              <a:buNone/>
            </a:pP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46037" indent="0">
              <a:buNone/>
            </a:pPr>
            <a:r>
              <a:rPr lang="ru-RU" sz="2800" b="1" dirty="0">
                <a:solidFill>
                  <a:srgbClr val="0070C0"/>
                </a:solidFill>
                <a:latin typeface="Times New Roman" panose="02020603050405020304" pitchFamily="18" charset="0"/>
                <a:cs typeface="Times New Roman" panose="02020603050405020304" pitchFamily="18" charset="0"/>
                <a:hlinkClick r:id="rId3"/>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3802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467544" y="1052736"/>
            <a:ext cx="8424936" cy="5484588"/>
          </a:xfrm>
        </p:spPr>
        <p:txBody>
          <a:bodyPr/>
          <a:lstStyle/>
          <a:p>
            <a:pPr marL="274637" indent="-228600">
              <a:buAutoNum type="arabicPeriod"/>
            </a:pPr>
            <a:endParaRPr lang="ru-RU" sz="800" b="1" dirty="0">
              <a:solidFill>
                <a:schemeClr val="accent1">
                  <a:lumMod val="75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endParaRPr>
          </a:p>
          <a:p>
            <a:pPr marL="46037" indent="0">
              <a:buNone/>
            </a:pPr>
            <a:r>
              <a:rPr lang="ru-RU" sz="2400" b="1" dirty="0">
                <a:solidFill>
                  <a:schemeClr val="accent6"/>
                </a:solidFill>
                <a:latin typeface="Times New Roman" panose="02020603050405020304" pitchFamily="18" charset="0"/>
                <a:cs typeface="Times New Roman" panose="02020603050405020304" pitchFamily="18" charset="0"/>
              </a:rPr>
              <a:t>3. </a:t>
            </a:r>
            <a:r>
              <a:rPr lang="ru-RU" sz="24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Приказ Минобороны РФ и Министерства образования и науки РФ от 24 февраля 2010 года № 96/134 «Об утверждении Инструкции об организации обучения граждан Российской Федерации начальным знаниям в области обороны и их подготовки по основам военной службы в образовательных учреждениях среднего (полного) общего образования, образовательных учреждениях начального профессионального и среднего профессионального образования и учебных пунктах</a:t>
            </a:r>
            <a:r>
              <a:rPr lang="ru-RU" sz="2400" b="1" dirty="0">
                <a:solidFill>
                  <a:schemeClr val="accent1">
                    <a:lumMod val="75000"/>
                  </a:schemeClr>
                </a:solidFill>
                <a:latin typeface="Times New Roman" panose="02020603050405020304" pitchFamily="18" charset="0"/>
                <a:cs typeface="Times New Roman" panose="02020603050405020304" pitchFamily="18" charset="0"/>
              </a:rPr>
              <a:t>»</a:t>
            </a:r>
          </a:p>
          <a:p>
            <a:pPr marL="46037" indent="0">
              <a:buNone/>
            </a:pPr>
            <a:endParaRPr lang="ru-RU" b="1" dirty="0"/>
          </a:p>
          <a:p>
            <a:pPr marL="46037" indent="0">
              <a:buNone/>
            </a:pPr>
            <a:endParaRPr lang="ru-RU" b="1" dirty="0">
              <a:solidFill>
                <a:schemeClr val="accent1">
                  <a:lumMod val="75000"/>
                </a:schemeClr>
              </a:solidFill>
              <a:latin typeface="Times New Roman" panose="02020603050405020304" pitchFamily="18" charset="0"/>
              <a:cs typeface="Times New Roman" panose="02020603050405020304" pitchFamily="18" charset="0"/>
            </a:endParaRPr>
          </a:p>
          <a:p>
            <a:pPr marL="46037" indent="0">
              <a:buNone/>
            </a:pPr>
            <a:r>
              <a:rPr lang="ru-RU" sz="2800" b="1" dirty="0">
                <a:solidFill>
                  <a:srgbClr val="0070C0"/>
                </a:solidFill>
                <a:latin typeface="Times New Roman" panose="02020603050405020304" pitchFamily="18" charset="0"/>
                <a:cs typeface="Times New Roman" panose="02020603050405020304" pitchFamily="18" charset="0"/>
                <a:hlinkClick r:id="rId2"/>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33053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511932" y="1268760"/>
            <a:ext cx="8424936" cy="5697423"/>
          </a:xfrm>
        </p:spPr>
        <p:txBody>
          <a:bodyPr/>
          <a:lstStyle/>
          <a:p>
            <a:pPr marL="46037" indent="0" algn="just">
              <a:buNone/>
            </a:pPr>
            <a:r>
              <a:rPr lang="ru-RU" sz="2800" b="1" dirty="0">
                <a:solidFill>
                  <a:schemeClr val="accent1"/>
                </a:solidFill>
                <a:latin typeface="Times New Roman" panose="02020603050405020304" pitchFamily="18" charset="0"/>
                <a:cs typeface="Times New Roman" panose="02020603050405020304" pitchFamily="18" charset="0"/>
              </a:rPr>
              <a:t>4. Минобрнауки России:</a:t>
            </a:r>
          </a:p>
          <a:p>
            <a:pPr algn="just">
              <a:buFont typeface="Wingdings" panose="05000000000000000000" pitchFamily="2" charset="2"/>
              <a:buChar char="Ø"/>
            </a:pPr>
            <a:r>
              <a:rPr lang="ru-RU" sz="2800" dirty="0">
                <a:solidFill>
                  <a:schemeClr val="tx1"/>
                </a:solidFill>
                <a:latin typeface="Times New Roman" panose="02020603050405020304" pitchFamily="18" charset="0"/>
                <a:cs typeface="Times New Roman" panose="02020603050405020304" pitchFamily="18" charset="0"/>
              </a:rPr>
              <a:t> утверждает федеральные государственные образовательные стандарты среднего общего образования, федеральные государственные образовательные </a:t>
            </a:r>
            <a:r>
              <a:rPr lang="ru-RU" sz="2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стандарты начального профессионального</a:t>
            </a:r>
            <a:r>
              <a:rPr lang="ru-RU" sz="2800" dirty="0">
                <a:solidFill>
                  <a:schemeClr val="tx1"/>
                </a:solidFill>
                <a:latin typeface="Times New Roman" panose="02020603050405020304" pitchFamily="18" charset="0"/>
                <a:cs typeface="Times New Roman" panose="02020603050405020304" pitchFamily="18" charset="0"/>
              </a:rPr>
              <a:t> и </a:t>
            </a:r>
            <a:r>
              <a:rPr lang="ru-RU" sz="2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среднего профессионального образования</a:t>
            </a:r>
            <a:r>
              <a:rPr lang="ru-RU" sz="2800" dirty="0">
                <a:solidFill>
                  <a:schemeClr val="tx1"/>
                </a:solidFill>
                <a:latin typeface="Times New Roman" panose="02020603050405020304" pitchFamily="18" charset="0"/>
                <a:cs typeface="Times New Roman" panose="02020603050405020304" pitchFamily="18" charset="0"/>
              </a:rPr>
              <a:t>, </a:t>
            </a:r>
            <a:r>
              <a:rPr lang="ru-RU" sz="2800" b="1" dirty="0">
                <a:solidFill>
                  <a:schemeClr val="tx1"/>
                </a:solidFill>
                <a:latin typeface="Times New Roman" panose="02020603050405020304" pitchFamily="18" charset="0"/>
                <a:cs typeface="Times New Roman" panose="02020603050405020304" pitchFamily="18" charset="0"/>
              </a:rPr>
              <a:t>предусматривающие обязательность получения гражданами начальных знаний в области обороны и их подготовки по основам военной службы;</a:t>
            </a:r>
          </a:p>
          <a:p>
            <a:pPr marL="46037" indent="0">
              <a:buNone/>
            </a:pPr>
            <a:endParaRPr lang="ru-RU" sz="2000" dirty="0"/>
          </a:p>
          <a:p>
            <a:pPr>
              <a:buFont typeface="Wingdings" panose="05000000000000000000" pitchFamily="2" charset="2"/>
              <a:buChar char="Ø"/>
            </a:pPr>
            <a:endParaRPr lang="ru-RU" sz="2000" dirty="0"/>
          </a:p>
          <a:p>
            <a:pPr marL="46037" indent="0">
              <a:buNone/>
            </a:pPr>
            <a:r>
              <a:rPr lang="ru-RU" sz="2800" b="1" dirty="0">
                <a:solidFill>
                  <a:srgbClr val="0070C0"/>
                </a:solidFill>
                <a:latin typeface="Times New Roman" panose="02020603050405020304" pitchFamily="18" charset="0"/>
                <a:cs typeface="Times New Roman" panose="02020603050405020304" pitchFamily="18" charset="0"/>
                <a:hlinkClick r:id="rId3"/>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
        <p:nvSpPr>
          <p:cNvPr id="7" name="TextBox 6"/>
          <p:cNvSpPr txBox="1"/>
          <p:nvPr/>
        </p:nvSpPr>
        <p:spPr>
          <a:xfrm>
            <a:off x="899592" y="89842"/>
            <a:ext cx="7920880" cy="830997"/>
          </a:xfrm>
          <a:prstGeom prst="rect">
            <a:avLst/>
          </a:prstGeom>
          <a:noFill/>
        </p:spPr>
        <p:txBody>
          <a:bodyPr wrap="square" rtlCol="0">
            <a:spAutoFit/>
          </a:bodyPr>
          <a:lstStyle/>
          <a:p>
            <a:pPr algn="ctr"/>
            <a:r>
              <a:rPr lang="ru-RU" sz="2400" b="1" dirty="0">
                <a:solidFill>
                  <a:schemeClr val="bg2">
                    <a:lumMod val="25000"/>
                  </a:schemeClr>
                </a:solidFill>
                <a:latin typeface="Times New Roman" panose="02020603050405020304" pitchFamily="18" charset="0"/>
                <a:cs typeface="Times New Roman" panose="02020603050405020304" pitchFamily="18" charset="0"/>
              </a:rPr>
              <a:t>В соответствии с данным приказом определены следующие функции для участников</a:t>
            </a:r>
          </a:p>
        </p:txBody>
      </p:sp>
    </p:spTree>
    <p:extLst>
      <p:ext uri="{BB962C8B-B14F-4D97-AF65-F5344CB8AC3E}">
        <p14:creationId xmlns:p14="http://schemas.microsoft.com/office/powerpoint/2010/main" val="272158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251520" y="188641"/>
            <a:ext cx="8685348" cy="6480720"/>
          </a:xfrm>
        </p:spPr>
        <p:txBody>
          <a:bodyPr/>
          <a:lstStyle/>
          <a:p>
            <a:pPr marL="46037" indent="0" algn="just">
              <a:buNone/>
            </a:pPr>
            <a:r>
              <a:rPr lang="ru-RU" sz="2000" b="1" dirty="0">
                <a:solidFill>
                  <a:schemeClr val="accent1"/>
                </a:solidFill>
                <a:latin typeface="Times New Roman" panose="02020603050405020304" pitchFamily="18" charset="0"/>
                <a:cs typeface="Times New Roman" panose="02020603050405020304" pitchFamily="18" charset="0"/>
              </a:rPr>
              <a:t>7. Органы исполнительной власти субъектов Российской Федерации, осуществляющие управление в сфере образования:</a:t>
            </a:r>
          </a:p>
          <a:p>
            <a:pPr algn="just">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осуществляют руководство и контроль за организацией обучения граждан начальным знаниям в области обороны и их подготовки по основам военной службы в образовательных учреждениях, расположенных на территории субъекта Российской Федерации;</a:t>
            </a:r>
          </a:p>
          <a:p>
            <a:pPr algn="just">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организуют профессиональную переподготовку и повышение квалификации педагогических работников образовательных учреждений, осуществляющих обучение граждан начальным знаниям в области обороны и их подготовку по основам военной службы;</a:t>
            </a:r>
          </a:p>
          <a:p>
            <a:pPr algn="just">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организуют мероприятия по военно-патриотическому воспитанию граждан;</a:t>
            </a:r>
          </a:p>
          <a:p>
            <a:pPr algn="just">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организуют проведение учебных сборов</a:t>
            </a:r>
          </a:p>
          <a:p>
            <a:pPr marL="46037" indent="0">
              <a:buNone/>
            </a:pPr>
            <a:r>
              <a:rPr lang="ru-RU" sz="2000" b="1" dirty="0">
                <a:solidFill>
                  <a:schemeClr val="accent1"/>
                </a:solidFill>
                <a:latin typeface="Times New Roman" panose="02020603050405020304" pitchFamily="18" charset="0"/>
                <a:cs typeface="Times New Roman" panose="02020603050405020304" pitchFamily="18" charset="0"/>
              </a:rPr>
              <a:t>9. Органы местного самоуправления, осуществляющие управление в сфере образования:</a:t>
            </a:r>
          </a:p>
          <a:p>
            <a:pPr>
              <a:buFont typeface="Wingdings" panose="05000000000000000000" pitchFamily="2" charset="2"/>
              <a:buChar char="Ø"/>
            </a:pPr>
            <a:r>
              <a:rPr lang="ru-RU" sz="2000" dirty="0">
                <a:solidFill>
                  <a:schemeClr val="tx1"/>
                </a:solidFill>
                <a:latin typeface="Times New Roman" panose="02020603050405020304" pitchFamily="18" charset="0"/>
                <a:cs typeface="Times New Roman" panose="02020603050405020304" pitchFamily="18" charset="0"/>
              </a:rPr>
              <a:t>организуют обучение граждан начальным знаниям в области обороны и их подготовку по основам военной службы в муниципальных образовательных учреждениях среднего общего образования;</a:t>
            </a:r>
          </a:p>
          <a:p>
            <a:pPr algn="just">
              <a:buFont typeface="Wingdings" panose="05000000000000000000" pitchFamily="2" charset="2"/>
              <a:buChar char="Ø"/>
            </a:pPr>
            <a:endParaRPr lang="ru-RU" sz="20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ru-RU" sz="2000" dirty="0"/>
          </a:p>
          <a:p>
            <a:pPr>
              <a:buFont typeface="Wingdings" panose="05000000000000000000" pitchFamily="2" charset="2"/>
              <a:buChar char="Ø"/>
            </a:pPr>
            <a:endParaRPr lang="ru-RU" sz="2000" dirty="0"/>
          </a:p>
          <a:p>
            <a:pPr marL="46037" indent="0">
              <a:buNone/>
            </a:pPr>
            <a:r>
              <a:rPr lang="ru-RU" sz="2800" b="1" dirty="0">
                <a:solidFill>
                  <a:srgbClr val="0070C0"/>
                </a:solidFill>
                <a:latin typeface="Times New Roman" panose="02020603050405020304" pitchFamily="18" charset="0"/>
                <a:cs typeface="Times New Roman" panose="02020603050405020304" pitchFamily="18" charset="0"/>
                <a:hlinkClick r:id="rId2"/>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2195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381726" y="620688"/>
            <a:ext cx="8685348" cy="4968552"/>
          </a:xfrm>
        </p:spPr>
        <p:txBody>
          <a:bodyPr/>
          <a:lstStyle/>
          <a:p>
            <a:pPr marL="46037" indent="0">
              <a:buNone/>
            </a:pPr>
            <a:r>
              <a:rPr lang="ru-RU" sz="2400" b="1" dirty="0">
                <a:solidFill>
                  <a:schemeClr val="accent1"/>
                </a:solidFill>
                <a:latin typeface="Times New Roman" panose="02020603050405020304" pitchFamily="18" charset="0"/>
                <a:cs typeface="Times New Roman" panose="02020603050405020304" pitchFamily="18" charset="0"/>
              </a:rPr>
              <a:t>11. Руководители образовательных учреждений:</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организуют обучение граждан в образовательном учреждении начальным знаниям в области обороны и их подготовку по основам военной службы;</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обеспечивают материально-техническое оснащение образовательного учреждения для обучения граждан начальным знаниям в области обороны и их подготовки по основам военной службы;</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организуют работу в образовательном учреждении по военно-патриотическому воспитанию граждан;</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оказывают содействие военному комиссариату в постановке граждан на воинский учет;</a:t>
            </a:r>
          </a:p>
          <a:p>
            <a:pPr>
              <a:buFont typeface="Wingdings" panose="05000000000000000000" pitchFamily="2" charset="2"/>
              <a:buChar char="Ø"/>
            </a:pPr>
            <a:r>
              <a:rPr lang="ru-RU" sz="2000" b="1" u="sng" dirty="0">
                <a:latin typeface="Times New Roman" panose="02020603050405020304" pitchFamily="18" charset="0"/>
                <a:cs typeface="Times New Roman" panose="02020603050405020304" pitchFamily="18" charset="0"/>
              </a:rPr>
              <a:t>участвуют в организации учебных сборов;</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взаимодействуют с военными комиссариатами и воинскими частями по вопросам организации и проведения учебных сборов.</a:t>
            </a:r>
          </a:p>
          <a:p>
            <a:pPr algn="just">
              <a:buFont typeface="Wingdings" panose="05000000000000000000" pitchFamily="2" charset="2"/>
              <a:buChar char="Ø"/>
            </a:pPr>
            <a:endParaRPr lang="ru-RU" sz="20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ru-RU" sz="2000" dirty="0"/>
          </a:p>
          <a:p>
            <a:pPr marL="46037" indent="0">
              <a:buNone/>
            </a:pPr>
            <a:endParaRPr lang="ru-RU" sz="2000" dirty="0"/>
          </a:p>
          <a:p>
            <a:pPr marL="46037" indent="0">
              <a:buNone/>
            </a:pPr>
            <a:r>
              <a:rPr lang="ru-RU" sz="2800" b="1" dirty="0">
                <a:solidFill>
                  <a:srgbClr val="0070C0"/>
                </a:solidFill>
                <a:latin typeface="Times New Roman" panose="02020603050405020304" pitchFamily="18" charset="0"/>
                <a:cs typeface="Times New Roman" panose="02020603050405020304" pitchFamily="18" charset="0"/>
                <a:hlinkClick r:id="rId2"/>
              </a:rPr>
              <a:t>  </a:t>
            </a:r>
            <a:endParaRPr lang="ru-RU" sz="2800" b="1" dirty="0">
              <a:solidFill>
                <a:srgbClr val="0070C0"/>
              </a:solidFill>
              <a:latin typeface="Times New Roman" panose="02020603050405020304" pitchFamily="18" charset="0"/>
              <a:cs typeface="Times New Roman" panose="02020603050405020304" pitchFamily="18" charset="0"/>
            </a:endParaRPr>
          </a:p>
          <a:p>
            <a:pPr algn="just">
              <a:buNone/>
            </a:pPr>
            <a:endParaRPr lang="ru-RU" sz="16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86509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pic>
        <p:nvPicPr>
          <p:cNvPr id="3" name="Объект 2">
            <a:extLst>
              <a:ext uri="{FF2B5EF4-FFF2-40B4-BE49-F238E27FC236}">
                <a16:creationId xmlns:a16="http://schemas.microsoft.com/office/drawing/2014/main" id="{68C78C3F-0283-4643-AF81-B9D87BE94EB9}"/>
              </a:ext>
            </a:extLst>
          </p:cNvPr>
          <p:cNvPicPr>
            <a:picLocks noGrp="1" noChangeAspect="1"/>
          </p:cNvPicPr>
          <p:nvPr>
            <p:ph sz="quarter" idx="13"/>
          </p:nvPr>
        </p:nvPicPr>
        <p:blipFill>
          <a:blip r:embed="rId2"/>
          <a:stretch>
            <a:fillRect/>
          </a:stretch>
        </p:blipFill>
        <p:spPr>
          <a:xfrm>
            <a:off x="511969" y="764704"/>
            <a:ext cx="8424862" cy="5911552"/>
          </a:xfrm>
          <a:prstGeom prst="rect">
            <a:avLst/>
          </a:prstGeom>
        </p:spPr>
      </p:pic>
      <p:sp>
        <p:nvSpPr>
          <p:cNvPr id="7" name="Овал 6">
            <a:extLst>
              <a:ext uri="{FF2B5EF4-FFF2-40B4-BE49-F238E27FC236}">
                <a16:creationId xmlns:a16="http://schemas.microsoft.com/office/drawing/2014/main" id="{496A73C1-D90B-418A-A7EC-C0ACE0BAF5F8}"/>
              </a:ext>
            </a:extLst>
          </p:cNvPr>
          <p:cNvSpPr/>
          <p:nvPr/>
        </p:nvSpPr>
        <p:spPr>
          <a:xfrm>
            <a:off x="6084168" y="2492896"/>
            <a:ext cx="1224136"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id="{82988588-DC13-4A15-84C8-ADEA4FC6C4D7}"/>
              </a:ext>
            </a:extLst>
          </p:cNvPr>
          <p:cNvSpPr/>
          <p:nvPr/>
        </p:nvSpPr>
        <p:spPr>
          <a:xfrm>
            <a:off x="2339752" y="4941168"/>
            <a:ext cx="2232248"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1945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5" name="Объект 4">
            <a:extLst>
              <a:ext uri="{FF2B5EF4-FFF2-40B4-BE49-F238E27FC236}">
                <a16:creationId xmlns:a16="http://schemas.microsoft.com/office/drawing/2014/main" id="{D237C450-274A-4C2F-9EF3-333570977D17}"/>
              </a:ext>
            </a:extLst>
          </p:cNvPr>
          <p:cNvSpPr>
            <a:spLocks noGrp="1"/>
          </p:cNvSpPr>
          <p:nvPr>
            <p:ph sz="quarter" idx="13"/>
          </p:nvPr>
        </p:nvSpPr>
        <p:spPr/>
        <p:txBody>
          <a:bodyPr/>
          <a:lstStyle/>
          <a:p>
            <a:endParaRPr lang="ru-RU"/>
          </a:p>
        </p:txBody>
      </p:sp>
      <p:pic>
        <p:nvPicPr>
          <p:cNvPr id="6" name="Рисунок 5">
            <a:extLst>
              <a:ext uri="{FF2B5EF4-FFF2-40B4-BE49-F238E27FC236}">
                <a16:creationId xmlns:a16="http://schemas.microsoft.com/office/drawing/2014/main" id="{F8D01F16-D1C4-48A4-9B2E-E825414A4006}"/>
              </a:ext>
            </a:extLst>
          </p:cNvPr>
          <p:cNvPicPr>
            <a:picLocks noChangeAspect="1"/>
          </p:cNvPicPr>
          <p:nvPr/>
        </p:nvPicPr>
        <p:blipFill>
          <a:blip r:embed="rId2"/>
          <a:stretch>
            <a:fillRect/>
          </a:stretch>
        </p:blipFill>
        <p:spPr>
          <a:xfrm>
            <a:off x="467544" y="404664"/>
            <a:ext cx="8352928" cy="5904656"/>
          </a:xfrm>
          <a:prstGeom prst="rect">
            <a:avLst/>
          </a:prstGeom>
        </p:spPr>
      </p:pic>
      <p:sp>
        <p:nvSpPr>
          <p:cNvPr id="7" name="Овал 6">
            <a:extLst>
              <a:ext uri="{FF2B5EF4-FFF2-40B4-BE49-F238E27FC236}">
                <a16:creationId xmlns:a16="http://schemas.microsoft.com/office/drawing/2014/main" id="{9D5C6892-0E71-47C3-809A-3B11CDAE41B4}"/>
              </a:ext>
            </a:extLst>
          </p:cNvPr>
          <p:cNvSpPr/>
          <p:nvPr/>
        </p:nvSpPr>
        <p:spPr>
          <a:xfrm>
            <a:off x="3810000" y="3717032"/>
            <a:ext cx="1986136"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6143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pic>
        <p:nvPicPr>
          <p:cNvPr id="2" name="Объект 1">
            <a:extLst>
              <a:ext uri="{FF2B5EF4-FFF2-40B4-BE49-F238E27FC236}">
                <a16:creationId xmlns:a16="http://schemas.microsoft.com/office/drawing/2014/main" id="{C037AF30-85DF-4B6A-BC9E-DEE80975B7F8}"/>
              </a:ext>
            </a:extLst>
          </p:cNvPr>
          <p:cNvPicPr>
            <a:picLocks noGrp="1" noChangeAspect="1"/>
          </p:cNvPicPr>
          <p:nvPr>
            <p:ph sz="quarter" idx="13"/>
          </p:nvPr>
        </p:nvPicPr>
        <p:blipFill>
          <a:blip r:embed="rId2"/>
          <a:stretch>
            <a:fillRect/>
          </a:stretch>
        </p:blipFill>
        <p:spPr>
          <a:xfrm>
            <a:off x="395536" y="731838"/>
            <a:ext cx="8496944" cy="5440362"/>
          </a:xfrm>
          <a:prstGeom prst="rect">
            <a:avLst/>
          </a:prstGeom>
        </p:spPr>
      </p:pic>
    </p:spTree>
    <p:extLst>
      <p:ext uri="{BB962C8B-B14F-4D97-AF65-F5344CB8AC3E}">
        <p14:creationId xmlns:p14="http://schemas.microsoft.com/office/powerpoint/2010/main" val="323542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539552" y="1844824"/>
            <a:ext cx="8208912" cy="3960440"/>
          </a:xfrm>
        </p:spPr>
        <p:txBody>
          <a:bodyPr/>
          <a:lstStyle/>
          <a:p>
            <a:pPr marL="46037" indent="0" algn="just">
              <a:buNone/>
            </a:pPr>
            <a:r>
              <a:rPr lang="ru-RU" sz="2400" b="1" u="sng" dirty="0">
                <a:solidFill>
                  <a:schemeClr val="tx1"/>
                </a:solidFill>
                <a:latin typeface="Times New Roman" panose="02020603050405020304" pitchFamily="18" charset="0"/>
                <a:cs typeface="Times New Roman" panose="02020603050405020304" pitchFamily="18" charset="0"/>
              </a:rPr>
              <a:t>часть 6.2.</a:t>
            </a:r>
            <a:r>
              <a:rPr lang="ru-RU" sz="240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Организация, осуществляющая образовательную деятельность по имеющим государственную аккредитацию образовательным программам основного общего, среднего общего образования, при разработке соответствующей общеобразовательной программы </a:t>
            </a:r>
            <a:r>
              <a:rPr lang="ru-RU" sz="2400" b="1" u="sng" dirty="0">
                <a:solidFill>
                  <a:srgbClr val="FF0000"/>
                </a:solidFill>
                <a:latin typeface="Times New Roman" panose="02020603050405020304" pitchFamily="18" charset="0"/>
                <a:cs typeface="Times New Roman" panose="02020603050405020304" pitchFamily="18" charset="0"/>
              </a:rPr>
              <a:t>вправе</a:t>
            </a:r>
            <a:r>
              <a:rPr lang="ru-RU" b="1" dirty="0">
                <a:solidFill>
                  <a:schemeClr val="tx1"/>
                </a:solidFill>
                <a:latin typeface="Times New Roman" panose="02020603050405020304" pitchFamily="18" charset="0"/>
                <a:cs typeface="Times New Roman" panose="02020603050405020304" pitchFamily="18" charset="0"/>
              </a:rPr>
              <a:t> </a:t>
            </a:r>
            <a:r>
              <a:rPr lang="ru-RU" b="1" u="sng" dirty="0">
                <a:solidFill>
                  <a:schemeClr val="tx1"/>
                </a:solidFill>
                <a:latin typeface="Times New Roman" panose="02020603050405020304" pitchFamily="18" charset="0"/>
                <a:cs typeface="Times New Roman" panose="02020603050405020304" pitchFamily="18" charset="0"/>
              </a:rPr>
              <a:t>предусмотреть перераспределение предусмотренного в федеральном учебном плане времени на изучение учебных предметов, по которым </a:t>
            </a:r>
            <a:r>
              <a:rPr lang="ru-RU" b="1" u="sng" dirty="0">
                <a:solidFill>
                  <a:schemeClr val="accent1">
                    <a:lumMod val="75000"/>
                  </a:schemeClr>
                </a:solidFill>
                <a:latin typeface="Times New Roman" panose="02020603050405020304" pitchFamily="18" charset="0"/>
                <a:cs typeface="Times New Roman" panose="02020603050405020304" pitchFamily="18" charset="0"/>
              </a:rPr>
              <a:t>не проводится государственная итоговая аттестация</a:t>
            </a:r>
            <a:r>
              <a:rPr lang="ru-RU" b="1"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в пользу изучения иных учебных предметов, в том числе на организацию углубленного изучения отдельных учебных предметов и профильное обучение.</a:t>
            </a:r>
            <a:endParaRPr lang="ru-RU" sz="24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320675"/>
            <a:ext cx="8784976" cy="1384995"/>
          </a:xfrm>
          <a:prstGeom prst="rect">
            <a:avLst/>
          </a:prstGeom>
          <a:noFill/>
        </p:spPr>
        <p:txBody>
          <a:bodyPr wrap="square" rtlCol="0">
            <a:spAutoFit/>
          </a:bodyPr>
          <a:lstStyle/>
          <a:p>
            <a:pPr lvl="0" algn="ctr">
              <a:defRPr/>
            </a:pP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Федеральный закон от 24 сентября 2022 года № 371-ФЗ </a:t>
            </a:r>
            <a:b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b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внесены изменения в № 273-ФЗ «Об образовании в Российской Федерации»</a:t>
            </a:r>
          </a:p>
          <a:p>
            <a:pPr lvl="0" algn="ctr">
              <a:defRPr/>
            </a:pPr>
            <a:r>
              <a:rPr lang="ru-RU" sz="2400" b="1" dirty="0">
                <a:solidFill>
                  <a:srgbClr val="FF0000"/>
                </a:solidFill>
                <a:latin typeface="Times New Roman" panose="02020603050405020304" pitchFamily="18" charset="0"/>
                <a:cs typeface="Times New Roman" panose="02020603050405020304" pitchFamily="18" charset="0"/>
              </a:rPr>
              <a:t>статья 12</a:t>
            </a:r>
          </a:p>
        </p:txBody>
      </p:sp>
    </p:spTree>
    <p:extLst>
      <p:ext uri="{BB962C8B-B14F-4D97-AF65-F5344CB8AC3E}">
        <p14:creationId xmlns:p14="http://schemas.microsoft.com/office/powerpoint/2010/main" val="63872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319336" y="1484784"/>
            <a:ext cx="8505328" cy="4963690"/>
          </a:xfrm>
        </p:spPr>
        <p:txBody>
          <a:bodyPr/>
          <a:lstStyle/>
          <a:p>
            <a:pPr marL="46037" indent="0" algn="just">
              <a:buNone/>
            </a:pPr>
            <a:r>
              <a:rPr lang="ru-RU" sz="2400" b="1" u="sng" dirty="0">
                <a:solidFill>
                  <a:schemeClr val="tx1"/>
                </a:solidFill>
                <a:latin typeface="Times New Roman" panose="02020603050405020304" pitchFamily="18" charset="0"/>
                <a:cs typeface="Times New Roman" panose="02020603050405020304" pitchFamily="18" charset="0"/>
              </a:rPr>
              <a:t>часть 6.3.</a:t>
            </a:r>
            <a:r>
              <a:rPr lang="ru-RU" sz="240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При разработке основной общеобразовательной программы организации, осуществляющие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a:t>
            </a:r>
            <a:r>
              <a:rPr lang="ru-RU" sz="2400" b="1" u="sng" dirty="0">
                <a:solidFill>
                  <a:schemeClr val="accent6"/>
                </a:solidFill>
                <a:latin typeface="Times New Roman" panose="02020603050405020304" pitchFamily="18" charset="0"/>
                <a:cs typeface="Times New Roman" panose="02020603050405020304" pitchFamily="18" charset="0"/>
              </a:rPr>
              <a:t>предусматривают непосредственное применение</a:t>
            </a:r>
            <a:r>
              <a:rPr lang="ru-RU" dirty="0">
                <a:solidFill>
                  <a:schemeClr val="tx1"/>
                </a:solidFill>
                <a:latin typeface="Times New Roman" panose="02020603050405020304" pitchFamily="18" charset="0"/>
                <a:cs typeface="Times New Roman" panose="02020603050405020304" pitchFamily="18" charset="0"/>
              </a:rPr>
              <a:t> при реализации </a:t>
            </a:r>
            <a:r>
              <a:rPr lang="ru-RU" b="1" u="sng" dirty="0">
                <a:solidFill>
                  <a:schemeClr val="tx1"/>
                </a:solidFill>
                <a:latin typeface="Times New Roman" panose="02020603050405020304" pitchFamily="18" charset="0"/>
                <a:cs typeface="Times New Roman" panose="02020603050405020304" pitchFamily="18" charset="0"/>
              </a:rPr>
              <a:t>обязательной части образовательной программы </a:t>
            </a:r>
            <a:r>
              <a:rPr lang="ru-RU" b="1" u="sng" dirty="0">
                <a:solidFill>
                  <a:schemeClr val="accent1">
                    <a:lumMod val="75000"/>
                  </a:schemeClr>
                </a:solidFill>
                <a:latin typeface="Times New Roman" panose="02020603050405020304" pitchFamily="18" charset="0"/>
                <a:cs typeface="Times New Roman" panose="02020603050405020304" pitchFamily="18" charset="0"/>
              </a:rPr>
              <a:t>начального общего </a:t>
            </a:r>
            <a:r>
              <a:rPr lang="ru-RU" b="1" u="sng" dirty="0">
                <a:solidFill>
                  <a:schemeClr val="tx1"/>
                </a:solidFill>
                <a:latin typeface="Times New Roman" panose="02020603050405020304" pitchFamily="18" charset="0"/>
                <a:cs typeface="Times New Roman" panose="02020603050405020304" pitchFamily="18" charset="0"/>
              </a:rPr>
              <a:t>образования федеральных рабочих программ по учебным предметам "Русский язык", "Литературное чтение" и "Окружающий мир"</a:t>
            </a:r>
            <a:r>
              <a:rPr lang="ru-RU" dirty="0">
                <a:solidFill>
                  <a:schemeClr val="tx1"/>
                </a:solidFill>
                <a:latin typeface="Times New Roman" panose="02020603050405020304" pitchFamily="18" charset="0"/>
                <a:cs typeface="Times New Roman" panose="02020603050405020304" pitchFamily="18" charset="0"/>
              </a:rPr>
              <a:t>, а при реализации </a:t>
            </a:r>
            <a:r>
              <a:rPr lang="ru-RU" b="1" u="sng" dirty="0">
                <a:solidFill>
                  <a:schemeClr val="tx1"/>
                </a:solidFill>
                <a:latin typeface="Times New Roman" panose="02020603050405020304" pitchFamily="18" charset="0"/>
                <a:cs typeface="Times New Roman" panose="02020603050405020304" pitchFamily="18" charset="0"/>
              </a:rPr>
              <a:t>обязательной части образовательных программ </a:t>
            </a:r>
            <a:r>
              <a:rPr lang="ru-RU" b="1" u="sng" dirty="0">
                <a:solidFill>
                  <a:schemeClr val="accent1">
                    <a:lumMod val="75000"/>
                  </a:schemeClr>
                </a:solidFill>
                <a:latin typeface="Times New Roman" panose="02020603050405020304" pitchFamily="18" charset="0"/>
                <a:cs typeface="Times New Roman" panose="02020603050405020304" pitchFamily="18" charset="0"/>
              </a:rPr>
              <a:t>основного общего и среднего общего</a:t>
            </a:r>
            <a:r>
              <a:rPr lang="ru-RU" b="1" u="sng" dirty="0">
                <a:solidFill>
                  <a:schemeClr val="tx1"/>
                </a:solidFill>
                <a:latin typeface="Times New Roman" panose="02020603050405020304" pitchFamily="18" charset="0"/>
                <a:cs typeface="Times New Roman" panose="02020603050405020304" pitchFamily="18" charset="0"/>
              </a:rPr>
              <a:t> образования федеральных рабочих программ по учебным предметам "Русский язык", "Литература", "История", "Обществознание", "География" и "Основы безопасности жизнедеятельности".</a:t>
            </a:r>
            <a:endParaRPr lang="ru-RU" sz="2400" b="1" i="1" u="sng"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188640"/>
            <a:ext cx="8784976" cy="1384995"/>
          </a:xfrm>
          <a:prstGeom prst="rect">
            <a:avLst/>
          </a:prstGeom>
          <a:noFill/>
        </p:spPr>
        <p:txBody>
          <a:bodyPr wrap="square" rtlCol="0">
            <a:spAutoFit/>
          </a:bodyPr>
          <a:lstStyle/>
          <a:p>
            <a:pPr lvl="0" algn="ctr">
              <a:defRPr/>
            </a:pP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Федеральный закон от 24 сентября 2022 года № 371-ФЗ </a:t>
            </a:r>
            <a:b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b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внесены изменения в № 273-ФЗ «Об образовании в Российской Федерации»</a:t>
            </a:r>
          </a:p>
          <a:p>
            <a:pPr lvl="0" algn="ctr">
              <a:defRPr/>
            </a:pPr>
            <a:r>
              <a:rPr lang="ru-RU" sz="2400" b="1" dirty="0">
                <a:solidFill>
                  <a:srgbClr val="FF0000"/>
                </a:solidFill>
                <a:latin typeface="Times New Roman" panose="02020603050405020304" pitchFamily="18" charset="0"/>
                <a:cs typeface="Times New Roman" panose="02020603050405020304" pitchFamily="18" charset="0"/>
              </a:rPr>
              <a:t>статья 12</a:t>
            </a:r>
          </a:p>
        </p:txBody>
      </p:sp>
    </p:spTree>
    <p:extLst>
      <p:ext uri="{BB962C8B-B14F-4D97-AF65-F5344CB8AC3E}">
        <p14:creationId xmlns:p14="http://schemas.microsoft.com/office/powerpoint/2010/main" val="2881758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539552" y="1844824"/>
            <a:ext cx="8208912" cy="3960440"/>
          </a:xfrm>
        </p:spPr>
        <p:txBody>
          <a:bodyPr/>
          <a:lstStyle/>
          <a:p>
            <a:pPr marL="46037" indent="0" algn="just">
              <a:buNone/>
            </a:pPr>
            <a:r>
              <a:rPr lang="ru-RU" sz="2400" b="1" u="sng" dirty="0">
                <a:solidFill>
                  <a:schemeClr val="tx1"/>
                </a:solidFill>
                <a:latin typeface="Times New Roman" panose="02020603050405020304" pitchFamily="18" charset="0"/>
                <a:cs typeface="Times New Roman" panose="02020603050405020304" pitchFamily="18" charset="0"/>
              </a:rPr>
              <a:t>часть 6.4.</a:t>
            </a:r>
            <a:r>
              <a:rPr lang="ru-RU" sz="2400" dirty="0">
                <a:solidFill>
                  <a:schemeClr val="tx1"/>
                </a:solidFill>
                <a:latin typeface="Times New Roman" panose="02020603050405020304" pitchFamily="18" charset="0"/>
                <a:cs typeface="Times New Roman" panose="02020603050405020304" pitchFamily="18" charset="0"/>
              </a:rPr>
              <a:t> </a:t>
            </a:r>
            <a:r>
              <a:rPr lang="ru-RU" dirty="0">
                <a:solidFill>
                  <a:schemeClr val="tx1"/>
                </a:solidFill>
                <a:latin typeface="Times New Roman" panose="02020603050405020304" pitchFamily="18" charset="0"/>
                <a:cs typeface="Times New Roman" panose="02020603050405020304" pitchFamily="18" charset="0"/>
              </a:rPr>
              <a:t>Организации, осуществляющие образовательную деятельность, указанные в </a:t>
            </a:r>
            <a:r>
              <a:rPr lang="ru-RU"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xmlns="" val="tx"/>
                    </a:ext>
                  </a:extLst>
                </a:hlinkClick>
              </a:rPr>
              <a:t>частях 6</a:t>
            </a:r>
            <a:r>
              <a:rPr lang="ru-RU" dirty="0">
                <a:solidFill>
                  <a:schemeClr val="tx1"/>
                </a:solidFill>
                <a:latin typeface="Times New Roman" panose="02020603050405020304" pitchFamily="18" charset="0"/>
                <a:cs typeface="Times New Roman" panose="02020603050405020304" pitchFamily="18" charset="0"/>
              </a:rPr>
              <a:t> и </a:t>
            </a:r>
            <a:r>
              <a:rPr lang="ru-RU"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6.1</a:t>
            </a:r>
            <a:r>
              <a:rPr lang="ru-RU" dirty="0">
                <a:solidFill>
                  <a:schemeClr val="tx1"/>
                </a:solidFill>
                <a:latin typeface="Times New Roman" panose="02020603050405020304" pitchFamily="18" charset="0"/>
                <a:cs typeface="Times New Roman" panose="02020603050405020304" pitchFamily="18" charset="0"/>
              </a:rPr>
              <a:t> настоящей статьи, </a:t>
            </a:r>
            <a:r>
              <a:rPr lang="ru-RU" sz="2400" b="1" dirty="0">
                <a:solidFill>
                  <a:srgbClr val="FF0000"/>
                </a:solidFill>
                <a:latin typeface="Times New Roman" panose="02020603050405020304" pitchFamily="18" charset="0"/>
                <a:cs typeface="Times New Roman" panose="02020603050405020304" pitchFamily="18" charset="0"/>
              </a:rPr>
              <a:t>вправе</a:t>
            </a:r>
            <a:r>
              <a:rPr lang="ru-RU" dirty="0">
                <a:solidFill>
                  <a:schemeClr val="tx1"/>
                </a:solidFill>
                <a:latin typeface="Times New Roman" panose="02020603050405020304" pitchFamily="18" charset="0"/>
                <a:cs typeface="Times New Roman" panose="02020603050405020304" pitchFamily="18" charset="0"/>
              </a:rPr>
              <a:t> непосредственно применять при реализации соответствующих основных общеобразовательных программ федеральные основные общеобразовательные программы, а также предусмотреть применение </a:t>
            </a:r>
            <a:r>
              <a:rPr lang="ru-RU" b="1" u="sng" dirty="0">
                <a:solidFill>
                  <a:schemeClr val="accent1">
                    <a:lumMod val="75000"/>
                  </a:schemeClr>
                </a:solidFill>
                <a:latin typeface="Times New Roman" panose="02020603050405020304" pitchFamily="18" charset="0"/>
                <a:cs typeface="Times New Roman" panose="02020603050405020304" pitchFamily="18" charset="0"/>
              </a:rPr>
              <a:t>федерального учебного плана</a:t>
            </a:r>
            <a:r>
              <a:rPr lang="ru-RU" dirty="0">
                <a:solidFill>
                  <a:schemeClr val="tx1"/>
                </a:solidFill>
                <a:latin typeface="Times New Roman" panose="02020603050405020304" pitchFamily="18" charset="0"/>
                <a:cs typeface="Times New Roman" panose="02020603050405020304" pitchFamily="18" charset="0"/>
              </a:rPr>
              <a:t>, и (или) федерального календарного учебного графика, и (или) не указанных в </a:t>
            </a:r>
            <a:r>
              <a:rPr lang="ru-RU" dirty="0">
                <a:solidFill>
                  <a:schemeClr val="tx1"/>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части 6.3</a:t>
            </a:r>
            <a:r>
              <a:rPr lang="ru-RU" dirty="0">
                <a:solidFill>
                  <a:schemeClr val="tx1"/>
                </a:solidFill>
                <a:latin typeface="Times New Roman" panose="02020603050405020304" pitchFamily="18" charset="0"/>
                <a:cs typeface="Times New Roman" panose="02020603050405020304" pitchFamily="18" charset="0"/>
              </a:rPr>
              <a:t> настоящей статьи федеральных рабочих программ учебных предметов, курсов, дисциплин (модулей). В этом случае соответствующая учебно-методическая документация не разрабатывается.</a:t>
            </a:r>
            <a:endParaRPr lang="ru-RU" sz="24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320675"/>
            <a:ext cx="8784976" cy="1384995"/>
          </a:xfrm>
          <a:prstGeom prst="rect">
            <a:avLst/>
          </a:prstGeom>
          <a:noFill/>
        </p:spPr>
        <p:txBody>
          <a:bodyPr wrap="square" rtlCol="0">
            <a:spAutoFit/>
          </a:bodyPr>
          <a:lstStyle/>
          <a:p>
            <a:pPr lvl="0" algn="ctr">
              <a:defRPr/>
            </a:pP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Федеральный закон от 24 сентября 2022 года № 371-ФЗ </a:t>
            </a:r>
            <a:b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br>
            <a:r>
              <a:rPr lang="ru-RU" sz="2000" b="1" dirty="0">
                <a:solidFill>
                  <a:schemeClr val="tx2">
                    <a:lumMod val="60000"/>
                    <a:lumOff val="40000"/>
                  </a:schemeClr>
                </a:solidFill>
                <a:latin typeface="Times New Roman" panose="02020603050405020304" pitchFamily="18" charset="0"/>
                <a:cs typeface="Times New Roman" panose="02020603050405020304" pitchFamily="18" charset="0"/>
              </a:rPr>
              <a:t>внесены изменения в № 273-ФЗ «Об образовании в Российской Федерации»</a:t>
            </a:r>
          </a:p>
          <a:p>
            <a:pPr lvl="0" algn="ctr">
              <a:defRPr/>
            </a:pPr>
            <a:r>
              <a:rPr lang="ru-RU" sz="2400" b="1" dirty="0">
                <a:solidFill>
                  <a:srgbClr val="FF0000"/>
                </a:solidFill>
                <a:latin typeface="Times New Roman" panose="02020603050405020304" pitchFamily="18" charset="0"/>
                <a:cs typeface="Times New Roman" panose="02020603050405020304" pitchFamily="18" charset="0"/>
              </a:rPr>
              <a:t>статья 12</a:t>
            </a:r>
          </a:p>
        </p:txBody>
      </p:sp>
    </p:spTree>
    <p:extLst>
      <p:ext uri="{BB962C8B-B14F-4D97-AF65-F5344CB8AC3E}">
        <p14:creationId xmlns:p14="http://schemas.microsoft.com/office/powerpoint/2010/main" val="348180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467544" y="908720"/>
            <a:ext cx="8208912" cy="4723420"/>
          </a:xfrm>
        </p:spPr>
        <p:txBody>
          <a:bodyPr/>
          <a:lstStyle/>
          <a:p>
            <a:pPr algn="just">
              <a:buFont typeface="Wingdings" panose="05000000000000000000" pitchFamily="2" charset="2"/>
              <a:buChar char="Ø"/>
            </a:pPr>
            <a:r>
              <a:rPr lang="ru-RU" sz="2400" b="1" dirty="0">
                <a:solidFill>
                  <a:schemeClr val="tx1"/>
                </a:solidFill>
                <a:latin typeface="Times New Roman" panose="02020603050405020304" pitchFamily="18" charset="0"/>
                <a:cs typeface="Times New Roman" panose="02020603050405020304" pitchFamily="18" charset="0"/>
              </a:rPr>
              <a:t> При реализации ООП СОО </a:t>
            </a:r>
            <a:r>
              <a:rPr lang="ru-RU" sz="2400" b="1" dirty="0">
                <a:solidFill>
                  <a:schemeClr val="accent1">
                    <a:lumMod val="75000"/>
                  </a:schemeClr>
                </a:solidFill>
                <a:latin typeface="Times New Roman" panose="02020603050405020304" pitchFamily="18" charset="0"/>
                <a:cs typeface="Times New Roman" panose="02020603050405020304" pitchFamily="18" charset="0"/>
              </a:rPr>
              <a:t>образовательные организации </a:t>
            </a:r>
            <a:r>
              <a:rPr lang="ru-RU" sz="2800" b="1" u="sng" dirty="0">
                <a:solidFill>
                  <a:srgbClr val="FF0000"/>
                </a:solidFill>
                <a:latin typeface="Times New Roman" panose="02020603050405020304" pitchFamily="18" charset="0"/>
                <a:cs typeface="Times New Roman" panose="02020603050405020304" pitchFamily="18" charset="0"/>
              </a:rPr>
              <a:t>самостоятельно!!!</a:t>
            </a:r>
            <a:r>
              <a:rPr lang="ru-RU" sz="2400" b="1" dirty="0">
                <a:solidFill>
                  <a:srgbClr val="FF0000"/>
                </a:solidFill>
                <a:latin typeface="Times New Roman" panose="02020603050405020304" pitchFamily="18" charset="0"/>
                <a:cs typeface="Times New Roman" panose="02020603050405020304" pitchFamily="18" charset="0"/>
              </a:rPr>
              <a:t> </a:t>
            </a:r>
            <a:r>
              <a:rPr lang="ru-RU" sz="2400" b="1" dirty="0">
                <a:solidFill>
                  <a:schemeClr val="accent1">
                    <a:lumMod val="75000"/>
                  </a:schemeClr>
                </a:solidFill>
                <a:latin typeface="Times New Roman" panose="02020603050405020304" pitchFamily="18" charset="0"/>
                <a:cs typeface="Times New Roman" panose="02020603050405020304" pitchFamily="18" charset="0"/>
              </a:rPr>
              <a:t>разрабатывают учебный план </a:t>
            </a:r>
            <a:r>
              <a:rPr lang="ru-RU" sz="2400" b="1" u="sng" dirty="0">
                <a:solidFill>
                  <a:schemeClr val="accent1">
                    <a:lumMod val="75000"/>
                  </a:schemeClr>
                </a:solidFill>
                <a:latin typeface="Times New Roman" panose="02020603050405020304" pitchFamily="18" charset="0"/>
                <a:cs typeface="Times New Roman" panose="02020603050405020304" pitchFamily="18" charset="0"/>
              </a:rPr>
              <a:t>универсального профиля</a:t>
            </a:r>
            <a:r>
              <a:rPr lang="ru-RU" sz="2400" b="1" dirty="0">
                <a:solidFill>
                  <a:schemeClr val="accent1">
                    <a:lumMod val="75000"/>
                  </a:schemeClr>
                </a:solidFill>
                <a:latin typeface="Times New Roman" panose="02020603050405020304" pitchFamily="18" charset="0"/>
                <a:cs typeface="Times New Roman" panose="02020603050405020304" pitchFamily="18" charset="0"/>
              </a:rPr>
              <a:t> с обязательным изучением не менее двух учебных предметов на углубленном уровне</a:t>
            </a:r>
            <a:r>
              <a:rPr lang="ru-RU" sz="2400" b="1" dirty="0">
                <a:solidFill>
                  <a:schemeClr val="tx1"/>
                </a:solidFill>
                <a:latin typeface="Times New Roman" panose="02020603050405020304" pitchFamily="18" charset="0"/>
                <a:cs typeface="Times New Roman" panose="02020603050405020304" pitchFamily="18" charset="0"/>
              </a:rPr>
              <a:t> </a:t>
            </a:r>
            <a:r>
              <a:rPr lang="ru-RU" sz="2400" b="1" u="sng" dirty="0">
                <a:solidFill>
                  <a:schemeClr val="tx1"/>
                </a:solidFill>
                <a:latin typeface="Times New Roman" panose="02020603050405020304" pitchFamily="18" charset="0"/>
                <a:cs typeface="Times New Roman" panose="02020603050405020304" pitchFamily="18" charset="0"/>
              </a:rPr>
              <a:t>с учетом выбора обучающихся.</a:t>
            </a:r>
          </a:p>
          <a:p>
            <a:pPr marL="46037" indent="0" algn="just">
              <a:buNone/>
            </a:pPr>
            <a:endParaRPr lang="ru-RU" sz="1100" b="1" dirty="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400" b="1" dirty="0">
                <a:solidFill>
                  <a:schemeClr val="tx1"/>
                </a:solidFill>
                <a:latin typeface="Times New Roman" panose="02020603050405020304" pitchFamily="18" charset="0"/>
                <a:cs typeface="Times New Roman" panose="02020603050405020304" pitchFamily="18" charset="0"/>
              </a:rPr>
              <a:t> При согласовании учебных планов </a:t>
            </a:r>
            <a:r>
              <a:rPr lang="ru-RU" sz="2800" b="1" u="sng" dirty="0">
                <a:solidFill>
                  <a:srgbClr val="FF0000"/>
                </a:solidFill>
                <a:latin typeface="Times New Roman" panose="02020603050405020304" pitchFamily="18" charset="0"/>
                <a:cs typeface="Times New Roman" panose="02020603050405020304" pitchFamily="18" charset="0"/>
              </a:rPr>
              <a:t>недопустимо!!! </a:t>
            </a:r>
            <a:r>
              <a:rPr lang="ru-RU" sz="2400" b="1" u="sng" dirty="0">
                <a:solidFill>
                  <a:schemeClr val="tx1"/>
                </a:solidFill>
                <a:latin typeface="Times New Roman" panose="02020603050405020304" pitchFamily="18" charset="0"/>
                <a:cs typeface="Times New Roman" panose="02020603050405020304" pitchFamily="18" charset="0"/>
              </a:rPr>
              <a:t>требовать соблюдения </a:t>
            </a:r>
            <a:r>
              <a:rPr lang="ru-RU" sz="2400" b="1" dirty="0">
                <a:solidFill>
                  <a:schemeClr val="tx1"/>
                </a:solidFill>
                <a:latin typeface="Times New Roman" panose="02020603050405020304" pitchFamily="18" charset="0"/>
                <a:cs typeface="Times New Roman" panose="02020603050405020304" pitchFamily="18" charset="0"/>
              </a:rPr>
              <a:t>соотношения обязательной части и части, формируемой участниками образовательных отношений в учебных планах ОУ </a:t>
            </a:r>
            <a:r>
              <a:rPr lang="ru-RU" sz="2400" b="1" u="sng" dirty="0">
                <a:solidFill>
                  <a:schemeClr val="tx1"/>
                </a:solidFill>
                <a:latin typeface="Times New Roman" panose="02020603050405020304" pitchFamily="18" charset="0"/>
                <a:cs typeface="Times New Roman" panose="02020603050405020304" pitchFamily="18" charset="0"/>
              </a:rPr>
              <a:t/>
            </a:r>
            <a:br>
              <a:rPr lang="ru-RU" sz="2400" b="1" u="sng" dirty="0">
                <a:solidFill>
                  <a:schemeClr val="tx1"/>
                </a:solidFill>
                <a:latin typeface="Times New Roman" panose="02020603050405020304" pitchFamily="18" charset="0"/>
                <a:cs typeface="Times New Roman" panose="02020603050405020304" pitchFamily="18" charset="0"/>
              </a:rPr>
            </a:br>
            <a:r>
              <a:rPr lang="ru-RU" sz="2400" b="1" u="sng" dirty="0">
                <a:solidFill>
                  <a:schemeClr val="accent1">
                    <a:lumMod val="75000"/>
                  </a:schemeClr>
                </a:solidFill>
                <a:latin typeface="Times New Roman" panose="02020603050405020304" pitchFamily="18" charset="0"/>
                <a:cs typeface="Times New Roman" panose="02020603050405020304" pitchFamily="18" charset="0"/>
              </a:rPr>
              <a:t>(80%/20% - НОО, 70%/30% - ООО, 60%/40% - СОО) </a:t>
            </a:r>
          </a:p>
        </p:txBody>
      </p:sp>
    </p:spTree>
    <p:extLst>
      <p:ext uri="{BB962C8B-B14F-4D97-AF65-F5344CB8AC3E}">
        <p14:creationId xmlns:p14="http://schemas.microsoft.com/office/powerpoint/2010/main" val="310451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395536" y="295268"/>
            <a:ext cx="8208912" cy="6014052"/>
          </a:xfrm>
        </p:spPr>
        <p:txBody>
          <a:bodyPr/>
          <a:lstStyle/>
          <a:p>
            <a:pPr algn="just">
              <a:buFont typeface="Wingdings" panose="05000000000000000000" pitchFamily="2" charset="2"/>
              <a:buChar char="Ø"/>
            </a:pPr>
            <a:r>
              <a:rPr lang="ru-RU" sz="2400" b="1" dirty="0">
                <a:solidFill>
                  <a:schemeClr val="tx1"/>
                </a:solidFill>
                <a:latin typeface="Times New Roman" panose="02020603050405020304" pitchFamily="18" charset="0"/>
                <a:cs typeface="Times New Roman" panose="02020603050405020304" pitchFamily="18" charset="0"/>
              </a:rPr>
              <a:t> При реализации учебных планов с изучением родного языка и родной литературы  количество часов на изучение родного языка </a:t>
            </a:r>
            <a:r>
              <a:rPr lang="ru-RU" sz="2800" b="1" u="sng" dirty="0">
                <a:solidFill>
                  <a:srgbClr val="FF0000"/>
                </a:solidFill>
                <a:latin typeface="Times New Roman" panose="02020603050405020304" pitchFamily="18" charset="0"/>
                <a:cs typeface="Times New Roman" panose="02020603050405020304" pitchFamily="18" charset="0"/>
              </a:rPr>
              <a:t>не может быть</a:t>
            </a:r>
            <a:r>
              <a:rPr lang="ru-RU" sz="2800" b="1" dirty="0">
                <a:solidFill>
                  <a:srgbClr val="FF0000"/>
                </a:solidFill>
                <a:latin typeface="Times New Roman" panose="02020603050405020304" pitchFamily="18" charset="0"/>
                <a:cs typeface="Times New Roman" panose="02020603050405020304" pitchFamily="18" charset="0"/>
              </a:rPr>
              <a:t> более </a:t>
            </a:r>
            <a:r>
              <a:rPr lang="ru-RU" sz="2400" b="1" dirty="0">
                <a:solidFill>
                  <a:srgbClr val="FF0000"/>
                </a:solidFill>
                <a:latin typeface="Times New Roman" panose="02020603050405020304" pitchFamily="18" charset="0"/>
                <a:cs typeface="Times New Roman" panose="02020603050405020304" pitchFamily="18" charset="0"/>
              </a:rPr>
              <a:t>3 часов в неделю и 1 часа на изучение родной литературы </a:t>
            </a:r>
            <a:br>
              <a:rPr lang="ru-RU" sz="2400" b="1" dirty="0">
                <a:solidFill>
                  <a:srgbClr val="FF0000"/>
                </a:solidFill>
                <a:latin typeface="Times New Roman" panose="02020603050405020304" pitchFamily="18" charset="0"/>
                <a:cs typeface="Times New Roman" panose="02020603050405020304" pitchFamily="18" charset="0"/>
              </a:rPr>
            </a:br>
            <a:r>
              <a:rPr lang="ru-RU" sz="2400" b="1" dirty="0">
                <a:solidFill>
                  <a:srgbClr val="FF0000"/>
                </a:solidFill>
                <a:latin typeface="Times New Roman" panose="02020603050405020304" pitchFamily="18" charset="0"/>
                <a:cs typeface="Times New Roman" panose="02020603050405020304" pitchFamily="18" charset="0"/>
              </a:rPr>
              <a:t>при 5-ти дневной учебной неделе.</a:t>
            </a:r>
          </a:p>
          <a:p>
            <a:pPr marL="46037" indent="0" algn="just">
              <a:buNone/>
            </a:pPr>
            <a:endParaRPr lang="ru-RU" sz="800" b="1" dirty="0">
              <a:solidFill>
                <a:srgbClr val="FF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dirty="0">
                <a:solidFill>
                  <a:schemeClr val="tx1"/>
                </a:solidFill>
                <a:latin typeface="Times New Roman" panose="02020603050405020304" pitchFamily="18" charset="0"/>
                <a:cs typeface="Times New Roman" panose="02020603050405020304" pitchFamily="18" charset="0"/>
              </a:rPr>
              <a:t>В целях обеспечения индивидуальных потребностей обучающихся часть учебного плана, формируемая участниками образовательных отношений из перечня, предлагаемого Организацией, включает учебные предметы, учебные курсы (в том числе внеурочной деятельности), учебные модули по выбору родителей (законных представителей) несовершеннолетних обучающихся, в том числе предусматривающие углубленное изучение учебных предметов, с целью удовлетворения различных интересов обучающихся, потребностей в физическом развитии и совершенствовании, а также </a:t>
            </a:r>
            <a:r>
              <a:rPr lang="ru-RU" sz="2400" b="1" dirty="0">
                <a:solidFill>
                  <a:srgbClr val="FF0000"/>
                </a:solidFill>
                <a:latin typeface="Times New Roman" panose="02020603050405020304" pitchFamily="18" charset="0"/>
                <a:cs typeface="Times New Roman" panose="02020603050405020304" pitchFamily="18" charset="0"/>
              </a:rPr>
              <a:t>учитывающие этнокультурные интересы.</a:t>
            </a:r>
          </a:p>
          <a:p>
            <a:pPr algn="just">
              <a:buFont typeface="Wingdings" panose="05000000000000000000" pitchFamily="2" charset="2"/>
              <a:buChar char="Ø"/>
            </a:pPr>
            <a:endParaRPr lang="ru-RU"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91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6" name="Содержимое 5"/>
          <p:cNvSpPr>
            <a:spLocks noGrp="1"/>
          </p:cNvSpPr>
          <p:nvPr>
            <p:ph sz="quarter" idx="13"/>
          </p:nvPr>
        </p:nvSpPr>
        <p:spPr>
          <a:xfrm>
            <a:off x="467544" y="463724"/>
            <a:ext cx="8424936" cy="5484588"/>
          </a:xfrm>
        </p:spPr>
        <p:txBody>
          <a:bodyPr/>
          <a:lstStyle/>
          <a:p>
            <a:pPr marL="46037" indent="0" algn="just">
              <a:buNone/>
            </a:pPr>
            <a:r>
              <a:rPr lang="ru-RU" sz="2400" b="1" dirty="0">
                <a:solidFill>
                  <a:srgbClr val="FF0000"/>
                </a:solidFill>
                <a:latin typeface="Times New Roman" panose="02020603050405020304" pitchFamily="18" charset="0"/>
                <a:cs typeface="Times New Roman" panose="02020603050405020304" pitchFamily="18" charset="0"/>
              </a:rPr>
              <a:t>До 10 часов в неделю</a:t>
            </a:r>
          </a:p>
        </p:txBody>
      </p:sp>
      <p:sp>
        <p:nvSpPr>
          <p:cNvPr id="7" name="TextBox 6"/>
          <p:cNvSpPr txBox="1"/>
          <p:nvPr/>
        </p:nvSpPr>
        <p:spPr>
          <a:xfrm>
            <a:off x="1475656" y="36527"/>
            <a:ext cx="676875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Организация внеурочной деятельности</a:t>
            </a:r>
          </a:p>
        </p:txBody>
      </p:sp>
      <p:graphicFrame>
        <p:nvGraphicFramePr>
          <p:cNvPr id="2" name="Таблица 1">
            <a:extLst>
              <a:ext uri="{FF2B5EF4-FFF2-40B4-BE49-F238E27FC236}">
                <a16:creationId xmlns:a16="http://schemas.microsoft.com/office/drawing/2014/main" id="{A4F171E5-4DDA-45B5-9E58-682531F16596}"/>
              </a:ext>
            </a:extLst>
          </p:cNvPr>
          <p:cNvGraphicFramePr>
            <a:graphicFrameLocks noGrp="1"/>
          </p:cNvGraphicFramePr>
          <p:nvPr>
            <p:extLst>
              <p:ext uri="{D42A27DB-BD31-4B8C-83A1-F6EECF244321}">
                <p14:modId xmlns:p14="http://schemas.microsoft.com/office/powerpoint/2010/main" val="240573317"/>
              </p:ext>
            </p:extLst>
          </p:nvPr>
        </p:nvGraphicFramePr>
        <p:xfrm>
          <a:off x="251520" y="848441"/>
          <a:ext cx="8712968" cy="5124777"/>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997966562"/>
                    </a:ext>
                  </a:extLst>
                </a:gridCol>
                <a:gridCol w="7776864">
                  <a:extLst>
                    <a:ext uri="{9D8B030D-6E8A-4147-A177-3AD203B41FA5}">
                      <a16:colId xmlns:a16="http://schemas.microsoft.com/office/drawing/2014/main" val="1119269237"/>
                    </a:ext>
                  </a:extLst>
                </a:gridCol>
              </a:tblGrid>
              <a:tr h="720080">
                <a:tc>
                  <a:txBody>
                    <a:bodyPr/>
                    <a:lstStyle/>
                    <a:p>
                      <a:pPr algn="ctr">
                        <a:lnSpc>
                          <a:spcPct val="100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1час</a:t>
                      </a:r>
                      <a:endPar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0000"/>
                        </a:lnSpc>
                        <a:spcAft>
                          <a:spcPts val="0"/>
                        </a:spcAft>
                      </a:pPr>
                      <a:r>
                        <a:rPr lang="ru-RU" sz="2000" b="1" dirty="0">
                          <a:effectLst/>
                          <a:latin typeface="Times New Roman" panose="02020603050405020304" pitchFamily="18" charset="0"/>
                          <a:cs typeface="Times New Roman" panose="02020603050405020304" pitchFamily="18" charset="0"/>
                        </a:rPr>
                        <a:t>«Разговоры о важном» (цикл внеурочных занятий для обучающихся 1-2, 3-4, 5-7, 8-9, 10-11 классов)</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1393309642"/>
                  </a:ext>
                </a:extLst>
              </a:tr>
              <a:tr h="427057">
                <a:tc>
                  <a:txBody>
                    <a:bodyPr/>
                    <a:lstStyle/>
                    <a:p>
                      <a:pPr algn="ctr">
                        <a:lnSpc>
                          <a:spcPct val="100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3 часа</a:t>
                      </a:r>
                      <a:endPar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gn="just">
                        <a:lnSpc>
                          <a:spcPct val="100000"/>
                        </a:lnSpc>
                        <a:spcAft>
                          <a:spcPts val="0"/>
                        </a:spcAft>
                      </a:pPr>
                      <a:r>
                        <a:rPr lang="ru-RU" sz="2000" b="1" dirty="0">
                          <a:effectLst/>
                          <a:latin typeface="Times New Roman" panose="02020603050405020304" pitchFamily="18" charset="0"/>
                          <a:cs typeface="Times New Roman" panose="02020603050405020304" pitchFamily="18" charset="0"/>
                        </a:rPr>
                        <a:t>Дополнительное изучение отдельных предметов (углубленное изучение учебных предметов, организация учебно-исследовательской и проектной деятельности, модули по краеведению и др.)</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extLst>
                  <a:ext uri="{0D108BD9-81ED-4DB2-BD59-A6C34878D82A}">
                    <a16:rowId xmlns:a16="http://schemas.microsoft.com/office/drawing/2014/main" val="783610398"/>
                  </a:ext>
                </a:extLst>
              </a:tr>
              <a:tr h="427057">
                <a:tc>
                  <a:txBody>
                    <a:bodyPr/>
                    <a:lstStyle/>
                    <a:p>
                      <a:pPr algn="ctr">
                        <a:lnSpc>
                          <a:spcPct val="100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1 час</a:t>
                      </a:r>
                      <a:endPar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gn="just">
                        <a:lnSpc>
                          <a:spcPct val="100000"/>
                        </a:lnSpc>
                        <a:spcAft>
                          <a:spcPts val="0"/>
                        </a:spcAft>
                      </a:pPr>
                      <a:r>
                        <a:rPr lang="ru-RU" sz="2000" b="1" dirty="0">
                          <a:effectLst/>
                          <a:latin typeface="Times New Roman" panose="02020603050405020304" pitchFamily="18" charset="0"/>
                          <a:cs typeface="Times New Roman" panose="02020603050405020304" pitchFamily="18" charset="0"/>
                        </a:rPr>
                        <a:t>Формирование функциональной грамотности</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2">
                        <a:lumMod val="20000"/>
                        <a:lumOff val="80000"/>
                      </a:schemeClr>
                    </a:solidFill>
                  </a:tcPr>
                </a:tc>
                <a:extLst>
                  <a:ext uri="{0D108BD9-81ED-4DB2-BD59-A6C34878D82A}">
                    <a16:rowId xmlns:a16="http://schemas.microsoft.com/office/drawing/2014/main" val="1836599770"/>
                  </a:ext>
                </a:extLst>
              </a:tr>
              <a:tr h="739420">
                <a:tc>
                  <a:txBody>
                    <a:bodyPr/>
                    <a:lstStyle/>
                    <a:p>
                      <a:pPr algn="ctr">
                        <a:lnSpc>
                          <a:spcPct val="100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1час</a:t>
                      </a:r>
                      <a:endPar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0000"/>
                        </a:lnSpc>
                        <a:spcAft>
                          <a:spcPts val="0"/>
                        </a:spcAft>
                      </a:pPr>
                      <a:r>
                        <a:rPr lang="ru-RU" sz="1600" b="1" dirty="0">
                          <a:solidFill>
                            <a:schemeClr val="bg1"/>
                          </a:solidFill>
                          <a:effectLst/>
                          <a:latin typeface="Times New Roman" panose="02020603050405020304" pitchFamily="18" charset="0"/>
                          <a:cs typeface="Times New Roman" panose="02020603050405020304" pitchFamily="18" charset="0"/>
                        </a:rPr>
                        <a:t>Профориентационная работа/предпринимательство/финансовая грамотность </a:t>
                      </a:r>
                    </a:p>
                    <a:p>
                      <a:pPr algn="ctr">
                        <a:lnSpc>
                          <a:spcPct val="100000"/>
                        </a:lnSpc>
                        <a:spcAft>
                          <a:spcPts val="0"/>
                        </a:spcAft>
                      </a:pPr>
                      <a:r>
                        <a:rPr lang="ru-RU" sz="2000" b="1" dirty="0">
                          <a:solidFill>
                            <a:srgbClr val="FF0000"/>
                          </a:solidFill>
                          <a:effectLst/>
                          <a:latin typeface="Times New Roman" panose="02020603050405020304" pitchFamily="18" charset="0"/>
                          <a:cs typeface="Times New Roman" panose="02020603050405020304" pitchFamily="18" charset="0"/>
                        </a:rPr>
                        <a:t>«Россия – мои горизонты» </a:t>
                      </a:r>
                      <a:r>
                        <a:rPr lang="ru-RU" sz="2000" b="1" dirty="0">
                          <a:solidFill>
                            <a:schemeClr val="bg1"/>
                          </a:solidFill>
                          <a:effectLst/>
                          <a:latin typeface="Times New Roman" panose="02020603050405020304" pitchFamily="18" charset="0"/>
                          <a:cs typeface="Times New Roman" panose="02020603050405020304" pitchFamily="18" charset="0"/>
                        </a:rPr>
                        <a:t>(цикл внеурочных занятий для обучающихся 6-11 классов)</a:t>
                      </a:r>
                      <a:endParaRPr lang="ru-RU"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1"/>
                    </a:solidFill>
                  </a:tcPr>
                </a:tc>
                <a:extLst>
                  <a:ext uri="{0D108BD9-81ED-4DB2-BD59-A6C34878D82A}">
                    <a16:rowId xmlns:a16="http://schemas.microsoft.com/office/drawing/2014/main" val="1024180144"/>
                  </a:ext>
                </a:extLst>
              </a:tr>
              <a:tr h="427057">
                <a:tc>
                  <a:txBody>
                    <a:bodyPr/>
                    <a:lstStyle/>
                    <a:p>
                      <a:pPr algn="ctr">
                        <a:lnSpc>
                          <a:spcPct val="100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2 часа</a:t>
                      </a:r>
                      <a:endPar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gn="just">
                        <a:lnSpc>
                          <a:spcPct val="100000"/>
                        </a:lnSpc>
                        <a:spcAft>
                          <a:spcPts val="0"/>
                        </a:spcAft>
                      </a:pPr>
                      <a:r>
                        <a:rPr lang="ru-RU" sz="2000" b="1" dirty="0">
                          <a:effectLst/>
                          <a:latin typeface="Times New Roman" panose="02020603050405020304" pitchFamily="18" charset="0"/>
                          <a:cs typeface="Times New Roman" panose="02020603050405020304" pitchFamily="18" charset="0"/>
                        </a:rPr>
                        <a:t>Развитие личности в самореализации обучающихся (занятия в хоре, школьном театре, участие в спортивных мероприятиях)</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accent2">
                        <a:lumMod val="20000"/>
                        <a:lumOff val="80000"/>
                      </a:schemeClr>
                    </a:solidFill>
                  </a:tcPr>
                </a:tc>
                <a:extLst>
                  <a:ext uri="{0D108BD9-81ED-4DB2-BD59-A6C34878D82A}">
                    <a16:rowId xmlns:a16="http://schemas.microsoft.com/office/drawing/2014/main" val="3412306457"/>
                  </a:ext>
                </a:extLst>
              </a:tr>
              <a:tr h="427057">
                <a:tc>
                  <a:txBody>
                    <a:bodyPr/>
                    <a:lstStyle/>
                    <a:p>
                      <a:pPr algn="just">
                        <a:lnSpc>
                          <a:spcPct val="100000"/>
                        </a:lnSpc>
                        <a:spcAft>
                          <a:spcPts val="0"/>
                        </a:spcAft>
                      </a:pPr>
                      <a:r>
                        <a:rPr lang="ru-RU" sz="2000" b="1" dirty="0">
                          <a:solidFill>
                            <a:schemeClr val="tx1"/>
                          </a:solidFill>
                          <a:effectLst/>
                          <a:latin typeface="Times New Roman" panose="02020603050405020304" pitchFamily="18" charset="0"/>
                          <a:cs typeface="Times New Roman" panose="02020603050405020304" pitchFamily="18" charset="0"/>
                        </a:rPr>
                        <a:t>2 часа</a:t>
                      </a:r>
                      <a:endParaRPr lang="ru-RU"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tc>
                  <a:txBody>
                    <a:bodyPr/>
                    <a:lstStyle/>
                    <a:p>
                      <a:pPr algn="just">
                        <a:lnSpc>
                          <a:spcPct val="100000"/>
                        </a:lnSpc>
                        <a:spcAft>
                          <a:spcPts val="0"/>
                        </a:spcAft>
                      </a:pPr>
                      <a:r>
                        <a:rPr lang="ru-RU" sz="2000" b="1" dirty="0">
                          <a:effectLst/>
                          <a:latin typeface="Times New Roman" panose="02020603050405020304" pitchFamily="18" charset="0"/>
                          <a:cs typeface="Times New Roman" panose="02020603050405020304" pitchFamily="18" charset="0"/>
                        </a:rPr>
                        <a:t>Комплекс воспитательных мероприятий, деятельность ученических сообществ, педагогическая поддержка обучающихся и обеспечение их благополучия в пространстве школы</a:t>
                      </a:r>
                      <a:endParaRPr lang="ru-RU"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chemeClr val="bg2">
                        <a:lumMod val="90000"/>
                      </a:schemeClr>
                    </a:solidFill>
                  </a:tcPr>
                </a:tc>
                <a:extLst>
                  <a:ext uri="{0D108BD9-81ED-4DB2-BD59-A6C34878D82A}">
                    <a16:rowId xmlns:a16="http://schemas.microsoft.com/office/drawing/2014/main" val="763950045"/>
                  </a:ext>
                </a:extLst>
              </a:tr>
            </a:tbl>
          </a:graphicData>
        </a:graphic>
      </p:graphicFrame>
    </p:spTree>
    <p:extLst>
      <p:ext uri="{BB962C8B-B14F-4D97-AF65-F5344CB8AC3E}">
        <p14:creationId xmlns:p14="http://schemas.microsoft.com/office/powerpoint/2010/main" val="176108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47492B-EB25-4945-AE37-21BB352875E0}" type="slidenum">
              <a:rPr kumimoji="0" lang="ru-RU" sz="1200" b="1" i="0" u="none" strike="noStrike" kern="1200" cap="none" spc="0" normalizeH="0" baseline="0" noProof="0" smtClean="0">
                <a:ln>
                  <a:noFill/>
                </a:ln>
                <a:solidFill>
                  <a:prstClr val="black">
                    <a:lumMod val="50000"/>
                    <a:lumOff val="50000"/>
                  </a:prstClr>
                </a:solidFill>
                <a:effectLst/>
                <a:uLnTx/>
                <a:uFillTx/>
                <a:latin typeface="Trebuchet M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ru-RU" sz="1200" b="1" i="0" u="none" strike="noStrike" kern="1200" cap="none" spc="0" normalizeH="0" baseline="0" noProof="0">
              <a:ln>
                <a:noFill/>
              </a:ln>
              <a:solidFill>
                <a:prstClr val="black">
                  <a:lumMod val="50000"/>
                  <a:lumOff val="50000"/>
                </a:prstClr>
              </a:solidFill>
              <a:effectLst/>
              <a:uLnTx/>
              <a:uFillTx/>
              <a:latin typeface="Trebuchet MS"/>
              <a:ea typeface="+mn-ea"/>
              <a:cs typeface="+mn-cs"/>
            </a:endParaRPr>
          </a:p>
        </p:txBody>
      </p:sp>
      <p:sp>
        <p:nvSpPr>
          <p:cNvPr id="7" name="TextBox 6"/>
          <p:cNvSpPr txBox="1"/>
          <p:nvPr/>
        </p:nvSpPr>
        <p:spPr>
          <a:xfrm>
            <a:off x="179512" y="111875"/>
            <a:ext cx="8856984" cy="8925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ru-RU" sz="2800" b="1" dirty="0">
                <a:solidFill>
                  <a:srgbClr val="FF0000"/>
                </a:solidFill>
                <a:latin typeface="Times New Roman" panose="02020603050405020304" pitchFamily="18" charset="0"/>
                <a:cs typeface="Times New Roman" panose="02020603050405020304" pitchFamily="18" charset="0"/>
              </a:rPr>
              <a:t>Цикл </a:t>
            </a:r>
            <a:r>
              <a:rPr kumimoji="0" lang="ru-RU"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внеурочных занятий «Россия – мои горизонты»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2023-2024 учебный год</a:t>
            </a:r>
          </a:p>
        </p:txBody>
      </p:sp>
      <p:sp>
        <p:nvSpPr>
          <p:cNvPr id="8" name="Стрелка: вниз 7">
            <a:extLst>
              <a:ext uri="{FF2B5EF4-FFF2-40B4-BE49-F238E27FC236}">
                <a16:creationId xmlns:a16="http://schemas.microsoft.com/office/drawing/2014/main" id="{20F54287-55C3-427F-8764-9BBDDFF85494}"/>
              </a:ext>
            </a:extLst>
          </p:cNvPr>
          <p:cNvSpPr/>
          <p:nvPr/>
        </p:nvSpPr>
        <p:spPr>
          <a:xfrm>
            <a:off x="4391980" y="942872"/>
            <a:ext cx="360040" cy="39975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id="{0CC35A4D-7161-41C5-A796-44BEA25F34D7}"/>
              </a:ext>
            </a:extLst>
          </p:cNvPr>
          <p:cNvSpPr/>
          <p:nvPr/>
        </p:nvSpPr>
        <p:spPr>
          <a:xfrm>
            <a:off x="1221532" y="1369063"/>
            <a:ext cx="7005736" cy="1452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 algn="ctr"/>
            <a:r>
              <a:rPr lang="ru-RU" sz="2400" dirty="0">
                <a:latin typeface="Times New Roman" panose="02020603050405020304" pitchFamily="18" charset="0"/>
                <a:cs typeface="Times New Roman" panose="02020603050405020304" pitchFamily="18" charset="0"/>
              </a:rPr>
              <a:t>1 час внеурочной деятельности в неделю</a:t>
            </a:r>
          </a:p>
          <a:p>
            <a:pPr marL="46037" indent="0" algn="ctr">
              <a:buNone/>
            </a:pPr>
            <a:r>
              <a:rPr lang="ru-RU" sz="2400" dirty="0">
                <a:latin typeface="Times New Roman" panose="02020603050405020304" pitchFamily="18" charset="0"/>
                <a:cs typeface="Times New Roman" panose="02020603050405020304" pitchFamily="18" charset="0"/>
              </a:rPr>
              <a:t>34 часа в год</a:t>
            </a:r>
          </a:p>
          <a:p>
            <a:pPr marL="46037" indent="0" algn="ctr">
              <a:buNone/>
            </a:pPr>
            <a:r>
              <a:rPr lang="ru-RU" sz="2400" dirty="0">
                <a:latin typeface="Times New Roman" panose="02020603050405020304" pitchFamily="18" charset="0"/>
                <a:cs typeface="Times New Roman" panose="02020603050405020304" pitchFamily="18" charset="0"/>
              </a:rPr>
              <a:t>1 раз в неделю по четвергам</a:t>
            </a:r>
          </a:p>
        </p:txBody>
      </p:sp>
      <p:sp useBgFill="1">
        <p:nvSpPr>
          <p:cNvPr id="10" name="Прямоугольник: скругленные углы 9">
            <a:extLst>
              <a:ext uri="{FF2B5EF4-FFF2-40B4-BE49-F238E27FC236}">
                <a16:creationId xmlns:a16="http://schemas.microsoft.com/office/drawing/2014/main" id="{A945CB8B-3DD4-4660-B0B8-785BF71375AE}"/>
              </a:ext>
            </a:extLst>
          </p:cNvPr>
          <p:cNvSpPr/>
          <p:nvPr/>
        </p:nvSpPr>
        <p:spPr>
          <a:xfrm>
            <a:off x="469184" y="3317046"/>
            <a:ext cx="8460940" cy="21022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037" indent="0" algn="ctr">
              <a:buNone/>
            </a:pPr>
            <a:r>
              <a:rPr lang="ru-RU" sz="2400" b="1" dirty="0">
                <a:solidFill>
                  <a:schemeClr val="tx1"/>
                </a:solidFill>
                <a:latin typeface="Times New Roman" panose="02020603050405020304" pitchFamily="18" charset="0"/>
                <a:cs typeface="Times New Roman" panose="02020603050405020304" pitchFamily="18" charset="0"/>
              </a:rPr>
              <a:t>Темы и содержание внеурочных занятий разрабатываются на федеральном уровне:</a:t>
            </a:r>
          </a:p>
          <a:p>
            <a:pPr marL="331787" indent="-285750">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Разработка сценариев внеурочных занятий</a:t>
            </a:r>
          </a:p>
          <a:p>
            <a:pPr marL="331787" indent="-285750">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Визуализированный контент</a:t>
            </a:r>
          </a:p>
          <a:p>
            <a:pPr marL="331787" indent="-285750">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Интерактивные задания</a:t>
            </a:r>
          </a:p>
        </p:txBody>
      </p:sp>
      <p:sp>
        <p:nvSpPr>
          <p:cNvPr id="11" name="Стрелка: вниз 10">
            <a:extLst>
              <a:ext uri="{FF2B5EF4-FFF2-40B4-BE49-F238E27FC236}">
                <a16:creationId xmlns:a16="http://schemas.microsoft.com/office/drawing/2014/main" id="{F1A9B671-2387-4FBC-BF94-1B9F77FA2C73}"/>
              </a:ext>
            </a:extLst>
          </p:cNvPr>
          <p:cNvSpPr/>
          <p:nvPr/>
        </p:nvSpPr>
        <p:spPr>
          <a:xfrm>
            <a:off x="4391980" y="2829598"/>
            <a:ext cx="360040" cy="470397"/>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a:extLst>
              <a:ext uri="{FF2B5EF4-FFF2-40B4-BE49-F238E27FC236}">
                <a16:creationId xmlns:a16="http://schemas.microsoft.com/office/drawing/2014/main" id="{6AE16A23-A074-4F24-A0FD-AC2B4610577C}"/>
              </a:ext>
            </a:extLst>
          </p:cNvPr>
          <p:cNvSpPr/>
          <p:nvPr/>
        </p:nvSpPr>
        <p:spPr>
          <a:xfrm>
            <a:off x="4427984" y="5419336"/>
            <a:ext cx="360040" cy="39975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55C95180-4636-41E1-886B-D0184814D02C}"/>
              </a:ext>
            </a:extLst>
          </p:cNvPr>
          <p:cNvSpPr/>
          <p:nvPr/>
        </p:nvSpPr>
        <p:spPr>
          <a:xfrm>
            <a:off x="557554" y="5830192"/>
            <a:ext cx="8118902" cy="91593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C00000"/>
                </a:solidFill>
                <a:latin typeface="Times New Roman" panose="02020603050405020304" pitchFamily="18" charset="0"/>
                <a:cs typeface="Times New Roman" panose="02020603050405020304" pitchFamily="18" charset="0"/>
              </a:rPr>
              <a:t>Ответственный за проведение – классный руководитель</a:t>
            </a:r>
          </a:p>
          <a:p>
            <a:pPr algn="ctr"/>
            <a:r>
              <a:rPr lang="ru-RU" sz="2400" b="1" dirty="0">
                <a:solidFill>
                  <a:srgbClr val="C00000"/>
                </a:solidFill>
                <a:latin typeface="Times New Roman" panose="02020603050405020304" pitchFamily="18" charset="0"/>
                <a:cs typeface="Times New Roman" panose="02020603050405020304" pitchFamily="18" charset="0"/>
              </a:rPr>
              <a:t>оплата в рамках курса внеурочной деятельности</a:t>
            </a:r>
          </a:p>
        </p:txBody>
      </p:sp>
    </p:spTree>
    <p:extLst>
      <p:ext uri="{BB962C8B-B14F-4D97-AF65-F5344CB8AC3E}">
        <p14:creationId xmlns:p14="http://schemas.microsoft.com/office/powerpoint/2010/main" val="2673502849"/>
      </p:ext>
    </p:extLst>
  </p:cSld>
  <p:clrMapOvr>
    <a:masterClrMapping/>
  </p:clrMapOvr>
</p:sld>
</file>

<file path=ppt/theme/theme1.xml><?xml version="1.0" encoding="utf-8"?>
<a:theme xmlns:a="http://schemas.openxmlformats.org/drawingml/2006/main" name="Шаблон на 12.10.12">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 на 12.10.12</Template>
  <TotalTime>8649</TotalTime>
  <Words>1103</Words>
  <Application>Microsoft Office PowerPoint</Application>
  <PresentationFormat>Экран (4:3)</PresentationFormat>
  <Paragraphs>195</Paragraphs>
  <Slides>29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Arial</vt:lpstr>
      <vt:lpstr>Arial Black</vt:lpstr>
      <vt:lpstr>Calibri</vt:lpstr>
      <vt:lpstr>Georgia</vt:lpstr>
      <vt:lpstr>Times New Roman</vt:lpstr>
      <vt:lpstr>Times New Roman CYR</vt:lpstr>
      <vt:lpstr>Trebuchet MS</vt:lpstr>
      <vt:lpstr>Wingdings</vt:lpstr>
      <vt:lpstr>Шаблон на 12.10.12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obrnadzor38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Владимир А. Токмаков</dc:creator>
  <cp:lastModifiedBy>MA_Voronkova</cp:lastModifiedBy>
  <cp:revision>235</cp:revision>
  <cp:lastPrinted>2023-08-22T01:04:43Z</cp:lastPrinted>
  <dcterms:created xsi:type="dcterms:W3CDTF">2012-10-11T02:11:58Z</dcterms:created>
  <dcterms:modified xsi:type="dcterms:W3CDTF">2023-09-15T05:15:34Z</dcterms:modified>
</cp:coreProperties>
</file>