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11" r:id="rId11"/>
    <p:sldId id="303" r:id="rId12"/>
    <p:sldId id="304" r:id="rId13"/>
    <p:sldId id="313" r:id="rId14"/>
    <p:sldId id="353" r:id="rId15"/>
    <p:sldId id="306" r:id="rId16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6729" autoAdjust="0"/>
  </p:normalViewPr>
  <p:slideViewPr>
    <p:cSldViewPr>
      <p:cViewPr varScale="1">
        <p:scale>
          <a:sx n="83" d="100"/>
          <a:sy n="83" d="100"/>
        </p:scale>
        <p:origin x="4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B7660-F1B9-4865-8EB1-F4B2D3E7CAC9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26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9AD28-9C56-4E59-BB20-AF21B2E607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95" cy="498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96" y="0"/>
            <a:ext cx="2945695" cy="498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27FA-8697-43D8-B902-B04CDC516687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2" y="4779554"/>
            <a:ext cx="5438791" cy="39099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876"/>
            <a:ext cx="2945695" cy="4989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96" y="9430876"/>
            <a:ext cx="2945695" cy="4989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CC3EF-9CD3-4837-9DCF-FE7031EE5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4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aseline="0" dirty="0"/>
              <a:t/>
            </a:r>
            <a:br>
              <a:rPr lang="ru-RU" sz="1600" baseline="0" dirty="0"/>
            </a:br>
            <a:endParaRPr lang="ru-RU" sz="1600" baseline="0" dirty="0"/>
          </a:p>
          <a:p>
            <a:endParaRPr lang="ru-RU" sz="1600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C3EF-9CD3-4837-9DCF-FE7031EE51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843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C3EF-9CD3-4837-9DCF-FE7031EE514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46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C3EF-9CD3-4837-9DCF-FE7031EE514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24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C3EF-9CD3-4837-9DCF-FE7031EE514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37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C3EF-9CD3-4837-9DCF-FE7031EE514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27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/>
              <a:t>Желаем всем продуктивной работы, ценного общения и оперативного решения возникающих вопросов! </a:t>
            </a:r>
          </a:p>
          <a:p>
            <a:endParaRPr lang="ru-RU" altLang="ru-RU" dirty="0"/>
          </a:p>
          <a:p>
            <a:r>
              <a:rPr lang="ru-RU" altLang="ru-RU" b="1" dirty="0"/>
              <a:t> </a:t>
            </a:r>
            <a:endParaRPr lang="ru-RU" altLang="ru-RU" dirty="0"/>
          </a:p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F1BA4B-B8EA-41F1-8DCF-40281E1BD4DC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7511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CC3EF-9CD3-4837-9DCF-FE7031EE514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893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8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14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27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0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1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675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34B2-5D47-4F10-97B9-DC4917D64A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2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7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8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48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3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7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3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1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3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cpnn@bk.ru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jpeg"/><Relationship Id="rId9" Type="http://schemas.openxmlformats.org/officeDocument/2006/relationships/hyperlink" Target="http://vk.com/public77316748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Министерство образования Иркутской области</a:t>
            </a:r>
            <a:br>
              <a:rPr lang="ru-RU" sz="1600" b="1" dirty="0"/>
            </a:br>
            <a:r>
              <a:rPr lang="ru-RU" sz="1800" b="1" dirty="0"/>
              <a:t>ГКУ «Центр профилактики, реабилитации и коррекции»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Экспертная оценка деятельности образовательных организаций в области профилактики суицидального поведения обучающихся 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i="1" dirty="0">
                <a:solidFill>
                  <a:srgbClr val="002060"/>
                </a:solidFill>
              </a:rPr>
              <a:t>(по итогам выездов)</a:t>
            </a:r>
            <a:endParaRPr lang="ru-RU" sz="35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ru-RU" sz="2800" dirty="0"/>
          </a:p>
          <a:p>
            <a:pPr algn="r">
              <a:buNone/>
            </a:pPr>
            <a:endParaRPr lang="ru-RU" sz="2800" dirty="0"/>
          </a:p>
          <a:p>
            <a:pPr algn="r">
              <a:buNone/>
            </a:pPr>
            <a:r>
              <a:rPr lang="ru-RU" sz="1800" dirty="0"/>
              <a:t>Маргарита Николаевна Галстян, </a:t>
            </a:r>
          </a:p>
          <a:p>
            <a:pPr algn="r">
              <a:buNone/>
            </a:pPr>
            <a:r>
              <a:rPr lang="ru-RU" sz="1800" dirty="0"/>
              <a:t>директор ГКУ «ЦПРК»</a:t>
            </a:r>
          </a:p>
          <a:p>
            <a:pPr algn="r"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dirty="0"/>
              <a:t>2023г.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0490" y="22423"/>
            <a:ext cx="1237595" cy="10303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4544" y="-55704"/>
            <a:ext cx="2145978" cy="14387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44624"/>
          <a:ext cx="8856983" cy="6732133"/>
        </p:xfrm>
        <a:graphic>
          <a:graphicData uri="http://schemas.openxmlformats.org/drawingml/2006/table">
            <a:tbl>
              <a:tblPr firstRow="1" firstCol="1" bandRow="1"/>
              <a:tblGrid>
                <a:gridCol w="225926">
                  <a:extLst>
                    <a:ext uri="{9D8B030D-6E8A-4147-A177-3AD203B41FA5}">
                      <a16:colId xmlns:a16="http://schemas.microsoft.com/office/drawing/2014/main" val="4068682788"/>
                    </a:ext>
                  </a:extLst>
                </a:gridCol>
                <a:gridCol w="933903">
                  <a:extLst>
                    <a:ext uri="{9D8B030D-6E8A-4147-A177-3AD203B41FA5}">
                      <a16:colId xmlns:a16="http://schemas.microsoft.com/office/drawing/2014/main" val="429575032"/>
                    </a:ext>
                  </a:extLst>
                </a:gridCol>
                <a:gridCol w="2646061">
                  <a:extLst>
                    <a:ext uri="{9D8B030D-6E8A-4147-A177-3AD203B41FA5}">
                      <a16:colId xmlns:a16="http://schemas.microsoft.com/office/drawing/2014/main" val="2361722471"/>
                    </a:ext>
                  </a:extLst>
                </a:gridCol>
                <a:gridCol w="1789981">
                  <a:extLst>
                    <a:ext uri="{9D8B030D-6E8A-4147-A177-3AD203B41FA5}">
                      <a16:colId xmlns:a16="http://schemas.microsoft.com/office/drawing/2014/main" val="274766304"/>
                    </a:ext>
                  </a:extLst>
                </a:gridCol>
                <a:gridCol w="1556507">
                  <a:extLst>
                    <a:ext uri="{9D8B030D-6E8A-4147-A177-3AD203B41FA5}">
                      <a16:colId xmlns:a16="http://schemas.microsoft.com/office/drawing/2014/main" val="2255067029"/>
                    </a:ext>
                  </a:extLst>
                </a:gridCol>
                <a:gridCol w="1704605">
                  <a:extLst>
                    <a:ext uri="{9D8B030D-6E8A-4147-A177-3AD203B41FA5}">
                      <a16:colId xmlns:a16="http://schemas.microsoft.com/office/drawing/2014/main" val="790999778"/>
                    </a:ext>
                  </a:extLst>
                </a:gridCol>
              </a:tblGrid>
              <a:tr h="161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Должность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 исполнения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 отражается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804294"/>
                  </a:ext>
                </a:extLst>
              </a:tr>
              <a:tr h="149146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Учитель, мастер, преподаватель, воспитатель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Сообщает руководителю образовательной организации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Незамедлительно после обнаружения во внеурочное время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Сразу после окончания урока (если обнаружено во время урока);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Служебная записка, которая фиксируется в журнале регистрации входящей документации организации. Копию служебной записки с входящим номером, датой и временем подачи оставляет у себя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Копию служебной записки хранит среди своей документации, либо в специально заведенном деле на обучающегося; не допускает доступа к информации третьих лиц; строго соблюдает конфиденциальность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8199"/>
                  </a:ext>
                </a:extLst>
              </a:tr>
              <a:tr h="2261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оставляет обучающегося одного без присмотра. При помощи третьих лиц либо телефона приглашает медицинского работника (при наличии), педагога-психолога (при наличии), классного руководителя (при отсутствии медицинского работника и педагога-психолога); оказывает эмоциональную поддержку, старается успокоить и при необходимости – остановить обучающегося от действий, направленных на самоповреждение, суицид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 до момента передачи обучающегося специалистам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Фиксирует в специальном журнале с указанием ФИО обучающегося, ФИО специалистов, даты, времени и краткого описания своих действий и действий специалистов.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оказании эмоциональной поддержки говорит только о ребенке, а не о том, какой личный негативный опыт имеет педагог; подбадривает его, опирается на его сильные стороны, хвалит даже за самые незначительные успехи; предлагает помощь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88153"/>
                  </a:ext>
                </a:extLst>
              </a:tr>
              <a:tr h="2157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последующем, во время образовательного процесса, не допускает нарушения педагогической этики, оказывает обучающемуся эмоциональную поддержку, индивидуальную помощь (при необходимости), наблюдает за его поведением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 до выпуска обучающегося из образовательной организации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 работа фиксируется в журнале индивидуальной работы или в карте развития обучающегося (при наличии) с указанием даты, краткого описания своих действия, затруднений и т.д.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рефлексирует свое поведение, стиль общения с обучающимся; вселяет в него уверенность в свои силы, возможности, внушает оптимизм и надежду, проявляет сочувствие и понимание; осуществляет контроль за поведением обучающегося во время образовательного процесса, анализирует его отношения со сверстниками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73527"/>
                  </a:ext>
                </a:extLst>
              </a:tr>
              <a:tr h="658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Информирует педагога-психолога обо всех изменениях поведения обучающегося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 при наличии динамики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Служебные записки в произвольной форме либо протоколы совместных заседаний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6" marR="47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423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30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Рекомендации и требования: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16624"/>
          </a:xfrm>
        </p:spPr>
        <p:txBody>
          <a:bodyPr>
            <a:normAutofit/>
          </a:bodyPr>
          <a:lstStyle/>
          <a:p>
            <a:r>
              <a:rPr lang="ru-RU" dirty="0"/>
              <a:t>Разрабатывать программы профилактики отклоняющегося поведения обучающихся.</a:t>
            </a:r>
          </a:p>
          <a:p>
            <a:r>
              <a:rPr lang="ru-RU" dirty="0"/>
              <a:t>Стимулировать, активизировать, помогать, организовывать повышение квалификации педагогов-психологов, социальных педагогов, заместителей директоров по ВР, кураторов, воспитателей по профилактике отклоняющегося поведения несовершеннолетних.</a:t>
            </a:r>
          </a:p>
          <a:p>
            <a:r>
              <a:rPr lang="ru-RU" dirty="0"/>
              <a:t>Подбирать и систематизировать </a:t>
            </a:r>
            <a:r>
              <a:rPr lang="ru-RU" dirty="0" err="1"/>
              <a:t>валидные</a:t>
            </a:r>
            <a:r>
              <a:rPr lang="ru-RU" dirty="0"/>
              <a:t> методики диагностического исследования.</a:t>
            </a:r>
          </a:p>
          <a:p>
            <a:r>
              <a:rPr lang="ru-RU" dirty="0"/>
              <a:t>Формировать планы воспитательной работы с учетом данных мониторинга состояния профилактической работы, анализа межличностных отношений и результатов диагностических исследований.</a:t>
            </a:r>
          </a:p>
          <a:p>
            <a:r>
              <a:rPr lang="ru-RU" dirty="0"/>
              <a:t>Проводить тематические родительские собрания и классные часы.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44616"/>
          </a:xfrm>
        </p:spPr>
        <p:txBody>
          <a:bodyPr>
            <a:normAutofit/>
          </a:bodyPr>
          <a:lstStyle/>
          <a:p>
            <a:r>
              <a:rPr lang="ru-RU" dirty="0"/>
              <a:t>Не допускать и жестко пресекать нарушение конфиденциальности полученных в ходе работы сведений.</a:t>
            </a:r>
          </a:p>
          <a:p>
            <a:r>
              <a:rPr lang="ru-RU" dirty="0"/>
              <a:t>Возобновить практику проведения психолого-педагогических консилиумов; разрабатывать планы (программы) индивидуального сопровождения детей «группы риска».</a:t>
            </a:r>
          </a:p>
          <a:p>
            <a:r>
              <a:rPr lang="ru-RU" dirty="0"/>
              <a:t>Осуществлять постоянную взаимосвязь с органами опеки и полиции.</a:t>
            </a:r>
          </a:p>
          <a:p>
            <a:r>
              <a:rPr lang="ru-RU" dirty="0"/>
              <a:t>Улучшать психологический микроклимат и взаимоотношения в ученическом коллективе между обучающимися, обучающимися и педагогами, педагогами и родителями.</a:t>
            </a:r>
          </a:p>
          <a:p>
            <a:r>
              <a:rPr lang="ru-RU" dirty="0"/>
              <a:t>Осуществлять контроль профилактической деятельности на всех уровнях.</a:t>
            </a:r>
          </a:p>
          <a:p>
            <a:r>
              <a:rPr lang="ru-RU" dirty="0"/>
              <a:t>Организовать работу в соответствии с алгоритмом, четко наладить координацию внутреннюю и внешнюю.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Оптимизировать работу педагогов-психологов и социальных педагогов.</a:t>
            </a:r>
          </a:p>
          <a:p>
            <a:r>
              <a:rPr lang="ru-RU" dirty="0"/>
              <a:t>Осуществлять мониторинг социальных сетей (страниц и контента обучающихся).</a:t>
            </a:r>
          </a:p>
          <a:p>
            <a:r>
              <a:rPr lang="ru-RU" dirty="0"/>
              <a:t>Систематически проводить работу на профилактику профессионального выгорания педагогов.</a:t>
            </a:r>
          </a:p>
          <a:p>
            <a:r>
              <a:rPr lang="ru-RU" dirty="0"/>
              <a:t>Бороться с равнодушием, формализмом в коллективах.</a:t>
            </a:r>
          </a:p>
          <a:p>
            <a:r>
              <a:rPr lang="ru-RU" dirty="0"/>
              <a:t>Использовать (популяризировать) имеющийся опыт по профилактике детских суицидов.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387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1785938" cy="15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2947" name="Rectangle 4"/>
          <p:cNvSpPr>
            <a:spLocks noGrp="1"/>
          </p:cNvSpPr>
          <p:nvPr>
            <p:ph type="subTitle" idx="1"/>
          </p:nvPr>
        </p:nvSpPr>
        <p:spPr>
          <a:xfrm>
            <a:off x="5643563" y="3357563"/>
            <a:ext cx="2643187" cy="500062"/>
          </a:xfrm>
        </p:spPr>
        <p:txBody>
          <a:bodyPr/>
          <a:lstStyle/>
          <a:p>
            <a:pPr algn="just" eaLnBrk="1" hangingPunct="1"/>
            <a:r>
              <a:rPr lang="ru-RU" altLang="ru-RU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(3952</a:t>
            </a:r>
            <a:r>
              <a:rPr lang="en-US" altLang="ru-RU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47-82-74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85938" y="274638"/>
            <a:ext cx="5786437" cy="11430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kern="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100" b="1" kern="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100" b="1" kern="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100" b="1" kern="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93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ГКУ «Центр профилактики, реабилитации и коррекции»</a:t>
            </a:r>
            <a:r>
              <a:rPr lang="ru-RU" sz="93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93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C:\Documents and Settings\TroitskayaNE.GUOPO\Мои документы\Мои рисунки\Логотип MO желтый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0"/>
            <a:ext cx="1857356" cy="16430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82950" name="AutoShape 2" descr="https://stroitelstvo-86.ru/wp-content/uploads/2020/03/325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2951" name="AutoShape 4" descr="https://stroitelstvo-86.ru/wp-content/uploads/2020/03/325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2143125"/>
            <a:ext cx="807243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НАШИ КОНТАКТЫ</a:t>
            </a:r>
          </a:p>
        </p:txBody>
      </p:sp>
      <p:pic>
        <p:nvPicPr>
          <p:cNvPr id="82953" name="object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214688"/>
            <a:ext cx="642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4" name="object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286125"/>
            <a:ext cx="7143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5" name="object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000500"/>
            <a:ext cx="105727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1214438" y="3286125"/>
            <a:ext cx="4214812" cy="5715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664013, г.Иркутск, ул.П.Красильникова, 54А</a:t>
            </a:r>
          </a:p>
        </p:txBody>
      </p:sp>
      <p:sp>
        <p:nvSpPr>
          <p:cNvPr id="82957" name="Rectangle 4"/>
          <p:cNvSpPr txBox="1">
            <a:spLocks noChangeArrowheads="1"/>
          </p:cNvSpPr>
          <p:nvPr/>
        </p:nvSpPr>
        <p:spPr bwMode="auto">
          <a:xfrm>
            <a:off x="3000375" y="4214813"/>
            <a:ext cx="5715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cpnn@bk.ru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Сайт центра:</a:t>
            </a:r>
            <a:r>
              <a:rPr lang="en-US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5562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цпрк.образование38.рф  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1857375" y="5357813"/>
            <a:ext cx="3286125" cy="428625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4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4200" b="1" dirty="0">
                <a:latin typeface="Times New Roman" pitchFamily="18" charset="0"/>
                <a:cs typeface="Times New Roman" pitchFamily="18" charset="0"/>
                <a:hlinkClick r:id="rId9"/>
              </a:rPr>
              <a:t>http://vk.com/public77316748</a:t>
            </a:r>
            <a:r>
              <a:rPr lang="ru-RU" altLang="ru-RU" sz="4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59" name="AutoShape 8" descr="https://portal.iv-edu.ru/dep/mouopalex/mkoudodpalexcvr/commondocs/%D0%BA%D0%B0%D1%80%D1%82%D0%B8%D0%BD%D0%BA%D0%B8/%D0%B4%D0%BB%D1%8F%20%D0%BE%D1%84%D0%BE%D1%80%D0%BC%D0%BB%D0%B5%D0%BD%D0%B8%D1%8F/%D0%B2%D0%B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82960" name="AutoShape 10" descr="https://portal.iv-edu.ru/dep/mouopalex/mkoudodpalexcvr/commondocs/%D0%BA%D0%B0%D1%80%D1%82%D0%B8%D0%BD%D0%BA%D0%B8/%D0%B4%D0%BB%D1%8F%20%D0%BE%D1%84%D0%BE%D1%80%D0%BC%D0%BB%D0%B5%D0%BD%D0%B8%D1%8F/%D0%B2%D0%B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1214438" y="6072188"/>
            <a:ext cx="7000875" cy="64293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ПРИГЛАШАЕМ К СОТРУДНИЧЕСТВУ!</a:t>
            </a:r>
          </a:p>
        </p:txBody>
      </p:sp>
      <p:pic>
        <p:nvPicPr>
          <p:cNvPr id="82962" name="Picture 12" descr="https://avatanplus.com/files/resources/original/580c873f468e7157f0f04f39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286375"/>
            <a:ext cx="13827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63" name="AutoShape 14" descr="https://www.repxpert.ru/medias/2000px-VK.com-logo.svg.png?context=bWFzdGVyfGltYWdlc3w0MjM0MnxpbWFnZS9wbmd8aW1hZ2VzL2hhYi9oNDMvODkxMjYzOTAzMzM3NC5wbmd8OGUxZWY3NzVjNzM5NWY3ODllZDgyYzJkNWQzZWM0ZDE2YTYxNGMyMjdkYjY2ZTFiZjQ4MzcwNDRjYWM5MzVhZ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5672" y="1844824"/>
            <a:ext cx="7886700" cy="4351338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Основания проведения выездов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Поручение прокуратуры Иркутской области;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Распоряжение министерства образования Иркутской области от _______________№_________-</a:t>
            </a:r>
            <a:r>
              <a:rPr lang="ru-RU" sz="2400" dirty="0" err="1"/>
              <a:t>мр</a:t>
            </a:r>
            <a:r>
              <a:rPr lang="en-US" sz="2400" dirty="0"/>
              <a:t>*</a:t>
            </a:r>
            <a:r>
              <a:rPr lang="ru-RU" sz="2400" dirty="0"/>
              <a:t> «Об утверждении состава рабочей группы и проведении выездов в образовательные организации Иркутской области».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ru-RU" sz="1800" dirty="0"/>
              <a:t>Меняется ежегодно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350100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2" t="24052" r="9811" b="8135"/>
          <a:stretch/>
        </p:blipFill>
        <p:spPr bwMode="auto">
          <a:xfrm>
            <a:off x="1280582" y="3428999"/>
            <a:ext cx="6513769" cy="319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64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/>
              <a:t>Должностные инструкции заместителей директоров, педагогов-психологов, социальных педагогов устаревшие, оформлены с нарушением требований.</a:t>
            </a:r>
          </a:p>
          <a:p>
            <a:pPr marL="514350" indent="-514350">
              <a:buAutoNum type="arabicPeriod"/>
            </a:pPr>
            <a:r>
              <a:rPr lang="ru-RU" sz="2800" dirty="0"/>
              <a:t>Планирование воспитательной деятельности зачастую имеет признаки стихийности; планы копируются из года в год.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C00000"/>
                </a:solidFill>
              </a:rPr>
              <a:t>Нет взаимосвязи между профилактической деятельностью, которая отражена в различных планах, и программой воспитания.</a:t>
            </a:r>
          </a:p>
          <a:p>
            <a:pPr marL="514350" indent="-514350">
              <a:buAutoNum type="arabicPeriod"/>
            </a:pPr>
            <a:r>
              <a:rPr lang="ru-RU" sz="2800" dirty="0"/>
              <a:t>Мониторинг, направленный на изучение социально-психологического климата в образовательных организациях (группах) не проводится, проблемные поля не выявляются, задачи, направленные на устранение проблем, не ставятся и не решаются. </a:t>
            </a:r>
          </a:p>
        </p:txBody>
      </p:sp>
    </p:spTree>
    <p:extLst>
      <p:ext uri="{BB962C8B-B14F-4D97-AF65-F5344CB8AC3E}">
        <p14:creationId xmlns:p14="http://schemas.microsoft.com/office/powerpoint/2010/main" val="98419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5"/>
            </a:pPr>
            <a:r>
              <a:rPr lang="ru-RU" sz="3400" dirty="0"/>
              <a:t>Планы классных </a:t>
            </a:r>
            <a:r>
              <a:rPr lang="ru-RU" sz="3400" dirty="0" smtClean="0"/>
              <a:t>руководителей  </a:t>
            </a:r>
            <a:r>
              <a:rPr lang="ru-RU" sz="3400" dirty="0"/>
              <a:t>не взаимосвязаны с планом профилактической деятельности, классные </a:t>
            </a:r>
            <a:r>
              <a:rPr lang="ru-RU" sz="3400" dirty="0" smtClean="0"/>
              <a:t>руководители </a:t>
            </a:r>
            <a:r>
              <a:rPr lang="ru-RU" sz="3400" dirty="0"/>
              <a:t>не понимают целей и задач воспитания в образовательной организации.</a:t>
            </a:r>
          </a:p>
          <a:p>
            <a:pPr marL="514350" indent="-514350">
              <a:buAutoNum type="arabicPeriod" startAt="5"/>
            </a:pPr>
            <a:r>
              <a:rPr lang="ru-RU" sz="3400" dirty="0"/>
              <a:t>Мероприятия в планах воспитательной работы классных </a:t>
            </a:r>
            <a:r>
              <a:rPr lang="ru-RU" sz="3400" dirty="0" smtClean="0"/>
              <a:t>руководителей </a:t>
            </a:r>
            <a:r>
              <a:rPr lang="ru-RU" sz="3400" dirty="0"/>
              <a:t>разрознены, отсутствует система и комплексный подход.</a:t>
            </a:r>
          </a:p>
          <a:p>
            <a:pPr marL="514350" indent="-514350">
              <a:buAutoNum type="arabicPeriod" startAt="5"/>
            </a:pPr>
            <a:r>
              <a:rPr lang="ru-RU" sz="3400" dirty="0">
                <a:solidFill>
                  <a:srgbClr val="C00000"/>
                </a:solidFill>
              </a:rPr>
              <a:t>В планах воспитательной работы классных </a:t>
            </a:r>
            <a:r>
              <a:rPr lang="ru-RU" sz="3400" dirty="0" smtClean="0">
                <a:solidFill>
                  <a:srgbClr val="C00000"/>
                </a:solidFill>
              </a:rPr>
              <a:t>руководителей </a:t>
            </a:r>
            <a:r>
              <a:rPr lang="ru-RU" sz="3400" dirty="0">
                <a:solidFill>
                  <a:srgbClr val="C00000"/>
                </a:solidFill>
              </a:rPr>
              <a:t>отсутствуют мероприятия, направленные на сплочение классного коллектива, профилактику буллинга, профилактику конфликтов, профилактику детских суицидов.</a:t>
            </a:r>
          </a:p>
          <a:p>
            <a:pPr marL="514350" indent="-514350">
              <a:buAutoNum type="arabicPeriod" startAt="5"/>
            </a:pPr>
            <a:r>
              <a:rPr lang="ru-RU" sz="3400" dirty="0"/>
              <a:t>Проблемно-ориентированный анализ воспитательной работы на разных уровнях не </a:t>
            </a:r>
            <a:r>
              <a:rPr lang="ru-RU" sz="3400" dirty="0" smtClean="0"/>
              <a:t>проводится.</a:t>
            </a:r>
            <a:endParaRPr lang="ru-RU" sz="3400" dirty="0"/>
          </a:p>
          <a:p>
            <a:pPr marL="514350" indent="-514350">
              <a:buAutoNum type="arabicPeriod" startAt="5"/>
            </a:pPr>
            <a:endParaRPr lang="ru-RU" dirty="0"/>
          </a:p>
          <a:p>
            <a:pPr marL="514350" indent="-514350">
              <a:buAutoNum type="arabicPeriod" startAt="5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03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9"/>
            </a:pPr>
            <a:r>
              <a:rPr lang="ru-RU" sz="2800" dirty="0">
                <a:solidFill>
                  <a:srgbClr val="C00000"/>
                </a:solidFill>
              </a:rPr>
              <a:t>Выявленные проблемы в коллективах обучающихся нигде не обсуждаются, методическая помощь </a:t>
            </a:r>
            <a:r>
              <a:rPr lang="ru-RU" sz="2800" dirty="0" smtClean="0">
                <a:solidFill>
                  <a:srgbClr val="C00000"/>
                </a:solidFill>
              </a:rPr>
              <a:t>педагогам </a:t>
            </a:r>
            <a:r>
              <a:rPr lang="ru-RU" sz="2800" dirty="0">
                <a:solidFill>
                  <a:srgbClr val="C00000"/>
                </a:solidFill>
              </a:rPr>
              <a:t>не оказывается</a:t>
            </a:r>
            <a:r>
              <a:rPr lang="ru-RU" sz="2800" dirty="0"/>
              <a:t>.</a:t>
            </a:r>
          </a:p>
          <a:p>
            <a:pPr marL="514350" indent="-514350">
              <a:buAutoNum type="arabicPeriod" startAt="9"/>
            </a:pPr>
            <a:r>
              <a:rPr lang="ru-RU" sz="2800" dirty="0">
                <a:solidFill>
                  <a:srgbClr val="C00000"/>
                </a:solidFill>
              </a:rPr>
              <a:t>Контроль со стороны заместителей директоров по ВР осуществляется не в полной мере.</a:t>
            </a:r>
          </a:p>
          <a:p>
            <a:pPr marL="514350" indent="-514350">
              <a:buAutoNum type="arabicPeriod" startAt="9"/>
            </a:pPr>
            <a:r>
              <a:rPr lang="ru-RU" sz="2800" dirty="0"/>
              <a:t>Проблемно-ориентированные анализы профилактической работы образовательной организации отсутствуют.</a:t>
            </a:r>
          </a:p>
          <a:p>
            <a:pPr marL="514350" indent="-514350">
              <a:buAutoNum type="arabicPeriod" startAt="9"/>
            </a:pPr>
            <a:r>
              <a:rPr lang="ru-RU" sz="2800" dirty="0">
                <a:solidFill>
                  <a:srgbClr val="C00000"/>
                </a:solidFill>
              </a:rPr>
              <a:t>Информация об имеющихся проблемах не доводится до педагогического коллектива, меры для их решения не разрабатываются, проблемы остаются.</a:t>
            </a:r>
          </a:p>
          <a:p>
            <a:pPr marL="514350" indent="-514350">
              <a:buAutoNum type="arabicPeriod" startAt="9"/>
            </a:pPr>
            <a:r>
              <a:rPr lang="ru-RU" sz="2800" dirty="0"/>
              <a:t>Не везде имеются отдельные кабинеты педагога-психолога, расписание занятий, графики работы.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514350" indent="-514350">
              <a:buAutoNum type="arabicPeriod" startAt="5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03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14"/>
            </a:pPr>
            <a:r>
              <a:rPr lang="ru-RU" sz="3700" dirty="0"/>
              <a:t>Сведения о повышении квалификации педагогов-психологов за последние 5 лет по вопросам профилактики отклоняющегося, в том числе суицидального поведения несовершеннолетних, организации </a:t>
            </a:r>
            <a:r>
              <a:rPr lang="ru-RU" sz="3700" dirty="0" err="1"/>
              <a:t>психокоррекционной</a:t>
            </a:r>
            <a:r>
              <a:rPr lang="ru-RU" sz="3700" dirty="0"/>
              <a:t> помощи, индивидуальной работы с обучающимися «группы риска» и т.п. не представлены.</a:t>
            </a:r>
          </a:p>
          <a:p>
            <a:pPr marL="514350" indent="-514350">
              <a:buAutoNum type="arabicPeriod" startAt="14"/>
            </a:pPr>
            <a:r>
              <a:rPr lang="ru-RU" sz="3700" dirty="0"/>
              <a:t>Отсутствует перечень психолого-педагогических диагностических методик, утвержденных руководителем ОО.</a:t>
            </a:r>
          </a:p>
          <a:p>
            <a:pPr marL="514350" indent="-514350">
              <a:buAutoNum type="arabicPeriod" startAt="14"/>
            </a:pPr>
            <a:r>
              <a:rPr lang="ru-RU" sz="3700" dirty="0">
                <a:solidFill>
                  <a:srgbClr val="C00000"/>
                </a:solidFill>
              </a:rPr>
              <a:t>План работы педагога-психолога не взаимосвязан с планом ВР образовательной организации.</a:t>
            </a:r>
          </a:p>
          <a:p>
            <a:pPr marL="514350" indent="-514350">
              <a:buAutoNum type="arabicPeriod" startAt="14"/>
            </a:pPr>
            <a:r>
              <a:rPr lang="ru-RU" sz="3700" dirty="0"/>
              <a:t>Отсутствуют Журналы учета индивидуальной </a:t>
            </a:r>
            <a:r>
              <a:rPr lang="ru-RU" sz="3700" dirty="0" err="1"/>
              <a:t>психокоррекционной</a:t>
            </a:r>
            <a:r>
              <a:rPr lang="ru-RU" sz="3700" dirty="0"/>
              <a:t> работы с обучающимися, Журналы учета групповой работы с обучающимися «группы риска».</a:t>
            </a:r>
          </a:p>
          <a:p>
            <a:pPr marL="514350" indent="-514350">
              <a:buAutoNum type="arabicPeriod" startAt="14"/>
            </a:pPr>
            <a:endParaRPr lang="ru-RU" dirty="0"/>
          </a:p>
          <a:p>
            <a:pPr marL="514350" indent="-514350">
              <a:buAutoNum type="arabicPeriod" startAt="14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16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18"/>
            </a:pPr>
            <a:r>
              <a:rPr lang="ru-RU" sz="3400" dirty="0"/>
              <a:t>Отсутствуют Журналы консультаций для: педагогов, обучающихся, родителей/законных представителей.</a:t>
            </a:r>
          </a:p>
          <a:p>
            <a:pPr marL="514350" indent="-514350">
              <a:buAutoNum type="arabicPeriod" startAt="18"/>
            </a:pPr>
            <a:r>
              <a:rPr lang="ru-RU" sz="3400" dirty="0">
                <a:solidFill>
                  <a:srgbClr val="C00000"/>
                </a:solidFill>
              </a:rPr>
              <a:t>Отсутствуют рекомендации по работе с обучающимися «группы риска» для: педагогов, родителей/законных представителей, обучающихся.</a:t>
            </a:r>
          </a:p>
          <a:p>
            <a:pPr marL="514350" indent="-514350">
              <a:buAutoNum type="arabicPeriod" startAt="18"/>
            </a:pPr>
            <a:r>
              <a:rPr lang="ru-RU" sz="3400" dirty="0"/>
              <a:t>Отсутствуют протоколы, справки и т.п. об активном участии педагога-психолога в родительских собраниях, педагогических советах/совещаниях, классных часах.</a:t>
            </a:r>
          </a:p>
          <a:p>
            <a:pPr marL="514350" indent="-514350">
              <a:buAutoNum type="arabicPeriod" startAt="18"/>
            </a:pPr>
            <a:r>
              <a:rPr lang="ru-RU" sz="3400" dirty="0"/>
              <a:t>В ряде учреждений до сих пор проводятся </a:t>
            </a:r>
            <a:r>
              <a:rPr lang="ru-RU" sz="3400" dirty="0" err="1"/>
              <a:t>ПМПк</a:t>
            </a:r>
            <a:r>
              <a:rPr lang="ru-RU" sz="3400" dirty="0"/>
              <a:t>!</a:t>
            </a:r>
          </a:p>
          <a:p>
            <a:pPr marL="514350" indent="-514350">
              <a:buAutoNum type="arabicPeriod" startAt="18"/>
            </a:pPr>
            <a:endParaRPr lang="ru-RU" dirty="0"/>
          </a:p>
          <a:p>
            <a:pPr marL="514350" indent="-514350">
              <a:buAutoNum type="arabicPeriod" startAt="18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09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29600" cy="57606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3"/>
            <a:ext cx="8712968" cy="5904655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Arial" pitchFamily="34" charset="0"/>
              <a:buAutoNum type="arabicPeriod" startAt="22"/>
            </a:pPr>
            <a:r>
              <a:rPr lang="ru-RU" sz="10000" dirty="0"/>
              <a:t>Комплекс психолого-педагогических мероприятий по случаям отсутствует; </a:t>
            </a:r>
            <a:r>
              <a:rPr lang="ru-RU" sz="10000" dirty="0">
                <a:solidFill>
                  <a:srgbClr val="C00000"/>
                </a:solidFill>
              </a:rPr>
              <a:t>случаи не рассматриваются на ППк, в связи с этим планы мероприятий по профилактике и сопровождению «группы риска» (с учетом деятельности всех специалистов и кураторов) не разрабатываются, решения не принимаются. Программы сопровождения обучающихся-</a:t>
            </a:r>
            <a:r>
              <a:rPr lang="ru-RU" sz="10000" dirty="0" err="1">
                <a:solidFill>
                  <a:srgbClr val="C00000"/>
                </a:solidFill>
              </a:rPr>
              <a:t>суицидентов</a:t>
            </a:r>
            <a:r>
              <a:rPr lang="ru-RU" sz="10000" dirty="0">
                <a:solidFill>
                  <a:srgbClr val="C00000"/>
                </a:solidFill>
              </a:rPr>
              <a:t> и их семей не разрабатываются, и, как следствие, нет мониторинга состояния ребенка. </a:t>
            </a:r>
          </a:p>
          <a:p>
            <a:pPr marL="514350" indent="-514350">
              <a:buAutoNum type="arabicPeriod" startAt="22"/>
            </a:pPr>
            <a:r>
              <a:rPr lang="ru-RU" sz="10000" dirty="0">
                <a:solidFill>
                  <a:srgbClr val="C00000"/>
                </a:solidFill>
              </a:rPr>
              <a:t>Имеются рецидивы суицидального поведения. Информация по динамике развития обучающихся «группы риска» не рассматривается на </a:t>
            </a:r>
            <a:r>
              <a:rPr lang="ru-RU" sz="10000" dirty="0" err="1">
                <a:solidFill>
                  <a:srgbClr val="C00000"/>
                </a:solidFill>
              </a:rPr>
              <a:t>ППк</a:t>
            </a:r>
            <a:r>
              <a:rPr lang="ru-RU" sz="10000" dirty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AutoNum type="arabicPeriod" startAt="22"/>
            </a:pPr>
            <a:r>
              <a:rPr lang="ru-RU" sz="10000" dirty="0"/>
              <a:t>Профилактическая работа, направленная на предотвращение суицидального поведения обучающихся на уровне образовательной организации, носит эпизодический характер. Система контроля за организацией и проведением мероприятий, направленных на профилактику суицидов, отсутствует.</a:t>
            </a:r>
          </a:p>
          <a:p>
            <a:pPr marL="514350" indent="-514350">
              <a:buAutoNum type="arabicPeriod" startAt="2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58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Обобщенные проблемы, выявленные в ходе проведения экспресс-анализов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752528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5"/>
            </a:pPr>
            <a:r>
              <a:rPr lang="ru-RU" sz="2600" dirty="0"/>
              <a:t>Система работы с родителями в области профилактики суицидального поведения и иных отклонений в поведении обучающихся не представлена.</a:t>
            </a:r>
          </a:p>
          <a:p>
            <a:pPr marL="0" indent="0" algn="ct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" y="3429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24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</TotalTime>
  <Words>1206</Words>
  <Application>Microsoft Office PowerPoint</Application>
  <PresentationFormat>Экран (4:3)</PresentationFormat>
  <Paragraphs>126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Министерство образования Иркутской области ГКУ «Центр профилактики, реабилитации и коррекции»</vt:lpstr>
      <vt:lpstr>Основания проведения выездов </vt:lpstr>
      <vt:lpstr>Обобщенные проблемы, выявленные в ходе проведения экспресс-анализов</vt:lpstr>
      <vt:lpstr>Обобщенные проблемы, выявленные в ходе проведения экспресс-анализов</vt:lpstr>
      <vt:lpstr>Обобщенные проблемы, выявленные в ходе проведения экспресс-анализов</vt:lpstr>
      <vt:lpstr>Обобщенные проблемы, выявленные в ходе проведения экспресс-анализов</vt:lpstr>
      <vt:lpstr>Обобщенные проблемы, выявленные в ходе проведения экспресс-анализов</vt:lpstr>
      <vt:lpstr>Обобщенные проблемы, выявленные в ходе проведения экспресс-анализов</vt:lpstr>
      <vt:lpstr>Обобщенные проблемы, выявленные в ходе проведения экспресс-анализов</vt:lpstr>
      <vt:lpstr>Презентация PowerPoint</vt:lpstr>
      <vt:lpstr>Рекомендации и требования: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ГБУ «Центр профилактики, реабилитации и коррекции»</dc:title>
  <cp:lastModifiedBy>GE_Soldatova</cp:lastModifiedBy>
  <cp:revision>115</cp:revision>
  <cp:lastPrinted>2023-05-03T04:02:30Z</cp:lastPrinted>
  <dcterms:modified xsi:type="dcterms:W3CDTF">2023-05-30T03:04:27Z</dcterms:modified>
</cp:coreProperties>
</file>