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85" r:id="rId3"/>
    <p:sldId id="287" r:id="rId4"/>
    <p:sldId id="288" r:id="rId5"/>
    <p:sldId id="289" r:id="rId6"/>
    <p:sldId id="292" r:id="rId7"/>
    <p:sldId id="293" r:id="rId8"/>
    <p:sldId id="291" r:id="rId9"/>
    <p:sldId id="2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9B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4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874A9-4BA0-4E5D-B125-6B40557B8B9C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8028F-B4EB-45D5-8DA2-A6D98D1C8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82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7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7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2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9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7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0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D8BC-3F7A-4360-BB6D-F1FCB3470FB4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7499" y="2198255"/>
            <a:ext cx="7008045" cy="162802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4F9B43"/>
                </a:solidFill>
                <a:latin typeface="+mn-lt"/>
              </a:rPr>
              <a:t>ИТОГИ работы ТПМПК в 2022-2023 учебном году</a:t>
            </a:r>
            <a:endParaRPr lang="en-US" sz="3600" b="1" dirty="0">
              <a:solidFill>
                <a:srgbClr val="4F9B43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802" y="4622536"/>
            <a:ext cx="4724954" cy="87217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Докладчик  </a:t>
            </a:r>
            <a:endParaRPr lang="ru-RU" b="1" dirty="0"/>
          </a:p>
          <a:p>
            <a:pPr algn="l"/>
            <a:endParaRPr lang="en-US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502471" y="4622536"/>
            <a:ext cx="3641529" cy="128111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200" dirty="0" smtClean="0"/>
              <a:t>Солдатова Г.Е., начальник отдела психолого-педагогического и социального сопровождения МКУ «ЦРО»</a:t>
            </a:r>
            <a:endParaRPr lang="ru-RU" sz="2200" dirty="0"/>
          </a:p>
          <a:p>
            <a:pPr algn="l"/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5752409"/>
            <a:ext cx="4724954" cy="872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>
              <a:lnSpc>
                <a:spcPct val="120000"/>
              </a:lnSpc>
              <a:spcBef>
                <a:spcPts val="0"/>
              </a:spcBef>
            </a:pPr>
            <a:endParaRPr lang="ru-RU" dirty="0"/>
          </a:p>
          <a:p>
            <a:pPr algn="l"/>
            <a:endParaRPr lang="ru-RU" dirty="0"/>
          </a:p>
          <a:p>
            <a:pPr algn="l"/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279" y="205525"/>
            <a:ext cx="2031721" cy="87217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0CBE52F-E49F-4FF4-AF77-46D05B96AD38}"/>
              </a:ext>
            </a:extLst>
          </p:cNvPr>
          <p:cNvSpPr txBox="1">
            <a:spLocks/>
          </p:cNvSpPr>
          <p:nvPr/>
        </p:nvSpPr>
        <p:spPr>
          <a:xfrm>
            <a:off x="79802" y="148960"/>
            <a:ext cx="5605041" cy="94209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4F9B43"/>
                </a:solidFill>
                <a:latin typeface="+mn-lt"/>
              </a:rPr>
              <a:t>Муниципальное казенное учреждение</a:t>
            </a:r>
          </a:p>
          <a:p>
            <a:r>
              <a:rPr lang="ru-RU" b="1" dirty="0">
                <a:solidFill>
                  <a:srgbClr val="4F9B43"/>
                </a:solidFill>
                <a:latin typeface="+mn-lt"/>
              </a:rPr>
              <a:t>«Центр развития образования»</a:t>
            </a:r>
            <a:endParaRPr lang="en-US" b="1" dirty="0">
              <a:solidFill>
                <a:srgbClr val="4F9B4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7736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Количество обследованных комиссией в 2022-2023 </a:t>
            </a:r>
            <a:r>
              <a:rPr lang="ru-RU" b="1" dirty="0" err="1" smtClean="0">
                <a:solidFill>
                  <a:srgbClr val="00B050"/>
                </a:solidFill>
              </a:rPr>
              <a:t>уч.г</a:t>
            </a:r>
            <a:r>
              <a:rPr lang="ru-RU" b="1" dirty="0" smtClean="0">
                <a:solidFill>
                  <a:srgbClr val="00B050"/>
                </a:solidFill>
              </a:rPr>
              <a:t>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Всего обследовано –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914 </a:t>
            </a:r>
            <a:r>
              <a:rPr lang="ru-RU" sz="3600" b="1" dirty="0" smtClean="0"/>
              <a:t>обучающихся:</a:t>
            </a:r>
          </a:p>
          <a:p>
            <a:r>
              <a:rPr lang="ru-RU" sz="3600" b="1" dirty="0" smtClean="0"/>
              <a:t>Дошкольников-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366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/>
              <a:t>детей</a:t>
            </a:r>
            <a:r>
              <a:rPr lang="ru-RU" sz="3600" b="1" dirty="0" smtClean="0"/>
              <a:t>;</a:t>
            </a:r>
            <a:endParaRPr lang="ru-RU" sz="3600" b="1" dirty="0" smtClean="0"/>
          </a:p>
          <a:p>
            <a:r>
              <a:rPr lang="ru-RU" sz="3600" b="1" dirty="0" smtClean="0"/>
              <a:t>Школьников-</a:t>
            </a:r>
            <a:r>
              <a:rPr lang="ru-RU" sz="3600" b="1" dirty="0" smtClean="0"/>
              <a:t>417</a:t>
            </a:r>
            <a:r>
              <a:rPr lang="ru-RU" sz="3600" b="1" dirty="0" smtClean="0"/>
              <a:t> </a:t>
            </a:r>
            <a:r>
              <a:rPr lang="ru-RU" sz="3600" b="1" dirty="0" smtClean="0"/>
              <a:t>( </a:t>
            </a:r>
            <a:r>
              <a:rPr lang="ru-RU" sz="3600" b="1" dirty="0" smtClean="0"/>
              <a:t>НОО-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215</a:t>
            </a:r>
            <a:r>
              <a:rPr lang="ru-RU" sz="3600" b="1" dirty="0" smtClean="0"/>
              <a:t> </a:t>
            </a:r>
            <a:r>
              <a:rPr lang="ru-RU" sz="3600" b="1" dirty="0" smtClean="0"/>
              <a:t>чел., </a:t>
            </a:r>
            <a:r>
              <a:rPr lang="ru-RU" sz="3600" b="1" dirty="0" smtClean="0"/>
              <a:t>ООО-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202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/>
              <a:t>чел.);</a:t>
            </a:r>
          </a:p>
          <a:p>
            <a:r>
              <a:rPr lang="ru-RU" sz="3600" b="1" dirty="0" smtClean="0"/>
              <a:t>Выпускников 9 классов-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131</a:t>
            </a:r>
            <a:r>
              <a:rPr lang="ru-RU" sz="3600" b="1" dirty="0" smtClean="0"/>
              <a:t> чел.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22257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1092"/>
          </a:xfrm>
        </p:spPr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Рекомендованные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1209964"/>
            <a:ext cx="8136659" cy="4966999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Школьники:</a:t>
            </a:r>
          </a:p>
          <a:p>
            <a:r>
              <a:rPr lang="ru-RU" b="1" dirty="0"/>
              <a:t>Для детей с </a:t>
            </a:r>
            <a:r>
              <a:rPr lang="ru-RU" b="1" dirty="0" smtClean="0"/>
              <a:t>ТНР-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25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/>
              <a:t>человек;</a:t>
            </a:r>
          </a:p>
          <a:p>
            <a:r>
              <a:rPr lang="ru-RU" b="1" dirty="0"/>
              <a:t>Для детей с  ЗПР </a:t>
            </a:r>
            <a:r>
              <a:rPr lang="ru-RU" b="1" dirty="0" smtClean="0"/>
              <a:t>-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277</a:t>
            </a:r>
            <a:r>
              <a:rPr lang="ru-RU" b="1" dirty="0" smtClean="0"/>
              <a:t>человек;</a:t>
            </a:r>
            <a:endParaRPr lang="ru-RU" b="1" dirty="0"/>
          </a:p>
          <a:p>
            <a:r>
              <a:rPr lang="ru-RU" b="1" dirty="0"/>
              <a:t>Для детей с НОДА-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ru-RU" b="1" dirty="0" smtClean="0"/>
              <a:t> человек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Для детей с нарушением зрения-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6 </a:t>
            </a:r>
            <a:r>
              <a:rPr lang="ru-RU" b="1" dirty="0" smtClean="0"/>
              <a:t>человек</a:t>
            </a:r>
            <a:endParaRPr lang="ru-RU" b="1" dirty="0"/>
          </a:p>
          <a:p>
            <a:r>
              <a:rPr lang="ru-RU" b="1" dirty="0"/>
              <a:t>Обучение по </a:t>
            </a:r>
            <a:r>
              <a:rPr lang="ru-RU" b="1" dirty="0" smtClean="0"/>
              <a:t>ООП, </a:t>
            </a:r>
            <a:r>
              <a:rPr lang="ru-RU" b="1" dirty="0" smtClean="0"/>
              <a:t>консультирование-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33</a:t>
            </a:r>
            <a:r>
              <a:rPr lang="ru-RU" b="1" dirty="0" smtClean="0"/>
              <a:t> человека;</a:t>
            </a:r>
            <a:endParaRPr lang="ru-RU" b="1" dirty="0"/>
          </a:p>
          <a:p>
            <a:r>
              <a:rPr lang="ru-RU" b="1" dirty="0"/>
              <a:t>Для детей с умственной отсталостью</a:t>
            </a:r>
          </a:p>
          <a:p>
            <a:pPr marL="0" indent="0">
              <a:buNone/>
            </a:pPr>
            <a:r>
              <a:rPr lang="ru-RU" b="1" dirty="0"/>
              <a:t>(интеллектуальными нарушениями)-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75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smtClean="0"/>
              <a:t>человек,  (</a:t>
            </a:r>
            <a:r>
              <a:rPr lang="ru-RU" b="1" dirty="0" smtClean="0">
                <a:solidFill>
                  <a:srgbClr val="FF0000"/>
                </a:solidFill>
              </a:rPr>
              <a:t>54</a:t>
            </a:r>
            <a:r>
              <a:rPr lang="ru-RU" b="1" dirty="0" smtClean="0"/>
              <a:t> </a:t>
            </a:r>
            <a:r>
              <a:rPr lang="ru-RU" b="1" dirty="0" smtClean="0"/>
              <a:t>детей -легкая УО, </a:t>
            </a:r>
            <a:r>
              <a:rPr lang="ru-RU" b="1" dirty="0" smtClean="0">
                <a:solidFill>
                  <a:srgbClr val="FF0000"/>
                </a:solidFill>
              </a:rPr>
              <a:t>21</a:t>
            </a:r>
            <a:r>
              <a:rPr lang="ru-RU" b="1" dirty="0" smtClean="0"/>
              <a:t>- </a:t>
            </a:r>
            <a:r>
              <a:rPr lang="ru-RU" b="1" dirty="0" smtClean="0"/>
              <a:t>умеренная и тяжелая УО);</a:t>
            </a:r>
            <a:endParaRPr lang="ru-RU" dirty="0" smtClean="0"/>
          </a:p>
          <a:p>
            <a:r>
              <a:rPr lang="ru-RU" b="1" dirty="0" smtClean="0"/>
              <a:t>ГВЭ -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131</a:t>
            </a:r>
            <a:r>
              <a:rPr lang="ru-RU" b="1" dirty="0" smtClean="0"/>
              <a:t> человек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03073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872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Положительное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4957763"/>
          </a:xfrm>
        </p:spPr>
        <p:txBody>
          <a:bodyPr/>
          <a:lstStyle/>
          <a:p>
            <a:pPr algn="just"/>
            <a:r>
              <a:rPr lang="ru-RU" b="1" dirty="0" smtClean="0"/>
              <a:t>Все </a:t>
            </a:r>
            <a:r>
              <a:rPr lang="ru-RU" b="1" dirty="0" smtClean="0"/>
              <a:t>ОУ стали грамотно готовить документы;</a:t>
            </a:r>
          </a:p>
          <a:p>
            <a:pPr algn="just"/>
            <a:r>
              <a:rPr lang="ru-RU" b="1" dirty="0" smtClean="0"/>
              <a:t>Некоторые ОУ стали результативнее готовить родителей для принятия ими решения </a:t>
            </a:r>
            <a:r>
              <a:rPr lang="ru-RU" b="1" dirty="0" smtClean="0"/>
              <a:t>ТПМПК;</a:t>
            </a:r>
          </a:p>
          <a:p>
            <a:pPr algn="just"/>
            <a:r>
              <a:rPr lang="ru-RU" b="1" dirty="0" smtClean="0"/>
              <a:t>Во всех ОУ имеются заявления родителей на организацию обучения по АООП;</a:t>
            </a:r>
          </a:p>
          <a:p>
            <a:pPr algn="just"/>
            <a:r>
              <a:rPr lang="ru-RU" b="1" dirty="0" smtClean="0"/>
              <a:t>Составлен УП на коррекционные занятия и согласован с родителями;</a:t>
            </a:r>
          </a:p>
          <a:p>
            <a:pPr algn="just"/>
            <a:r>
              <a:rPr lang="ru-RU" b="1" dirty="0" smtClean="0"/>
              <a:t>Во всех ОУ работает ППк;</a:t>
            </a:r>
          </a:p>
          <a:p>
            <a:pPr algn="just"/>
            <a:r>
              <a:rPr lang="ru-RU" b="1" dirty="0" smtClean="0"/>
              <a:t>Во всех ОУ используется в  работе с детьми с ОВЗ индивидуальный образовательный маршрут (ИОМ)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68201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6331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Проблематика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1052945"/>
            <a:ext cx="8330155" cy="546360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100" b="1" dirty="0" smtClean="0"/>
              <a:t>Среди педагогов бытует мнение, что есть какая-то «облегченная программа», на что они  и настраивают родителей;</a:t>
            </a:r>
          </a:p>
          <a:p>
            <a:pPr algn="just"/>
            <a:r>
              <a:rPr lang="ru-RU" sz="3100" b="1" dirty="0" smtClean="0"/>
              <a:t>Педагоги считают, </a:t>
            </a:r>
            <a:r>
              <a:rPr lang="ru-RU" sz="3100" b="1" dirty="0" smtClean="0"/>
              <a:t> что ТПМПК может перевести неуспевающего ученика в следующий класс или оставить его на повторный год обучения;</a:t>
            </a:r>
          </a:p>
          <a:p>
            <a:pPr algn="just"/>
            <a:r>
              <a:rPr lang="ru-RU" sz="3100" b="1" dirty="0" smtClean="0"/>
              <a:t>Отмечены случаи, когда педагоги ставят положительные отметки детям с умственной отсталостью, переводят их даже без академической задолжности в следующий класс, обучают до 6,7 класса, а потом  приводят их на комиссию;</a:t>
            </a:r>
          </a:p>
          <a:p>
            <a:pPr algn="just"/>
            <a:r>
              <a:rPr lang="ru-RU" sz="3100" b="1" dirty="0" smtClean="0"/>
              <a:t>30  семиклассников, 10 </a:t>
            </a:r>
            <a:r>
              <a:rPr lang="ru-RU" sz="3100" b="1" dirty="0" smtClean="0"/>
              <a:t> </a:t>
            </a:r>
            <a:r>
              <a:rPr lang="ru-RU" sz="3100" b="1" dirty="0" smtClean="0"/>
              <a:t>восьмиклассников и 7 девяти</a:t>
            </a:r>
            <a:r>
              <a:rPr lang="ru-RU" sz="3100" b="1" dirty="0" smtClean="0"/>
              <a:t>классников в этом году  были впервые представлены на ТПМПК;</a:t>
            </a:r>
          </a:p>
          <a:p>
            <a:pPr algn="just"/>
            <a:r>
              <a:rPr lang="ru-RU" sz="3100" b="1" dirty="0"/>
              <a:t>Учащимся, получившим заключение ТПМПК на обучение по АООП для умственно отсталых детей, но отказавшимся переходить в </a:t>
            </a:r>
            <a:r>
              <a:rPr lang="ru-RU" sz="3100" b="1" dirty="0" smtClean="0"/>
              <a:t>ГО КУ СКШ</a:t>
            </a:r>
            <a:r>
              <a:rPr lang="ru-RU" sz="3100" b="1" dirty="0"/>
              <a:t>, ставятся положительные отметки по результатам четверти и года.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59206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6331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ПРОБЛЕМАТИКА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228437"/>
            <a:ext cx="7886700" cy="494852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ГВЭ:</a:t>
            </a:r>
          </a:p>
          <a:p>
            <a:pPr marL="0" indent="0">
              <a:buNone/>
            </a:pPr>
            <a:r>
              <a:rPr lang="ru-RU" b="1" dirty="0" smtClean="0"/>
              <a:t>12 (23) выпускников </a:t>
            </a:r>
            <a:r>
              <a:rPr lang="ru-RU" b="1" dirty="0" smtClean="0"/>
              <a:t>9 классов получили заключение ТПМПК на прохождение ГИА в форме ГВЭ, не имея статуса ОВЗ. Эти дети получили обычный КИМ, они не </a:t>
            </a:r>
            <a:r>
              <a:rPr lang="ru-RU" b="1" dirty="0" smtClean="0"/>
              <a:t>имеют </a:t>
            </a:r>
            <a:r>
              <a:rPr lang="ru-RU" b="1" dirty="0" smtClean="0"/>
              <a:t>льготы при подсчете </a:t>
            </a:r>
            <a:r>
              <a:rPr lang="ru-RU" b="1" dirty="0" smtClean="0"/>
              <a:t>баллов.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(Всего -12 выпускников</a:t>
            </a:r>
            <a:r>
              <a:rPr lang="ru-RU" b="1" dirty="0"/>
              <a:t>: СОШ№17- 1 учащийся, СОШ</a:t>
            </a:r>
            <a:r>
              <a:rPr lang="ru-RU" b="1" dirty="0" smtClean="0"/>
              <a:t>№5, 9, 14-  по 2 </a:t>
            </a:r>
            <a:r>
              <a:rPr lang="ru-RU" b="1" dirty="0" smtClean="0"/>
              <a:t>ученика, </a:t>
            </a:r>
            <a:r>
              <a:rPr lang="ru-RU" b="1" dirty="0" smtClean="0"/>
              <a:t>СОШ№8- 5 учеников</a:t>
            </a:r>
            <a:r>
              <a:rPr lang="ru-RU" b="1" dirty="0" smtClean="0"/>
              <a:t>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85486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13458"/>
            <a:ext cx="7886700" cy="5092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Проблематика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261641"/>
            <a:ext cx="7886700" cy="507736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/>
              <a:t>В организации условий обучения детей с ОВЗ: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/>
              <a:t>Для детей с ТНР недостаточное количество часов учителя- логопеда (не менее 3-х)в учебном плане коррекционного раздела;</a:t>
            </a:r>
            <a:endParaRPr lang="ru-RU" b="1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/>
              <a:t>Родители жалуются на работу педагогов-психологов (отсутствует индивидуальная работа);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/>
              <a:t>Не во всех ОУ работают дефектологи;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/>
              <a:t>Отсутствуют часы индивидуальных занятий по предметам, которые вызывают затруднения и др.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272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1552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ПРЕДЛОЖЕНИЯ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9367" y="1293091"/>
            <a:ext cx="8681013" cy="488387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В очередной раз проанализировать </a:t>
            </a:r>
            <a:r>
              <a:rPr lang="ru-RU" b="1" dirty="0" smtClean="0"/>
              <a:t>деятельность </a:t>
            </a:r>
            <a:r>
              <a:rPr lang="ru-RU" b="1" dirty="0" smtClean="0"/>
              <a:t>педагогов   </a:t>
            </a:r>
            <a:r>
              <a:rPr lang="ru-RU" b="1" dirty="0" smtClean="0"/>
              <a:t>по выявлению учащихся, </a:t>
            </a:r>
            <a:r>
              <a:rPr lang="ru-RU" b="1" dirty="0"/>
              <a:t>испытывающих трудности в обучении;</a:t>
            </a:r>
            <a:endParaRPr lang="ru-RU" b="1" dirty="0" smtClean="0"/>
          </a:p>
          <a:p>
            <a:pPr algn="just"/>
            <a:r>
              <a:rPr lang="ru-RU" b="1" dirty="0" smtClean="0"/>
              <a:t>Повысить ответственность педагогов за</a:t>
            </a:r>
            <a:r>
              <a:rPr lang="ru-RU" b="1" dirty="0"/>
              <a:t> необъективное выставление </a:t>
            </a:r>
            <a:r>
              <a:rPr lang="ru-RU" b="1" dirty="0" smtClean="0"/>
              <a:t>отметок и позднее выявление детей, испытывающих трудности в обучении;</a:t>
            </a:r>
          </a:p>
          <a:p>
            <a:pPr algn="just"/>
            <a:r>
              <a:rPr lang="ru-RU" b="1" dirty="0" smtClean="0"/>
              <a:t>Продолжить  </a:t>
            </a:r>
            <a:r>
              <a:rPr lang="ru-RU" b="1" dirty="0" smtClean="0"/>
              <a:t>методическую  работу </a:t>
            </a:r>
            <a:r>
              <a:rPr lang="ru-RU" b="1" dirty="0" smtClean="0"/>
              <a:t>с педагогами по </a:t>
            </a:r>
            <a:r>
              <a:rPr lang="ru-RU" b="1" dirty="0" smtClean="0"/>
              <a:t>содержанию АООП;</a:t>
            </a:r>
          </a:p>
          <a:p>
            <a:pPr algn="just"/>
            <a:r>
              <a:rPr lang="ru-RU" b="1" dirty="0" smtClean="0"/>
              <a:t>Привести в соответствие с АОО программами учебные планы</a:t>
            </a:r>
            <a:r>
              <a:rPr lang="ru-RU" b="1" dirty="0" smtClean="0"/>
              <a:t>;</a:t>
            </a:r>
            <a:endParaRPr lang="ru-RU" b="1" dirty="0" smtClean="0"/>
          </a:p>
          <a:p>
            <a:pPr algn="just"/>
            <a:r>
              <a:rPr lang="ru-RU" b="1" dirty="0" smtClean="0"/>
              <a:t>.</a:t>
            </a:r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969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701964"/>
            <a:ext cx="7886700" cy="5474999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СПАСИБО  ЗА ВНИМАНИЕ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085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1569</TotalTime>
  <Words>494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ИТОГИ работы ТПМПК в 2022-2023 учебном году</vt:lpstr>
      <vt:lpstr>Количество обследованных комиссией в 2022-2023 уч.г.</vt:lpstr>
      <vt:lpstr>Рекомендованные программы</vt:lpstr>
      <vt:lpstr>Положительное</vt:lpstr>
      <vt:lpstr>Проблематика</vt:lpstr>
      <vt:lpstr>ПРОБЛЕМАТИКА</vt:lpstr>
      <vt:lpstr>Проблематика</vt:lpstr>
      <vt:lpstr>ПРЕДЛОЖЕНИЯ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GE_Soldatova</cp:lastModifiedBy>
  <cp:revision>113</cp:revision>
  <cp:lastPrinted>2022-06-15T03:50:42Z</cp:lastPrinted>
  <dcterms:created xsi:type="dcterms:W3CDTF">2019-02-21T15:01:25Z</dcterms:created>
  <dcterms:modified xsi:type="dcterms:W3CDTF">2023-05-30T08:05:02Z</dcterms:modified>
</cp:coreProperties>
</file>