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11"/>
  </p:notesMasterIdLst>
  <p:sldIdLst>
    <p:sldId id="256" r:id="rId2"/>
    <p:sldId id="278" r:id="rId3"/>
    <p:sldId id="281" r:id="rId4"/>
    <p:sldId id="282" r:id="rId5"/>
    <p:sldId id="284" r:id="rId6"/>
    <p:sldId id="272" r:id="rId7"/>
    <p:sldId id="283" r:id="rId8"/>
    <p:sldId id="280" r:id="rId9"/>
    <p:sldId id="279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C5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92" autoAdjust="0"/>
    <p:restoredTop sz="94660"/>
  </p:normalViewPr>
  <p:slideViewPr>
    <p:cSldViewPr snapToGrid="0">
      <p:cViewPr>
        <p:scale>
          <a:sx n="79" d="100"/>
          <a:sy n="79" d="100"/>
        </p:scale>
        <p:origin x="-1926" y="-7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8470BA-BA6C-4D28-81AF-1D08A55183C0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2AD73-35AF-4B16-936A-28B433D8E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244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354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767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282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701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330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120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41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964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353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453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1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F28B9-661F-4239-A570-ED3F1593B2F3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5D529-6591-42B0-9EF6-DC07F54F1A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199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44" y="0"/>
            <a:ext cx="10081997" cy="6858000"/>
          </a:xfrm>
          <a:prstGeom prst="rect">
            <a:avLst/>
          </a:prstGeom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706" y="2046118"/>
            <a:ext cx="2174790" cy="179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44914" y="478301"/>
            <a:ext cx="84094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800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68979" y="478301"/>
            <a:ext cx="6605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i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96740" y="1143230"/>
            <a:ext cx="7414901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1600" b="1" cap="all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1600" b="1" cap="all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600" b="1" cap="all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ОГБУСО «</a:t>
            </a:r>
            <a:r>
              <a:rPr lang="ru-RU" sz="1400" b="1" cap="all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Центр социальной помощи семье и детям </a:t>
            </a:r>
          </a:p>
          <a:p>
            <a:pPr lvl="0" algn="ctr"/>
            <a:r>
              <a:rPr lang="ru-RU" sz="1400" b="1" cap="all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г. Усть-Илимска и Усть-Илимского района</a:t>
            </a:r>
            <a:r>
              <a:rPr lang="ru-RU" sz="1600" b="1" cap="all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1600" b="1" i="1" cap="all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400" b="1" cap="all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Отделение сопровождения замещающих семей </a:t>
            </a:r>
          </a:p>
          <a:p>
            <a:pPr lvl="0" algn="ctr"/>
            <a:endParaRPr lang="ru-RU" sz="1400" b="1" cap="all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600" b="1" i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Практика </a:t>
            </a:r>
          </a:p>
          <a:p>
            <a:pPr lvl="0"/>
            <a:r>
              <a:rPr lang="ru-RU" sz="3600" b="1" i="1" cap="al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b="1" i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«Рука  в  руку»</a:t>
            </a:r>
            <a:endParaRPr lang="ru-RU" sz="3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20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Наставничество опытной  замещающей семьи</a:t>
            </a:r>
          </a:p>
          <a:p>
            <a:pPr lvl="0" algn="ctr"/>
            <a:r>
              <a:rPr lang="ru-RU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над замещающей семьей , испытывающей сложности в воспитании детей</a:t>
            </a:r>
            <a:endParaRPr lang="ru-RU" sz="20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681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452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9696" y="447230"/>
            <a:ext cx="7744305" cy="1320800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Цель и задачи практики:</a:t>
            </a:r>
            <a:b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4060" y="1143639"/>
            <a:ext cx="10246407" cy="3880773"/>
          </a:xfrm>
        </p:spPr>
        <p:txBody>
          <a:bodyPr>
            <a:noAutofit/>
          </a:bodyPr>
          <a:lstStyle/>
          <a:p>
            <a:pPr marL="0" indent="531813" algn="just" defTabSz="457200">
              <a:spcBef>
                <a:spcPts val="0"/>
              </a:spcBef>
              <a:buClr>
                <a:srgbClr val="90C226"/>
              </a:buClr>
              <a:buSzPct val="80000"/>
              <a:buNone/>
            </a:pPr>
            <a:r>
              <a:rPr lang="ru-RU" sz="2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2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Профилактика вторичного сиротства, успешное существование замещающей семьи посредством  системы наставничества  опытной замещающей семьи над замещающей семьей, имеющей проблемы в воспитании несовершеннолетнего подопечного</a:t>
            </a:r>
            <a:r>
              <a:rPr lang="ru-RU" sz="2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				</a:t>
            </a:r>
          </a:p>
          <a:p>
            <a:pPr marL="0" lvl="0" indent="531813" algn="just" defTabSz="457200">
              <a:spcBef>
                <a:spcPts val="0"/>
              </a:spcBef>
              <a:buClr>
                <a:srgbClr val="90C226"/>
              </a:buClr>
              <a:buSzPct val="80000"/>
              <a:buNone/>
            </a:pPr>
            <a:r>
              <a:rPr lang="ru-RU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Задачи: </a:t>
            </a:r>
            <a:r>
              <a:rPr lang="ru-RU" sz="2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2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Поддержка замещающего родителя, формирование навыков конструктивного взаимодействия.</a:t>
            </a:r>
          </a:p>
          <a:p>
            <a:pPr marL="0" lvl="0" indent="531813" algn="just" defTabSz="457200">
              <a:spcBef>
                <a:spcPts val="0"/>
              </a:spcBef>
              <a:buClr>
                <a:srgbClr val="90C226"/>
              </a:buClr>
              <a:buSzPct val="80000"/>
              <a:buNone/>
            </a:pPr>
            <a:r>
              <a:rPr lang="ru-RU" sz="22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    Разрешение конфликтных ситуаций с приемным ребенком.</a:t>
            </a:r>
          </a:p>
          <a:p>
            <a:pPr marL="0" lvl="0" indent="531813" algn="just" defTabSz="457200">
              <a:spcBef>
                <a:spcPts val="0"/>
              </a:spcBef>
              <a:buClr>
                <a:srgbClr val="90C226"/>
              </a:buClr>
              <a:buSzPct val="80000"/>
              <a:buNone/>
            </a:pPr>
            <a:r>
              <a:rPr lang="ru-RU" sz="22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Предоставление </a:t>
            </a:r>
            <a:r>
              <a:rPr lang="ru-RU" sz="22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замещающим семьям возможность поделиться собственным опытом, связанным с воспитанием ребенка.</a:t>
            </a:r>
          </a:p>
          <a:p>
            <a:pPr marL="0" lvl="0" indent="531813" algn="just" defTabSz="457200">
              <a:spcBef>
                <a:spcPts val="0"/>
              </a:spcBef>
              <a:buClr>
                <a:srgbClr val="90C226"/>
              </a:buClr>
              <a:buSzPct val="80000"/>
              <a:buNone/>
            </a:pPr>
            <a:r>
              <a:rPr lang="ru-RU" sz="22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4. Содействие приемным родителям, опекунам, попечителям в практическом использовании полученных знаний, в овладении навыками эффективного межличностного взаимодействия с детьми; </a:t>
            </a:r>
          </a:p>
          <a:p>
            <a:pPr marL="0" lvl="0" indent="531813" algn="just" defTabSz="457200">
              <a:spcBef>
                <a:spcPts val="0"/>
              </a:spcBef>
              <a:buClr>
                <a:srgbClr val="90C226"/>
              </a:buClr>
              <a:buSzPct val="80000"/>
              <a:buNone/>
            </a:pPr>
            <a:r>
              <a:rPr lang="ru-RU" sz="22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5.  Формирование у приемных родителей, опекунов, попечителей активной родительской позиции при решении возникающих проблем.</a:t>
            </a:r>
          </a:p>
          <a:p>
            <a:pPr marL="0" lvl="0" indent="531813" algn="just" defTabSz="457200">
              <a:spcBef>
                <a:spcPts val="0"/>
              </a:spcBef>
              <a:buClr>
                <a:srgbClr val="90C226"/>
              </a:buClr>
              <a:buSzPct val="80000"/>
              <a:buNone/>
            </a:pPr>
            <a:r>
              <a:rPr lang="ru-RU" sz="22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6.   Пропаганда успешного опыта воспитания ребенка в замещающей семье.</a:t>
            </a:r>
          </a:p>
          <a:p>
            <a:pPr marL="0" lvl="0" indent="531813" algn="just" defTabSz="457200">
              <a:spcBef>
                <a:spcPts val="0"/>
              </a:spcBef>
              <a:buClr>
                <a:srgbClr val="90C226"/>
              </a:buClr>
              <a:buSzPct val="80000"/>
              <a:buNone/>
            </a:pPr>
            <a:r>
              <a:rPr lang="ru-RU" sz="22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799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452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5513" y="310497"/>
            <a:ext cx="7744305" cy="1320800"/>
          </a:xfrm>
        </p:spPr>
        <p:txBody>
          <a:bodyPr>
            <a:no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Содержание практики </a:t>
            </a:r>
            <a:b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2426" y="752031"/>
            <a:ext cx="10434414" cy="5674406"/>
          </a:xfrm>
        </p:spPr>
        <p:txBody>
          <a:bodyPr>
            <a:noAutofit/>
          </a:bodyPr>
          <a:lstStyle/>
          <a:p>
            <a:endParaRPr lang="ru-RU" sz="24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«Рука в руку», предназначена для замещающих семей испытывающих трудности в воспитании приемного ребенка на этапе становления, так и в замещающих семьях,  которые  уже воспитывают приемного ребенка  и у которых возникли проблемы в воспитании. В тот момент, когда в семье появляются трудности, с которыми семья самостоятельно справиться не может, на помощь приходит замещающий родитель, который   прошел  путь  по становлению приемной семьи, научился справляться с проблемами, не прибегая к помощи специалистов Центра. Именно ему - наставнику,  как никому другому специалисту, будут понятны  чувства и переживания, связанные с воспитанием приемного ребенка. Наставничество - это двусторонний процесс, где с одной стороны это опытный наставник, с другой – приемный родитель на этапе становления семьи, либо та семье, где есть проблемы самостоятельно  которые,  невозможно разрешить.</a:t>
            </a:r>
          </a:p>
          <a:p>
            <a:endParaRPr lang="ru-RU" sz="22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150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452" y="-316194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5513" y="310497"/>
            <a:ext cx="7744305" cy="1320800"/>
          </a:xfrm>
        </p:spPr>
        <p:txBody>
          <a:bodyPr>
            <a:no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Описание  механизма реализации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2604" y="583252"/>
            <a:ext cx="10434414" cy="5674406"/>
          </a:xfrm>
        </p:spPr>
        <p:txBody>
          <a:bodyPr>
            <a:noAutofit/>
          </a:bodyPr>
          <a:lstStyle/>
          <a:p>
            <a:pPr marL="0" lvl="0" indent="177800" defTabSz="457200">
              <a:spcBef>
                <a:spcPts val="0"/>
              </a:spcBef>
              <a:buClr>
                <a:srgbClr val="90C226"/>
              </a:buClr>
              <a:buSzPct val="80000"/>
              <a:buNone/>
            </a:pPr>
            <a:endParaRPr lang="ru-RU" sz="24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177800" defTabSz="457200">
              <a:spcBef>
                <a:spcPts val="0"/>
              </a:spcBef>
              <a:buClr>
                <a:srgbClr val="90C226"/>
              </a:buClr>
              <a:buSzPct val="80000"/>
              <a:buNone/>
            </a:pPr>
            <a:r>
              <a:rPr lang="ru-RU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 Этап ориентировки (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формирование представления о конкретных целях). Начинается на стадии обсуждения причин </a:t>
            </a:r>
            <a:r>
              <a:rPr lang="ru-RU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отклоняющегося поведения ребенка или проблем семьи, диагностики; постановки целей и задач работы с ребенком и его семьей. На этой стадии наставник  устанавливает доверительные отношения с семьей и ребенком подшефного, выявляет возможные внутрисемейные проблемы, систему внутрисемейных отношений.</a:t>
            </a:r>
          </a:p>
          <a:p>
            <a:pPr marL="0" lvl="0" indent="177800" defTabSz="457200">
              <a:spcBef>
                <a:spcPts val="0"/>
              </a:spcBef>
              <a:buClr>
                <a:srgbClr val="90C226"/>
              </a:buClr>
              <a:buSzPct val="80000"/>
              <a:buNone/>
            </a:pPr>
            <a:r>
              <a:rPr lang="ru-RU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Этап исполнения (реализации методов, приемов и средств наставника  в предусмотренной последовательности). Начинается с момента заключения соглашения о сотрудничестве между наставником и подшефным,  включает весь процесс взаимодействия с семьей до оценки результата взаимодействия.</a:t>
            </a:r>
          </a:p>
          <a:p>
            <a:pPr marL="0" lvl="0" indent="177800" defTabSz="457200">
              <a:spcBef>
                <a:spcPts val="0"/>
              </a:spcBef>
              <a:buClr>
                <a:srgbClr val="90C226"/>
              </a:buClr>
              <a:buSzPct val="80000"/>
              <a:buNone/>
            </a:pPr>
            <a:r>
              <a:rPr lang="ru-RU" sz="2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3. Этап оценка результатов. Позволяет определить итоги сопровождения несовершеннолетнего или семьи, выявить проблемы взаимодействия семьи и команды специалистов, внести поправки на этапе исполнения или скорректировать </a:t>
            </a:r>
            <a:r>
              <a:rPr lang="ru-RU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задачи.</a:t>
            </a:r>
            <a:endParaRPr lang="ru-RU" sz="20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177800" defTabSz="457200">
              <a:spcBef>
                <a:spcPts val="0"/>
              </a:spcBef>
              <a:buClr>
                <a:srgbClr val="90C226"/>
              </a:buClr>
              <a:buSzPct val="80000"/>
              <a:buNone/>
            </a:pPr>
            <a:r>
              <a:rPr lang="ru-RU" sz="2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4. Этап корректировка исполнения или совершенствование цели. Работа с семьей продолжается. В ситуации достижения поставленной цели взаимодействие переходит на этап поддерживающего сопровождения.</a:t>
            </a:r>
          </a:p>
          <a:p>
            <a:pPr marL="0" lvl="0" indent="177800" defTabSz="457200">
              <a:spcBef>
                <a:spcPts val="0"/>
              </a:spcBef>
              <a:buClr>
                <a:srgbClr val="90C226"/>
              </a:buClr>
              <a:buSzPct val="80000"/>
              <a:buNone/>
            </a:pPr>
            <a:r>
              <a:rPr lang="ru-RU" sz="2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5. Этап поддерживающего </a:t>
            </a:r>
            <a:r>
              <a:rPr lang="ru-RU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сопровождения. О </a:t>
            </a:r>
            <a:r>
              <a:rPr lang="ru-RU" sz="2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котором наставник и подшефный  предварительно договариваются (однако оно не должно быть более полугода).</a:t>
            </a:r>
          </a:p>
          <a:p>
            <a:endParaRPr lang="ru-RU" sz="22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407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452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5513" y="310497"/>
            <a:ext cx="7744305" cy="1320800"/>
          </a:xfrm>
        </p:spPr>
        <p:txBody>
          <a:bodyPr>
            <a:no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Мероприятия практики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2426" y="752031"/>
            <a:ext cx="10434414" cy="5674406"/>
          </a:xfrm>
        </p:spPr>
        <p:txBody>
          <a:bodyPr>
            <a:noAutofit/>
          </a:bodyPr>
          <a:lstStyle/>
          <a:p>
            <a:endParaRPr lang="ru-RU" sz="24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630238" algn="just">
              <a:buNone/>
            </a:pPr>
            <a:r>
              <a:rPr lang="ru-RU" sz="17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ru-RU" sz="17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630238" algn="just">
              <a:buNone/>
            </a:pP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рамках реализации практики организуются совместные мероприятия для  наставников и подшефных:</a:t>
            </a:r>
          </a:p>
          <a:p>
            <a:pPr marL="0" indent="630238" algn="just">
              <a:buFontTx/>
              <a:buChar char="-"/>
            </a:pP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Тематические фотосессии организуемые отделением сопровождения замещающих семей;</a:t>
            </a:r>
          </a:p>
          <a:p>
            <a:pPr marL="0" indent="630238" algn="just">
              <a:buFontTx/>
              <a:buChar char="-"/>
            </a:pP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Семейные встречи (семьи посещают друг друга, совместные чаепития и т.д.);</a:t>
            </a:r>
          </a:p>
          <a:p>
            <a:pPr marL="0" indent="630238" algn="just">
              <a:buFontTx/>
              <a:buChar char="-"/>
            </a:pP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Совместные посещения мероприятий организуемых в городе и в Центре (выставки, театр, кинотеатр, спортивные мероприятия, детские развлекательные центры);</a:t>
            </a:r>
          </a:p>
          <a:p>
            <a:pPr marL="0" indent="630238" algn="just">
              <a:buFontTx/>
              <a:buChar char="-"/>
            </a:pP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Поддержка посредством телефонной связи и интернет ресурсов. </a:t>
            </a:r>
          </a:p>
          <a:p>
            <a:pPr marL="0" indent="630238" algn="just">
              <a:buFontTx/>
              <a:buChar char="-"/>
            </a:pP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Участие в клубе «Тепло семьи» (обмен опытом наставников и подшефных).</a:t>
            </a:r>
          </a:p>
        </p:txBody>
      </p:sp>
    </p:spTree>
    <p:extLst>
      <p:ext uri="{BB962C8B-B14F-4D97-AF65-F5344CB8AC3E}">
        <p14:creationId xmlns:p14="http://schemas.microsoft.com/office/powerpoint/2010/main" val="3306167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452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5513" y="310497"/>
            <a:ext cx="7744305" cy="1320800"/>
          </a:xfrm>
        </p:spPr>
        <p:txBody>
          <a:bodyPr>
            <a:noAutofit/>
          </a:bodyPr>
          <a:lstStyle/>
          <a:p>
            <a:pPr algn="ctr"/>
            <a:r>
              <a:rPr lang="ru-RU" sz="4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2426" y="1546789"/>
            <a:ext cx="10434414" cy="4494573"/>
          </a:xfrm>
        </p:spPr>
        <p:txBody>
          <a:bodyPr>
            <a:noAutofit/>
          </a:bodyPr>
          <a:lstStyle/>
          <a:p>
            <a:endParaRPr lang="ru-RU" sz="24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умения самостоятельно решать возникающие в замещающей семье проблемы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Уменьшение </a:t>
            </a:r>
            <a:r>
              <a:rPr lang="ru-RU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возвратов детей-сирот и детей, оставшихся без попечения родителей, из замещающих семей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Успешная </a:t>
            </a:r>
            <a:r>
              <a:rPr lang="ru-RU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адаптация приемного ребенка во вновь образовавшейся замещающей семье.</a:t>
            </a:r>
          </a:p>
          <a:p>
            <a:endParaRPr lang="ru-RU" sz="28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548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452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6410" y="128186"/>
            <a:ext cx="8434700" cy="13208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Результативность 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практики 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38243" y="1298961"/>
            <a:ext cx="10434414" cy="5306938"/>
          </a:xfrm>
        </p:spPr>
        <p:txBody>
          <a:bodyPr>
            <a:noAutofit/>
          </a:bodyPr>
          <a:lstStyle/>
          <a:p>
            <a:pPr marL="0" indent="273050">
              <a:buNone/>
            </a:pPr>
            <a:r>
              <a:rPr lang="ru-RU" sz="2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 итогам сотрудничества Наставника и Подшефного у замещающих родителей были сформированы следующие компетенции:</a:t>
            </a:r>
          </a:p>
          <a:p>
            <a:pPr lvl="0"/>
            <a:r>
              <a:rPr lang="ru-RU" sz="2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Замещающие родители научились самостоятельно разрешать возникающие конфликты и трудности с приемным ребенком;</a:t>
            </a:r>
          </a:p>
          <a:p>
            <a:pPr lvl="0"/>
            <a:r>
              <a:rPr lang="ru-RU" sz="2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Улучшился эмоциональный фон в сопровождаемых замещающих семьях;</a:t>
            </a:r>
          </a:p>
          <a:p>
            <a:pPr lvl="0"/>
            <a:r>
              <a:rPr lang="ru-RU" sz="2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Повысился уровень «понимания» приемными родителями своих приемных детей;</a:t>
            </a:r>
          </a:p>
          <a:p>
            <a:pPr lvl="0"/>
            <a:r>
              <a:rPr lang="ru-RU" sz="2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 приемный ребенок поступил в кадетский корпус и до настоящего времени продолжает успешное обучение; </a:t>
            </a:r>
          </a:p>
          <a:p>
            <a:pPr lvl="0"/>
            <a:r>
              <a:rPr lang="ru-RU" sz="2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 приемных ребенка достигли совершеннолетия, продолжают обучение в техникуме, поддерживают связь с приемным родителем; </a:t>
            </a:r>
          </a:p>
          <a:p>
            <a:pPr lvl="0"/>
            <a:r>
              <a:rPr lang="ru-RU" sz="2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одной из подшефных замещающих семей, приемный родитель содействовал восстановлению в родительских правах матери и передаче двоих детей в кровную семью.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446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023"/>
            <a:ext cx="12191999" cy="6890023"/>
          </a:xfr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138065" y="490421"/>
            <a:ext cx="8596668" cy="108881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Кадровые резервы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1589517" y="1087395"/>
            <a:ext cx="10451507" cy="5375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ru-RU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Отделение сопровождения замещающих семей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Заведующий отделением:  Чурсина Елена Ивановна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Педагоги </a:t>
            </a:r>
            <a:r>
              <a:rPr lang="ru-RU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психологи: </a:t>
            </a:r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Гребенщикова </a:t>
            </a:r>
            <a:r>
              <a:rPr lang="ru-RU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Ольга Викторовна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Игнатьева </a:t>
            </a:r>
            <a:r>
              <a:rPr lang="ru-RU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Екатерина </a:t>
            </a:r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Васильевна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3. Социальные педагоги:      Никифорова Евгения Сергеевна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Шеповалова Светлана Андреевна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Тишкова Алиса Николаевна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</a:pPr>
            <a:endParaRPr lang="ru-RU" sz="3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1778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ru-RU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19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099843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65373"/>
            <a:ext cx="12097265" cy="192765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Областное государственное бюджетное учреждение социального обслуживания </a:t>
            </a:r>
            <a:br>
              <a:rPr lang="ru-RU" sz="2400" b="1" dirty="0" smtClean="0"/>
            </a:br>
            <a:r>
              <a:rPr lang="ru-RU" sz="2400" b="1" dirty="0" smtClean="0"/>
              <a:t>«Центр социальной помощи семье и детям г. Усть-Илимска </a:t>
            </a:r>
            <a:br>
              <a:rPr lang="ru-RU" sz="2400" b="1" dirty="0" smtClean="0"/>
            </a:br>
            <a:r>
              <a:rPr lang="ru-RU" sz="2400" b="1" dirty="0" smtClean="0"/>
              <a:t>и Усть-Илимского района»</a:t>
            </a:r>
            <a:br>
              <a:rPr lang="ru-RU" sz="2400" b="1" dirty="0" smtClean="0"/>
            </a:br>
            <a:r>
              <a:rPr lang="ru-RU" sz="2400" b="1" dirty="0" smtClean="0"/>
              <a:t>Иркутская область, г. Усть-Илимск, пр-т Дружбы Народов, д. 56.</a:t>
            </a:r>
            <a:br>
              <a:rPr lang="ru-RU" sz="2400" b="1" dirty="0" smtClean="0"/>
            </a:br>
            <a:r>
              <a:rPr lang="ru-RU" sz="2400" b="1" dirty="0" smtClean="0"/>
              <a:t>тел.: (39535) 3-87-89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81676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666</TotalTime>
  <Words>567</Words>
  <Application>Microsoft Office PowerPoint</Application>
  <PresentationFormat>Произвольный</PresentationFormat>
  <Paragraphs>64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Цель и задачи практики: </vt:lpstr>
      <vt:lpstr>   Содержание практики  </vt:lpstr>
      <vt:lpstr> Описание  механизма реализации </vt:lpstr>
      <vt:lpstr> Мероприятия практики</vt:lpstr>
      <vt:lpstr>   Ожидаемые результаты</vt:lpstr>
      <vt:lpstr>Результативность практики </vt:lpstr>
      <vt:lpstr>Кадровые резервы </vt:lpstr>
      <vt:lpstr>Областное государственное бюджетное учреждение социального обслуживания  «Центр социальной помощи семье и детям г. Усть-Илимска  и Усть-Илимского района» Иркутская область, г. Усть-Илимск, пр-т Дружбы Народов, д. 56. тел.: (39535) 3-87-89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Зам.директора</cp:lastModifiedBy>
  <cp:revision>65</cp:revision>
  <dcterms:created xsi:type="dcterms:W3CDTF">2015-04-01T15:23:46Z</dcterms:created>
  <dcterms:modified xsi:type="dcterms:W3CDTF">2021-10-15T02:41:43Z</dcterms:modified>
</cp:coreProperties>
</file>