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8" r:id="rId2"/>
    <p:sldId id="440" r:id="rId3"/>
    <p:sldId id="437" r:id="rId4"/>
    <p:sldId id="438" r:id="rId5"/>
    <p:sldId id="439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387" r:id="rId14"/>
    <p:sldId id="429" r:id="rId15"/>
    <p:sldId id="430" r:id="rId16"/>
    <p:sldId id="400" r:id="rId17"/>
    <p:sldId id="370" r:id="rId18"/>
    <p:sldId id="432" r:id="rId19"/>
    <p:sldId id="306" r:id="rId20"/>
    <p:sldId id="350" r:id="rId21"/>
    <p:sldId id="433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E3E3"/>
    <a:srgbClr val="FF8F8F"/>
    <a:srgbClr val="FF2525"/>
    <a:srgbClr val="9982B4"/>
    <a:srgbClr val="99C1F1"/>
    <a:srgbClr val="FFC1C1"/>
    <a:srgbClr val="FFA3A3"/>
    <a:srgbClr val="FFCC66"/>
    <a:srgbClr val="D0EBB3"/>
    <a:srgbClr val="E9C2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B3415-07CD-4163-8C0E-87DA1693A70A}" type="doc">
      <dgm:prSet loTypeId="urn:microsoft.com/office/officeart/2005/8/layout/list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7A0B96FD-23DC-4C07-A027-1E25000BFD73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tx1"/>
              </a:solidFill>
            </a:rPr>
            <a:t>- проектировать и воплощать в жизнь реальные педагогические события различного уровня</a:t>
          </a:r>
          <a:endParaRPr lang="ru-RU" sz="2000" dirty="0">
            <a:solidFill>
              <a:schemeClr val="tx1"/>
            </a:solidFill>
          </a:endParaRPr>
        </a:p>
      </dgm:t>
    </dgm:pt>
    <dgm:pt modelId="{EC28EE95-ECB4-4678-A02A-DD78617C1C70}" type="parTrans" cxnId="{7CC10AF3-4D35-4570-8951-A240F2CF489C}">
      <dgm:prSet/>
      <dgm:spPr/>
      <dgm:t>
        <a:bodyPr/>
        <a:lstStyle/>
        <a:p>
          <a:endParaRPr lang="ru-RU"/>
        </a:p>
      </dgm:t>
    </dgm:pt>
    <dgm:pt modelId="{E6D8BAF5-9476-4ED3-A048-D444F41D7B21}" type="sibTrans" cxnId="{7CC10AF3-4D35-4570-8951-A240F2CF489C}">
      <dgm:prSet/>
      <dgm:spPr/>
      <dgm:t>
        <a:bodyPr/>
        <a:lstStyle/>
        <a:p>
          <a:endParaRPr lang="ru-RU"/>
        </a:p>
      </dgm:t>
    </dgm:pt>
    <dgm:pt modelId="{3BEDBC85-EB6E-4836-A020-4EB477E7BAD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- «выращивать» детско-взрослые событийные общности</a:t>
          </a:r>
          <a:endParaRPr lang="ru-RU" sz="2000" dirty="0">
            <a:solidFill>
              <a:schemeClr val="tx1"/>
            </a:solidFill>
          </a:endParaRPr>
        </a:p>
      </dgm:t>
    </dgm:pt>
    <dgm:pt modelId="{CCAE54DF-9EED-4BB0-9CFE-7C1D98DC129B}" type="parTrans" cxnId="{7D6EA16C-8A1C-40FC-8714-30D928ECF7AA}">
      <dgm:prSet/>
      <dgm:spPr/>
      <dgm:t>
        <a:bodyPr/>
        <a:lstStyle/>
        <a:p>
          <a:endParaRPr lang="ru-RU"/>
        </a:p>
      </dgm:t>
    </dgm:pt>
    <dgm:pt modelId="{BBE84C5F-EF85-4B45-B3B4-A56A7DCEE47B}" type="sibTrans" cxnId="{7D6EA16C-8A1C-40FC-8714-30D928ECF7AA}">
      <dgm:prSet/>
      <dgm:spPr/>
      <dgm:t>
        <a:bodyPr/>
        <a:lstStyle/>
        <a:p>
          <a:endParaRPr lang="ru-RU"/>
        </a:p>
      </dgm:t>
    </dgm:pt>
    <dgm:pt modelId="{571F500C-095C-4D89-BF02-0D7BDDCB440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- рефлексировать и управлять личностно-развивающимся потенциалом совместного бытия взрослых и детей</a:t>
          </a:r>
          <a:endParaRPr lang="ru-RU" sz="2000" dirty="0">
            <a:solidFill>
              <a:schemeClr val="tx1"/>
            </a:solidFill>
          </a:endParaRPr>
        </a:p>
      </dgm:t>
    </dgm:pt>
    <dgm:pt modelId="{A8B4E563-C60E-4E4F-90E2-AA91DC65E6DB}" type="parTrans" cxnId="{137B9539-1C92-44AB-A02C-433047826CAE}">
      <dgm:prSet/>
      <dgm:spPr/>
      <dgm:t>
        <a:bodyPr/>
        <a:lstStyle/>
        <a:p>
          <a:endParaRPr lang="ru-RU"/>
        </a:p>
      </dgm:t>
    </dgm:pt>
    <dgm:pt modelId="{C03C46B0-A18A-41A6-953F-59A4671CD0F7}" type="sibTrans" cxnId="{137B9539-1C92-44AB-A02C-433047826CAE}">
      <dgm:prSet/>
      <dgm:spPr/>
      <dgm:t>
        <a:bodyPr/>
        <a:lstStyle/>
        <a:p>
          <a:endParaRPr lang="ru-RU"/>
        </a:p>
      </dgm:t>
    </dgm:pt>
    <dgm:pt modelId="{65696423-BAD0-4B00-B6FF-6C69DB7B2F0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- выстраивать управленческие стратегию и практику в соответствии с идеей создания сети взаимосвязанных педагогических событий</a:t>
          </a:r>
          <a:endParaRPr lang="ru-RU" sz="2000" dirty="0">
            <a:solidFill>
              <a:schemeClr val="tx1"/>
            </a:solidFill>
          </a:endParaRPr>
        </a:p>
      </dgm:t>
    </dgm:pt>
    <dgm:pt modelId="{91CC6955-B75C-493D-B933-281FC6D12ECF}" type="parTrans" cxnId="{B1B91F4F-E4B5-48FD-B46E-8E407ABA4AAE}">
      <dgm:prSet/>
      <dgm:spPr/>
      <dgm:t>
        <a:bodyPr/>
        <a:lstStyle/>
        <a:p>
          <a:endParaRPr lang="ru-RU"/>
        </a:p>
      </dgm:t>
    </dgm:pt>
    <dgm:pt modelId="{99323787-F034-4C8A-B5DE-0469886F8683}" type="sibTrans" cxnId="{B1B91F4F-E4B5-48FD-B46E-8E407ABA4AAE}">
      <dgm:prSet/>
      <dgm:spPr/>
      <dgm:t>
        <a:bodyPr/>
        <a:lstStyle/>
        <a:p>
          <a:endParaRPr lang="ru-RU"/>
        </a:p>
      </dgm:t>
    </dgm:pt>
    <dgm:pt modelId="{F1E43D3C-0D5F-47B5-8451-EBC46E994458}" type="pres">
      <dgm:prSet presAssocID="{C91B3415-07CD-4163-8C0E-87DA1693A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7D30ED-BE4A-475F-B22F-1F5E4BE0E78C}" type="pres">
      <dgm:prSet presAssocID="{7A0B96FD-23DC-4C07-A027-1E25000BFD73}" presName="parentLin" presStyleCnt="0"/>
      <dgm:spPr/>
      <dgm:t>
        <a:bodyPr/>
        <a:lstStyle/>
        <a:p>
          <a:endParaRPr lang="ru-RU"/>
        </a:p>
      </dgm:t>
    </dgm:pt>
    <dgm:pt modelId="{6FFFA8BD-C112-4D8F-AEFE-9D84A136A63F}" type="pres">
      <dgm:prSet presAssocID="{7A0B96FD-23DC-4C07-A027-1E25000BFD7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E7AEBFE-956A-45BC-8B1E-457B4803C10C}" type="pres">
      <dgm:prSet presAssocID="{7A0B96FD-23DC-4C07-A027-1E25000BFD73}" presName="parentText" presStyleLbl="node1" presStyleIdx="0" presStyleCnt="4" custScaleX="124795" custScaleY="562691" custLinFactNeighborY="-44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D0746-6E85-474C-89D0-3C3F6F2B52B9}" type="pres">
      <dgm:prSet presAssocID="{7A0B96FD-23DC-4C07-A027-1E25000BFD73}" presName="negativeSpace" presStyleCnt="0"/>
      <dgm:spPr/>
      <dgm:t>
        <a:bodyPr/>
        <a:lstStyle/>
        <a:p>
          <a:endParaRPr lang="ru-RU"/>
        </a:p>
      </dgm:t>
    </dgm:pt>
    <dgm:pt modelId="{9AC220E9-C4BB-4A70-860F-68E2800F29AB}" type="pres">
      <dgm:prSet presAssocID="{7A0B96FD-23DC-4C07-A027-1E25000BFD7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AB983-A694-42EC-BDA6-5CCC98EAA59B}" type="pres">
      <dgm:prSet presAssocID="{E6D8BAF5-9476-4ED3-A048-D444F41D7B21}" presName="spaceBetweenRectangles" presStyleCnt="0"/>
      <dgm:spPr/>
      <dgm:t>
        <a:bodyPr/>
        <a:lstStyle/>
        <a:p>
          <a:endParaRPr lang="ru-RU"/>
        </a:p>
      </dgm:t>
    </dgm:pt>
    <dgm:pt modelId="{E0C90BF8-2D18-4BD5-AE48-94EA93FBC5B2}" type="pres">
      <dgm:prSet presAssocID="{3BEDBC85-EB6E-4836-A020-4EB477E7BADD}" presName="parentLin" presStyleCnt="0"/>
      <dgm:spPr/>
      <dgm:t>
        <a:bodyPr/>
        <a:lstStyle/>
        <a:p>
          <a:endParaRPr lang="ru-RU"/>
        </a:p>
      </dgm:t>
    </dgm:pt>
    <dgm:pt modelId="{A939027E-B19D-4E83-9AB0-6610050C82D5}" type="pres">
      <dgm:prSet presAssocID="{3BEDBC85-EB6E-4836-A020-4EB477E7BAD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B9423B4-6044-4488-8734-779C30474EA0}" type="pres">
      <dgm:prSet presAssocID="{3BEDBC85-EB6E-4836-A020-4EB477E7BADD}" presName="parentText" presStyleLbl="node1" presStyleIdx="1" presStyleCnt="4" custScaleX="126197" custScaleY="630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D6B7B-81D6-4D54-94D7-F66D0CD921C3}" type="pres">
      <dgm:prSet presAssocID="{3BEDBC85-EB6E-4836-A020-4EB477E7BADD}" presName="negativeSpace" presStyleCnt="0"/>
      <dgm:spPr/>
      <dgm:t>
        <a:bodyPr/>
        <a:lstStyle/>
        <a:p>
          <a:endParaRPr lang="ru-RU"/>
        </a:p>
      </dgm:t>
    </dgm:pt>
    <dgm:pt modelId="{F7FB52FE-5889-4B24-B616-04ACDB468E25}" type="pres">
      <dgm:prSet presAssocID="{3BEDBC85-EB6E-4836-A020-4EB477E7BAD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28956-77F5-4E32-B748-2181A9421DDD}" type="pres">
      <dgm:prSet presAssocID="{BBE84C5F-EF85-4B45-B3B4-A56A7DCEE47B}" presName="spaceBetweenRectangles" presStyleCnt="0"/>
      <dgm:spPr/>
      <dgm:t>
        <a:bodyPr/>
        <a:lstStyle/>
        <a:p>
          <a:endParaRPr lang="ru-RU"/>
        </a:p>
      </dgm:t>
    </dgm:pt>
    <dgm:pt modelId="{E4D154C4-7847-41D0-9EB2-C2C19A3FC466}" type="pres">
      <dgm:prSet presAssocID="{571F500C-095C-4D89-BF02-0D7BDDCB4407}" presName="parentLin" presStyleCnt="0"/>
      <dgm:spPr/>
      <dgm:t>
        <a:bodyPr/>
        <a:lstStyle/>
        <a:p>
          <a:endParaRPr lang="ru-RU"/>
        </a:p>
      </dgm:t>
    </dgm:pt>
    <dgm:pt modelId="{6E18EE2F-E2D4-4E61-B44B-D068EC18A74F}" type="pres">
      <dgm:prSet presAssocID="{571F500C-095C-4D89-BF02-0D7BDDCB440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8F05D87-16C7-409F-B588-35F6663FFC08}" type="pres">
      <dgm:prSet presAssocID="{571F500C-095C-4D89-BF02-0D7BDDCB4407}" presName="parentText" presStyleLbl="node1" presStyleIdx="2" presStyleCnt="4" custScaleX="125179" custScaleY="580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EB253-9D80-4299-AE6E-458483294A94}" type="pres">
      <dgm:prSet presAssocID="{571F500C-095C-4D89-BF02-0D7BDDCB4407}" presName="negativeSpace" presStyleCnt="0"/>
      <dgm:spPr/>
      <dgm:t>
        <a:bodyPr/>
        <a:lstStyle/>
        <a:p>
          <a:endParaRPr lang="ru-RU"/>
        </a:p>
      </dgm:t>
    </dgm:pt>
    <dgm:pt modelId="{E7C88708-5020-4B0A-B3B4-43FC5C3EF9EF}" type="pres">
      <dgm:prSet presAssocID="{571F500C-095C-4D89-BF02-0D7BDDCB440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4FA7D-A9DF-4F2C-96BA-7D9FFF38738E}" type="pres">
      <dgm:prSet presAssocID="{C03C46B0-A18A-41A6-953F-59A4671CD0F7}" presName="spaceBetweenRectangles" presStyleCnt="0"/>
      <dgm:spPr/>
      <dgm:t>
        <a:bodyPr/>
        <a:lstStyle/>
        <a:p>
          <a:endParaRPr lang="ru-RU"/>
        </a:p>
      </dgm:t>
    </dgm:pt>
    <dgm:pt modelId="{51D6D8BB-1D85-4585-A011-0E597D034378}" type="pres">
      <dgm:prSet presAssocID="{65696423-BAD0-4B00-B6FF-6C69DB7B2F00}" presName="parentLin" presStyleCnt="0"/>
      <dgm:spPr/>
      <dgm:t>
        <a:bodyPr/>
        <a:lstStyle/>
        <a:p>
          <a:endParaRPr lang="ru-RU"/>
        </a:p>
      </dgm:t>
    </dgm:pt>
    <dgm:pt modelId="{2EDE7429-9FCC-48C1-A326-57132A13C586}" type="pres">
      <dgm:prSet presAssocID="{65696423-BAD0-4B00-B6FF-6C69DB7B2F0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2461507-759D-4A63-B7CA-226F841A999B}" type="pres">
      <dgm:prSet presAssocID="{65696423-BAD0-4B00-B6FF-6C69DB7B2F00}" presName="parentText" presStyleLbl="node1" presStyleIdx="3" presStyleCnt="4" custScaleX="125599" custScaleY="745081" custLinFactNeighborX="7016" custLinFactNeighborY="-3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27288-8EA2-48BD-8E8A-2908330DDB1F}" type="pres">
      <dgm:prSet presAssocID="{65696423-BAD0-4B00-B6FF-6C69DB7B2F00}" presName="negativeSpace" presStyleCnt="0"/>
      <dgm:spPr/>
      <dgm:t>
        <a:bodyPr/>
        <a:lstStyle/>
        <a:p>
          <a:endParaRPr lang="ru-RU"/>
        </a:p>
      </dgm:t>
    </dgm:pt>
    <dgm:pt modelId="{67228203-DC4F-49AE-9E19-89C8408621BA}" type="pres">
      <dgm:prSet presAssocID="{65696423-BAD0-4B00-B6FF-6C69DB7B2F00}" presName="childText" presStyleLbl="conFgAcc1" presStyleIdx="3" presStyleCnt="4" custLinFactNeighborY="20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1B5F9-3FFE-41AD-82AA-E0FB7D64C151}" type="presOf" srcId="{571F500C-095C-4D89-BF02-0D7BDDCB4407}" destId="{6E18EE2F-E2D4-4E61-B44B-D068EC18A74F}" srcOrd="0" destOrd="0" presId="urn:microsoft.com/office/officeart/2005/8/layout/list1"/>
    <dgm:cxn modelId="{46B2B847-13D1-460E-A8D1-D364E55E4A8D}" type="presOf" srcId="{C91B3415-07CD-4163-8C0E-87DA1693A70A}" destId="{F1E43D3C-0D5F-47B5-8451-EBC46E994458}" srcOrd="0" destOrd="0" presId="urn:microsoft.com/office/officeart/2005/8/layout/list1"/>
    <dgm:cxn modelId="{5BECB02B-8830-4F14-B21A-FE8288995887}" type="presOf" srcId="{3BEDBC85-EB6E-4836-A020-4EB477E7BADD}" destId="{9B9423B4-6044-4488-8734-779C30474EA0}" srcOrd="1" destOrd="0" presId="urn:microsoft.com/office/officeart/2005/8/layout/list1"/>
    <dgm:cxn modelId="{137B9539-1C92-44AB-A02C-433047826CAE}" srcId="{C91B3415-07CD-4163-8C0E-87DA1693A70A}" destId="{571F500C-095C-4D89-BF02-0D7BDDCB4407}" srcOrd="2" destOrd="0" parTransId="{A8B4E563-C60E-4E4F-90E2-AA91DC65E6DB}" sibTransId="{C03C46B0-A18A-41A6-953F-59A4671CD0F7}"/>
    <dgm:cxn modelId="{340316AB-321B-4FF4-99BB-619F5C048CDD}" type="presOf" srcId="{3BEDBC85-EB6E-4836-A020-4EB477E7BADD}" destId="{A939027E-B19D-4E83-9AB0-6610050C82D5}" srcOrd="0" destOrd="0" presId="urn:microsoft.com/office/officeart/2005/8/layout/list1"/>
    <dgm:cxn modelId="{F5CE83D7-715F-4764-AFEF-E87D77AC633C}" type="presOf" srcId="{65696423-BAD0-4B00-B6FF-6C69DB7B2F00}" destId="{2EDE7429-9FCC-48C1-A326-57132A13C586}" srcOrd="0" destOrd="0" presId="urn:microsoft.com/office/officeart/2005/8/layout/list1"/>
    <dgm:cxn modelId="{628C645C-3327-496A-89B4-9DDA3D5DAE29}" type="presOf" srcId="{65696423-BAD0-4B00-B6FF-6C69DB7B2F00}" destId="{02461507-759D-4A63-B7CA-226F841A999B}" srcOrd="1" destOrd="0" presId="urn:microsoft.com/office/officeart/2005/8/layout/list1"/>
    <dgm:cxn modelId="{F1E78285-7CB9-480E-81F8-DB78BBE423B3}" type="presOf" srcId="{7A0B96FD-23DC-4C07-A027-1E25000BFD73}" destId="{1E7AEBFE-956A-45BC-8B1E-457B4803C10C}" srcOrd="1" destOrd="0" presId="urn:microsoft.com/office/officeart/2005/8/layout/list1"/>
    <dgm:cxn modelId="{7CC10AF3-4D35-4570-8951-A240F2CF489C}" srcId="{C91B3415-07CD-4163-8C0E-87DA1693A70A}" destId="{7A0B96FD-23DC-4C07-A027-1E25000BFD73}" srcOrd="0" destOrd="0" parTransId="{EC28EE95-ECB4-4678-A02A-DD78617C1C70}" sibTransId="{E6D8BAF5-9476-4ED3-A048-D444F41D7B21}"/>
    <dgm:cxn modelId="{5C2DAFB6-C780-44A4-A2AB-93BE29862581}" type="presOf" srcId="{7A0B96FD-23DC-4C07-A027-1E25000BFD73}" destId="{6FFFA8BD-C112-4D8F-AEFE-9D84A136A63F}" srcOrd="0" destOrd="0" presId="urn:microsoft.com/office/officeart/2005/8/layout/list1"/>
    <dgm:cxn modelId="{B1B91F4F-E4B5-48FD-B46E-8E407ABA4AAE}" srcId="{C91B3415-07CD-4163-8C0E-87DA1693A70A}" destId="{65696423-BAD0-4B00-B6FF-6C69DB7B2F00}" srcOrd="3" destOrd="0" parTransId="{91CC6955-B75C-493D-B933-281FC6D12ECF}" sibTransId="{99323787-F034-4C8A-B5DE-0469886F8683}"/>
    <dgm:cxn modelId="{441AC42D-59D4-41B5-A9AA-0F7223C239FB}" type="presOf" srcId="{571F500C-095C-4D89-BF02-0D7BDDCB4407}" destId="{A8F05D87-16C7-409F-B588-35F6663FFC08}" srcOrd="1" destOrd="0" presId="urn:microsoft.com/office/officeart/2005/8/layout/list1"/>
    <dgm:cxn modelId="{7D6EA16C-8A1C-40FC-8714-30D928ECF7AA}" srcId="{C91B3415-07CD-4163-8C0E-87DA1693A70A}" destId="{3BEDBC85-EB6E-4836-A020-4EB477E7BADD}" srcOrd="1" destOrd="0" parTransId="{CCAE54DF-9EED-4BB0-9CFE-7C1D98DC129B}" sibTransId="{BBE84C5F-EF85-4B45-B3B4-A56A7DCEE47B}"/>
    <dgm:cxn modelId="{B4F0CD18-E3C1-44D5-85C8-67D9501F6FE5}" type="presParOf" srcId="{F1E43D3C-0D5F-47B5-8451-EBC46E994458}" destId="{327D30ED-BE4A-475F-B22F-1F5E4BE0E78C}" srcOrd="0" destOrd="0" presId="urn:microsoft.com/office/officeart/2005/8/layout/list1"/>
    <dgm:cxn modelId="{CE785089-CA83-4AE1-AD40-664D8D0452FD}" type="presParOf" srcId="{327D30ED-BE4A-475F-B22F-1F5E4BE0E78C}" destId="{6FFFA8BD-C112-4D8F-AEFE-9D84A136A63F}" srcOrd="0" destOrd="0" presId="urn:microsoft.com/office/officeart/2005/8/layout/list1"/>
    <dgm:cxn modelId="{742586E4-5B89-457D-9DE7-5FECB38669B8}" type="presParOf" srcId="{327D30ED-BE4A-475F-B22F-1F5E4BE0E78C}" destId="{1E7AEBFE-956A-45BC-8B1E-457B4803C10C}" srcOrd="1" destOrd="0" presId="urn:microsoft.com/office/officeart/2005/8/layout/list1"/>
    <dgm:cxn modelId="{39D27826-2413-427A-9E4E-4F341DCE94DE}" type="presParOf" srcId="{F1E43D3C-0D5F-47B5-8451-EBC46E994458}" destId="{BACD0746-6E85-474C-89D0-3C3F6F2B52B9}" srcOrd="1" destOrd="0" presId="urn:microsoft.com/office/officeart/2005/8/layout/list1"/>
    <dgm:cxn modelId="{324B90A6-B868-4974-BB79-E148237CC2D2}" type="presParOf" srcId="{F1E43D3C-0D5F-47B5-8451-EBC46E994458}" destId="{9AC220E9-C4BB-4A70-860F-68E2800F29AB}" srcOrd="2" destOrd="0" presId="urn:microsoft.com/office/officeart/2005/8/layout/list1"/>
    <dgm:cxn modelId="{D770BBA9-DA48-46C5-B745-A2FC6E05254C}" type="presParOf" srcId="{F1E43D3C-0D5F-47B5-8451-EBC46E994458}" destId="{5D2AB983-A694-42EC-BDA6-5CCC98EAA59B}" srcOrd="3" destOrd="0" presId="urn:microsoft.com/office/officeart/2005/8/layout/list1"/>
    <dgm:cxn modelId="{5634F8FC-DE2D-4D6D-971F-94B76D5E5D47}" type="presParOf" srcId="{F1E43D3C-0D5F-47B5-8451-EBC46E994458}" destId="{E0C90BF8-2D18-4BD5-AE48-94EA93FBC5B2}" srcOrd="4" destOrd="0" presId="urn:microsoft.com/office/officeart/2005/8/layout/list1"/>
    <dgm:cxn modelId="{A29231D8-3915-490B-B6A5-D8702089FB71}" type="presParOf" srcId="{E0C90BF8-2D18-4BD5-AE48-94EA93FBC5B2}" destId="{A939027E-B19D-4E83-9AB0-6610050C82D5}" srcOrd="0" destOrd="0" presId="urn:microsoft.com/office/officeart/2005/8/layout/list1"/>
    <dgm:cxn modelId="{D4D813B6-980E-45CB-86BF-2FC76450713B}" type="presParOf" srcId="{E0C90BF8-2D18-4BD5-AE48-94EA93FBC5B2}" destId="{9B9423B4-6044-4488-8734-779C30474EA0}" srcOrd="1" destOrd="0" presId="urn:microsoft.com/office/officeart/2005/8/layout/list1"/>
    <dgm:cxn modelId="{B217B72A-5E4E-44BF-BA6F-F4DBD8834346}" type="presParOf" srcId="{F1E43D3C-0D5F-47B5-8451-EBC46E994458}" destId="{FEDD6B7B-81D6-4D54-94D7-F66D0CD921C3}" srcOrd="5" destOrd="0" presId="urn:microsoft.com/office/officeart/2005/8/layout/list1"/>
    <dgm:cxn modelId="{087AAD98-8B2A-4242-90DF-135802399FD2}" type="presParOf" srcId="{F1E43D3C-0D5F-47B5-8451-EBC46E994458}" destId="{F7FB52FE-5889-4B24-B616-04ACDB468E25}" srcOrd="6" destOrd="0" presId="urn:microsoft.com/office/officeart/2005/8/layout/list1"/>
    <dgm:cxn modelId="{CC86AAB0-FDC4-46FB-8722-0B52F9D431FE}" type="presParOf" srcId="{F1E43D3C-0D5F-47B5-8451-EBC46E994458}" destId="{BB228956-77F5-4E32-B748-2181A9421DDD}" srcOrd="7" destOrd="0" presId="urn:microsoft.com/office/officeart/2005/8/layout/list1"/>
    <dgm:cxn modelId="{4792A9AC-A0F1-4A55-AD2E-1FE880063828}" type="presParOf" srcId="{F1E43D3C-0D5F-47B5-8451-EBC46E994458}" destId="{E4D154C4-7847-41D0-9EB2-C2C19A3FC466}" srcOrd="8" destOrd="0" presId="urn:microsoft.com/office/officeart/2005/8/layout/list1"/>
    <dgm:cxn modelId="{AE4D4076-0ECA-4265-9BF2-C0F70B5ED871}" type="presParOf" srcId="{E4D154C4-7847-41D0-9EB2-C2C19A3FC466}" destId="{6E18EE2F-E2D4-4E61-B44B-D068EC18A74F}" srcOrd="0" destOrd="0" presId="urn:microsoft.com/office/officeart/2005/8/layout/list1"/>
    <dgm:cxn modelId="{AB2F4322-7B57-4565-9C39-D5C4DCA8CDF3}" type="presParOf" srcId="{E4D154C4-7847-41D0-9EB2-C2C19A3FC466}" destId="{A8F05D87-16C7-409F-B588-35F6663FFC08}" srcOrd="1" destOrd="0" presId="urn:microsoft.com/office/officeart/2005/8/layout/list1"/>
    <dgm:cxn modelId="{E1EBF0D3-F8A2-4C4F-BF65-FA3D06DD59EB}" type="presParOf" srcId="{F1E43D3C-0D5F-47B5-8451-EBC46E994458}" destId="{86AEB253-9D80-4299-AE6E-458483294A94}" srcOrd="9" destOrd="0" presId="urn:microsoft.com/office/officeart/2005/8/layout/list1"/>
    <dgm:cxn modelId="{45669F99-0525-462F-A102-5E65D676ADB3}" type="presParOf" srcId="{F1E43D3C-0D5F-47B5-8451-EBC46E994458}" destId="{E7C88708-5020-4B0A-B3B4-43FC5C3EF9EF}" srcOrd="10" destOrd="0" presId="urn:microsoft.com/office/officeart/2005/8/layout/list1"/>
    <dgm:cxn modelId="{E6ABD826-9C77-47F2-A2C0-9D982DCF12F9}" type="presParOf" srcId="{F1E43D3C-0D5F-47B5-8451-EBC46E994458}" destId="{9F24FA7D-A9DF-4F2C-96BA-7D9FFF38738E}" srcOrd="11" destOrd="0" presId="urn:microsoft.com/office/officeart/2005/8/layout/list1"/>
    <dgm:cxn modelId="{3245081C-0A5D-42F0-8323-931326513381}" type="presParOf" srcId="{F1E43D3C-0D5F-47B5-8451-EBC46E994458}" destId="{51D6D8BB-1D85-4585-A011-0E597D034378}" srcOrd="12" destOrd="0" presId="urn:microsoft.com/office/officeart/2005/8/layout/list1"/>
    <dgm:cxn modelId="{9DFF953C-3FC8-46B6-88C8-CE4DE808EB28}" type="presParOf" srcId="{51D6D8BB-1D85-4585-A011-0E597D034378}" destId="{2EDE7429-9FCC-48C1-A326-57132A13C586}" srcOrd="0" destOrd="0" presId="urn:microsoft.com/office/officeart/2005/8/layout/list1"/>
    <dgm:cxn modelId="{A535B6CD-0A07-4DA4-B7DB-9E752EA90A0D}" type="presParOf" srcId="{51D6D8BB-1D85-4585-A011-0E597D034378}" destId="{02461507-759D-4A63-B7CA-226F841A999B}" srcOrd="1" destOrd="0" presId="urn:microsoft.com/office/officeart/2005/8/layout/list1"/>
    <dgm:cxn modelId="{18DE46A6-31EE-46E8-B031-690916F45B59}" type="presParOf" srcId="{F1E43D3C-0D5F-47B5-8451-EBC46E994458}" destId="{52827288-8EA2-48BD-8E8A-2908330DDB1F}" srcOrd="13" destOrd="0" presId="urn:microsoft.com/office/officeart/2005/8/layout/list1"/>
    <dgm:cxn modelId="{D3CB8E08-B53D-4B35-A7BD-9DE724B9E99B}" type="presParOf" srcId="{F1E43D3C-0D5F-47B5-8451-EBC46E994458}" destId="{67228203-DC4F-49AE-9E19-89C8408621B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1B3415-07CD-4163-8C0E-87DA1693A70A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526FA4C-94BC-4153-8FD6-FCCE2D904A6C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соответствует культурному образцу («праздник», «экспедиция», «инициация», «карнавал», «аукцион» и т.д.);</a:t>
          </a:r>
          <a:endParaRPr lang="ru-RU" sz="1800" dirty="0"/>
        </a:p>
      </dgm:t>
    </dgm:pt>
    <dgm:pt modelId="{4CB07404-E58E-4447-B6E6-C8E93A79654C}" type="parTrans" cxnId="{5D74E380-6FBF-41EF-B496-205B6792D770}">
      <dgm:prSet/>
      <dgm:spPr/>
      <dgm:t>
        <a:bodyPr/>
        <a:lstStyle/>
        <a:p>
          <a:endParaRPr lang="ru-RU"/>
        </a:p>
      </dgm:t>
    </dgm:pt>
    <dgm:pt modelId="{D62E4457-5DE0-450B-899B-8D7CDDBEC801}" type="sibTrans" cxnId="{5D74E380-6FBF-41EF-B496-205B6792D770}">
      <dgm:prSet/>
      <dgm:spPr/>
      <dgm:t>
        <a:bodyPr/>
        <a:lstStyle/>
        <a:p>
          <a:endParaRPr lang="ru-RU"/>
        </a:p>
      </dgm:t>
    </dgm:pt>
    <dgm:pt modelId="{E8E2C3A8-FD22-4825-9494-3B8876FF145A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тесно связано с другими элементами и историей жизни сообщества, участников;</a:t>
          </a:r>
          <a:endParaRPr lang="ru-RU" sz="1800" dirty="0"/>
        </a:p>
      </dgm:t>
    </dgm:pt>
    <dgm:pt modelId="{AFCC0F2E-0675-4380-9088-ED1EE69CB976}" type="parTrans" cxnId="{F0AABA4F-F05A-45E4-BEB0-B7139624691B}">
      <dgm:prSet/>
      <dgm:spPr/>
      <dgm:t>
        <a:bodyPr/>
        <a:lstStyle/>
        <a:p>
          <a:endParaRPr lang="ru-RU"/>
        </a:p>
      </dgm:t>
    </dgm:pt>
    <dgm:pt modelId="{EBE2E9C5-C3AC-4FCC-9A49-7115501A40C3}" type="sibTrans" cxnId="{F0AABA4F-F05A-45E4-BEB0-B7139624691B}">
      <dgm:prSet/>
      <dgm:spPr/>
      <dgm:t>
        <a:bodyPr/>
        <a:lstStyle/>
        <a:p>
          <a:endParaRPr lang="ru-RU"/>
        </a:p>
      </dgm:t>
    </dgm:pt>
    <dgm:pt modelId="{9E16124B-8749-49BC-85B3-076C64ADEBD5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имеет, с одной стороны, развернутый этап подготовки, с другой, – привлекательную перспективу;</a:t>
          </a:r>
          <a:endParaRPr lang="ru-RU" sz="1800" dirty="0"/>
        </a:p>
      </dgm:t>
    </dgm:pt>
    <dgm:pt modelId="{33C280B7-A719-4516-908C-2C9F6C4FD0C7}" type="parTrans" cxnId="{1E005261-2764-4CD8-BB09-7BD03AC1DC32}">
      <dgm:prSet/>
      <dgm:spPr/>
      <dgm:t>
        <a:bodyPr/>
        <a:lstStyle/>
        <a:p>
          <a:endParaRPr lang="ru-RU"/>
        </a:p>
      </dgm:t>
    </dgm:pt>
    <dgm:pt modelId="{49EF1AF9-4DCE-4B44-B1EB-0CE4E1A1E94C}" type="sibTrans" cxnId="{1E005261-2764-4CD8-BB09-7BD03AC1DC32}">
      <dgm:prSet/>
      <dgm:spPr/>
      <dgm:t>
        <a:bodyPr/>
        <a:lstStyle/>
        <a:p>
          <a:endParaRPr lang="ru-RU"/>
        </a:p>
      </dgm:t>
    </dgm:pt>
    <dgm:pt modelId="{F28257F8-FC42-4068-AAF5-6E8D59F3540C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включает различные виды деятельности и позиции;</a:t>
          </a:r>
          <a:endParaRPr lang="ru-RU" sz="1800" dirty="0"/>
        </a:p>
      </dgm:t>
    </dgm:pt>
    <dgm:pt modelId="{D91F167C-C773-4E72-A476-0F40843A2E4F}" type="parTrans" cxnId="{F0536169-4B5A-456D-877D-CBE3A57644E8}">
      <dgm:prSet/>
      <dgm:spPr/>
      <dgm:t>
        <a:bodyPr/>
        <a:lstStyle/>
        <a:p>
          <a:endParaRPr lang="ru-RU"/>
        </a:p>
      </dgm:t>
    </dgm:pt>
    <dgm:pt modelId="{53817871-5008-475A-84CD-66C1C60D06B8}" type="sibTrans" cxnId="{F0536169-4B5A-456D-877D-CBE3A57644E8}">
      <dgm:prSet/>
      <dgm:spPr/>
      <dgm:t>
        <a:bodyPr/>
        <a:lstStyle/>
        <a:p>
          <a:endParaRPr lang="ru-RU"/>
        </a:p>
      </dgm:t>
    </dgm:pt>
    <dgm:pt modelId="{A4279BA5-92B9-4353-94BC-BE0CF7EB6581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кроме самих воспитанников, в нем принимают участие другие интересные, привлекательные, успешные люди («лидеры», «авторы», «эксперты» и т.п.);</a:t>
          </a:r>
          <a:endParaRPr kumimoji="0" lang="ru-RU" sz="1800" b="0" i="0" u="none" strike="noStrike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</dgm:t>
    </dgm:pt>
    <dgm:pt modelId="{410C8A3C-E6F2-425C-AEF3-A38E884AFAAB}" type="parTrans" cxnId="{0C1F6026-0164-4572-8F26-578A2E147D97}">
      <dgm:prSet/>
      <dgm:spPr/>
      <dgm:t>
        <a:bodyPr/>
        <a:lstStyle/>
        <a:p>
          <a:endParaRPr lang="ru-RU"/>
        </a:p>
      </dgm:t>
    </dgm:pt>
    <dgm:pt modelId="{C21CA370-BD9C-402A-A804-82646385DFCE}" type="sibTrans" cxnId="{0C1F6026-0164-4572-8F26-578A2E147D97}">
      <dgm:prSet/>
      <dgm:spPr/>
      <dgm:t>
        <a:bodyPr/>
        <a:lstStyle/>
        <a:p>
          <a:endParaRPr lang="ru-RU"/>
        </a:p>
      </dgm:t>
    </dgm:pt>
    <dgm:pt modelId="{97ADF2A3-4833-47B7-BBD1-07F12678FC2E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в ходе события возможна и уместна коммуникация, импровизация, проба.</a:t>
          </a:r>
          <a:endParaRPr lang="ru-RU" sz="1800" dirty="0"/>
        </a:p>
      </dgm:t>
    </dgm:pt>
    <dgm:pt modelId="{CDD9229D-42EE-487C-92F1-42DA05B7F8E1}" type="parTrans" cxnId="{0B008D4E-427C-43C3-9DFB-CA8C9CADAA44}">
      <dgm:prSet/>
      <dgm:spPr/>
      <dgm:t>
        <a:bodyPr/>
        <a:lstStyle/>
        <a:p>
          <a:endParaRPr lang="ru-RU"/>
        </a:p>
      </dgm:t>
    </dgm:pt>
    <dgm:pt modelId="{16B14B1E-8E36-44E0-B097-5BDF1E4E0F17}" type="sibTrans" cxnId="{0B008D4E-427C-43C3-9DFB-CA8C9CADAA44}">
      <dgm:prSet/>
      <dgm:spPr/>
      <dgm:t>
        <a:bodyPr/>
        <a:lstStyle/>
        <a:p>
          <a:endParaRPr lang="ru-RU"/>
        </a:p>
      </dgm:t>
    </dgm:pt>
    <dgm:pt modelId="{F1E43D3C-0D5F-47B5-8451-EBC46E994458}" type="pres">
      <dgm:prSet presAssocID="{C91B3415-07CD-4163-8C0E-87DA1693A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04F5AF-A88E-4621-A3D2-63A82D0BF362}" type="pres">
      <dgm:prSet presAssocID="{1526FA4C-94BC-4153-8FD6-FCCE2D904A6C}" presName="parentLin" presStyleCnt="0"/>
      <dgm:spPr/>
      <dgm:t>
        <a:bodyPr/>
        <a:lstStyle/>
        <a:p>
          <a:endParaRPr lang="ru-RU"/>
        </a:p>
      </dgm:t>
    </dgm:pt>
    <dgm:pt modelId="{0016F796-9D96-4404-895C-1122600A0840}" type="pres">
      <dgm:prSet presAssocID="{1526FA4C-94BC-4153-8FD6-FCCE2D904A6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2FF7B08-B2C9-4E8B-A2DA-581E8057C9F7}" type="pres">
      <dgm:prSet presAssocID="{1526FA4C-94BC-4153-8FD6-FCCE2D904A6C}" presName="parentText" presStyleLbl="node1" presStyleIdx="0" presStyleCnt="6" custScaleX="129085" custScaleY="194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47966-E734-4D25-BE87-A2B6ED746A5C}" type="pres">
      <dgm:prSet presAssocID="{1526FA4C-94BC-4153-8FD6-FCCE2D904A6C}" presName="negativeSpace" presStyleCnt="0"/>
      <dgm:spPr/>
      <dgm:t>
        <a:bodyPr/>
        <a:lstStyle/>
        <a:p>
          <a:endParaRPr lang="ru-RU"/>
        </a:p>
      </dgm:t>
    </dgm:pt>
    <dgm:pt modelId="{27F53C29-95D6-44EC-A023-0D7600439C3B}" type="pres">
      <dgm:prSet presAssocID="{1526FA4C-94BC-4153-8FD6-FCCE2D904A6C}" presName="childText" presStyleLbl="conFgAcc1" presStyleIdx="0" presStyleCnt="6" custLinFactY="17157" custLinFactNeighborX="-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4C27D-DB58-4439-AAF9-353110003FDF}" type="pres">
      <dgm:prSet presAssocID="{D62E4457-5DE0-450B-899B-8D7CDDBEC801}" presName="spaceBetweenRectangles" presStyleCnt="0"/>
      <dgm:spPr/>
      <dgm:t>
        <a:bodyPr/>
        <a:lstStyle/>
        <a:p>
          <a:endParaRPr lang="ru-RU"/>
        </a:p>
      </dgm:t>
    </dgm:pt>
    <dgm:pt modelId="{229A9984-1CE5-457D-8CE5-74B7534142CF}" type="pres">
      <dgm:prSet presAssocID="{E8E2C3A8-FD22-4825-9494-3B8876FF145A}" presName="parentLin" presStyleCnt="0"/>
      <dgm:spPr/>
      <dgm:t>
        <a:bodyPr/>
        <a:lstStyle/>
        <a:p>
          <a:endParaRPr lang="ru-RU"/>
        </a:p>
      </dgm:t>
    </dgm:pt>
    <dgm:pt modelId="{2D7D6E88-43EC-4BFC-B79D-0B3A7610C17E}" type="pres">
      <dgm:prSet presAssocID="{E8E2C3A8-FD22-4825-9494-3B8876FF145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6F9FD77-49E2-403D-968B-D9F872115905}" type="pres">
      <dgm:prSet presAssocID="{E8E2C3A8-FD22-4825-9494-3B8876FF145A}" presName="parentText" presStyleLbl="node1" presStyleIdx="1" presStyleCnt="6" custScaleX="127982" custScaleY="176132" custLinFactNeighborX="3191" custLinFactNeighborY="2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FCC7-9816-4082-B403-07BA116074C4}" type="pres">
      <dgm:prSet presAssocID="{E8E2C3A8-FD22-4825-9494-3B8876FF145A}" presName="negativeSpace" presStyleCnt="0"/>
      <dgm:spPr/>
      <dgm:t>
        <a:bodyPr/>
        <a:lstStyle/>
        <a:p>
          <a:endParaRPr lang="ru-RU"/>
        </a:p>
      </dgm:t>
    </dgm:pt>
    <dgm:pt modelId="{23ABCC47-7B7B-4F08-A99F-3838307CB272}" type="pres">
      <dgm:prSet presAssocID="{E8E2C3A8-FD22-4825-9494-3B8876FF145A}" presName="childText" presStyleLbl="conFgAcc1" presStyleIdx="1" presStyleCnt="6" custLinFactY="33720" custLinFactNeighborX="-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33A4E-3612-4BDB-9FDA-0D1F0F140408}" type="pres">
      <dgm:prSet presAssocID="{EBE2E9C5-C3AC-4FCC-9A49-7115501A40C3}" presName="spaceBetweenRectangles" presStyleCnt="0"/>
      <dgm:spPr/>
      <dgm:t>
        <a:bodyPr/>
        <a:lstStyle/>
        <a:p>
          <a:endParaRPr lang="ru-RU"/>
        </a:p>
      </dgm:t>
    </dgm:pt>
    <dgm:pt modelId="{B76892EB-8139-4C30-879C-9DBFAD449770}" type="pres">
      <dgm:prSet presAssocID="{9E16124B-8749-49BC-85B3-076C64ADEBD5}" presName="parentLin" presStyleCnt="0"/>
      <dgm:spPr/>
      <dgm:t>
        <a:bodyPr/>
        <a:lstStyle/>
        <a:p>
          <a:endParaRPr lang="ru-RU"/>
        </a:p>
      </dgm:t>
    </dgm:pt>
    <dgm:pt modelId="{4A523D39-3118-4276-8248-03803C386102}" type="pres">
      <dgm:prSet presAssocID="{9E16124B-8749-49BC-85B3-076C64ADEBD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FD8AE66-8548-4AE8-A9BA-D1D577DED412}" type="pres">
      <dgm:prSet presAssocID="{9E16124B-8749-49BC-85B3-076C64ADEBD5}" presName="parentText" presStyleLbl="node1" presStyleIdx="2" presStyleCnt="6" custScaleX="127838" custScaleY="191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9079E-2671-408C-90F4-4864C1EEB402}" type="pres">
      <dgm:prSet presAssocID="{9E16124B-8749-49BC-85B3-076C64ADEBD5}" presName="negativeSpace" presStyleCnt="0"/>
      <dgm:spPr/>
      <dgm:t>
        <a:bodyPr/>
        <a:lstStyle/>
        <a:p>
          <a:endParaRPr lang="ru-RU"/>
        </a:p>
      </dgm:t>
    </dgm:pt>
    <dgm:pt modelId="{47B90D25-CB83-4CC0-9939-A849B9FAA0BA}" type="pres">
      <dgm:prSet presAssocID="{9E16124B-8749-49BC-85B3-076C64ADEBD5}" presName="childText" presStyleLbl="conFgAcc1" presStyleIdx="2" presStyleCnt="6" custLinFactY="32391" custLinFactNeighborX="-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E4374-C925-4959-8DFA-A080D47A7860}" type="pres">
      <dgm:prSet presAssocID="{49EF1AF9-4DCE-4B44-B1EB-0CE4E1A1E94C}" presName="spaceBetweenRectangles" presStyleCnt="0"/>
      <dgm:spPr/>
      <dgm:t>
        <a:bodyPr/>
        <a:lstStyle/>
        <a:p>
          <a:endParaRPr lang="ru-RU"/>
        </a:p>
      </dgm:t>
    </dgm:pt>
    <dgm:pt modelId="{51D362F5-B1CB-43A2-80EB-C7FD5ADE8D2F}" type="pres">
      <dgm:prSet presAssocID="{F28257F8-FC42-4068-AAF5-6E8D59F3540C}" presName="parentLin" presStyleCnt="0"/>
      <dgm:spPr/>
      <dgm:t>
        <a:bodyPr/>
        <a:lstStyle/>
        <a:p>
          <a:endParaRPr lang="ru-RU"/>
        </a:p>
      </dgm:t>
    </dgm:pt>
    <dgm:pt modelId="{3EEA0C8D-4318-4D61-838F-21A866641B54}" type="pres">
      <dgm:prSet presAssocID="{F28257F8-FC42-4068-AAF5-6E8D59F3540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02A9225-3B48-4547-8184-2A551F809A48}" type="pres">
      <dgm:prSet presAssocID="{F28257F8-FC42-4068-AAF5-6E8D59F3540C}" presName="parentText" presStyleLbl="node1" presStyleIdx="3" presStyleCnt="6" custScaleX="129171" custScaleY="1782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DBDBE-4850-4E45-99B7-765A5727DB08}" type="pres">
      <dgm:prSet presAssocID="{F28257F8-FC42-4068-AAF5-6E8D59F3540C}" presName="negativeSpace" presStyleCnt="0"/>
      <dgm:spPr/>
      <dgm:t>
        <a:bodyPr/>
        <a:lstStyle/>
        <a:p>
          <a:endParaRPr lang="ru-RU"/>
        </a:p>
      </dgm:t>
    </dgm:pt>
    <dgm:pt modelId="{C7629766-1572-4793-89D6-73FA6DEF717C}" type="pres">
      <dgm:prSet presAssocID="{F28257F8-FC42-4068-AAF5-6E8D59F3540C}" presName="childText" presStyleLbl="conFgAcc1" presStyleIdx="3" presStyleCnt="6" custLinFactY="17858" custLinFactNeighborX="-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4EA2E-F0C5-4ACA-9C83-26FC48F07FE2}" type="pres">
      <dgm:prSet presAssocID="{53817871-5008-475A-84CD-66C1C60D06B8}" presName="spaceBetweenRectangles" presStyleCnt="0"/>
      <dgm:spPr/>
      <dgm:t>
        <a:bodyPr/>
        <a:lstStyle/>
        <a:p>
          <a:endParaRPr lang="ru-RU"/>
        </a:p>
      </dgm:t>
    </dgm:pt>
    <dgm:pt modelId="{08548C76-59D2-45B5-A354-1629E41887E5}" type="pres">
      <dgm:prSet presAssocID="{A4279BA5-92B9-4353-94BC-BE0CF7EB6581}" presName="parentLin" presStyleCnt="0"/>
      <dgm:spPr/>
      <dgm:t>
        <a:bodyPr/>
        <a:lstStyle/>
        <a:p>
          <a:endParaRPr lang="ru-RU"/>
        </a:p>
      </dgm:t>
    </dgm:pt>
    <dgm:pt modelId="{B5231753-ED93-4037-A4F5-29EBCA4781B3}" type="pres">
      <dgm:prSet presAssocID="{A4279BA5-92B9-4353-94BC-BE0CF7EB658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B183F16-EF81-44A1-BE7A-3519D1E92BB5}" type="pres">
      <dgm:prSet presAssocID="{A4279BA5-92B9-4353-94BC-BE0CF7EB6581}" presName="parentText" presStyleLbl="node1" presStyleIdx="4" presStyleCnt="6" custScaleX="129085" custScaleY="291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37F53-9359-46AB-AE7A-19E9D43417D7}" type="pres">
      <dgm:prSet presAssocID="{A4279BA5-92B9-4353-94BC-BE0CF7EB6581}" presName="negativeSpace" presStyleCnt="0"/>
      <dgm:spPr/>
      <dgm:t>
        <a:bodyPr/>
        <a:lstStyle/>
        <a:p>
          <a:endParaRPr lang="ru-RU"/>
        </a:p>
      </dgm:t>
    </dgm:pt>
    <dgm:pt modelId="{F52E9F9C-1881-41CC-8033-BFFA2C2E6D6C}" type="pres">
      <dgm:prSet presAssocID="{A4279BA5-92B9-4353-94BC-BE0CF7EB6581}" presName="childText" presStyleLbl="conFgAcc1" presStyleIdx="4" presStyleCnt="6" custLinFactY="8568" custLinFactNeighborX="-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0D906-194A-4212-8158-7E2DA91A7988}" type="pres">
      <dgm:prSet presAssocID="{C21CA370-BD9C-402A-A804-82646385DFCE}" presName="spaceBetweenRectangles" presStyleCnt="0"/>
      <dgm:spPr/>
      <dgm:t>
        <a:bodyPr/>
        <a:lstStyle/>
        <a:p>
          <a:endParaRPr lang="ru-RU"/>
        </a:p>
      </dgm:t>
    </dgm:pt>
    <dgm:pt modelId="{31630CD2-EF92-44F1-A051-3F8A2E05BB4C}" type="pres">
      <dgm:prSet presAssocID="{97ADF2A3-4833-47B7-BBD1-07F12678FC2E}" presName="parentLin" presStyleCnt="0"/>
      <dgm:spPr/>
      <dgm:t>
        <a:bodyPr/>
        <a:lstStyle/>
        <a:p>
          <a:endParaRPr lang="ru-RU"/>
        </a:p>
      </dgm:t>
    </dgm:pt>
    <dgm:pt modelId="{D5B4D301-9942-4B3F-A88B-398B8C1C325A}" type="pres">
      <dgm:prSet presAssocID="{97ADF2A3-4833-47B7-BBD1-07F12678FC2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05545C8-6D9E-4E91-99E4-14AA222CC815}" type="pres">
      <dgm:prSet presAssocID="{97ADF2A3-4833-47B7-BBD1-07F12678FC2E}" presName="parentText" presStyleLbl="node1" presStyleIdx="5" presStyleCnt="6" custScaleX="129323" custScaleY="179881" custLinFactNeighborX="-6196" custLinFactNeighborY="-48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60E40-7822-4BAA-8D2C-7F422134C303}" type="pres">
      <dgm:prSet presAssocID="{97ADF2A3-4833-47B7-BBD1-07F12678FC2E}" presName="negativeSpace" presStyleCnt="0"/>
      <dgm:spPr/>
      <dgm:t>
        <a:bodyPr/>
        <a:lstStyle/>
        <a:p>
          <a:endParaRPr lang="ru-RU"/>
        </a:p>
      </dgm:t>
    </dgm:pt>
    <dgm:pt modelId="{51FA06A9-612C-4B53-AFA3-DB472E478905}" type="pres">
      <dgm:prSet presAssocID="{97ADF2A3-4833-47B7-BBD1-07F12678FC2E}" presName="childText" presStyleLbl="conFgAcc1" presStyleIdx="5" presStyleCnt="6" custLinFactY="36039" custLinFactNeighborX="-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AA2B4-7905-4A06-A68B-C595F5C61202}" type="presOf" srcId="{1526FA4C-94BC-4153-8FD6-FCCE2D904A6C}" destId="{0016F796-9D96-4404-895C-1122600A0840}" srcOrd="0" destOrd="0" presId="urn:microsoft.com/office/officeart/2005/8/layout/list1"/>
    <dgm:cxn modelId="{B8A1D126-29E1-4599-8742-9D0FEA416570}" type="presOf" srcId="{97ADF2A3-4833-47B7-BBD1-07F12678FC2E}" destId="{D5B4D301-9942-4B3F-A88B-398B8C1C325A}" srcOrd="0" destOrd="0" presId="urn:microsoft.com/office/officeart/2005/8/layout/list1"/>
    <dgm:cxn modelId="{57E46685-0D47-448E-88C8-B7DF49A22456}" type="presOf" srcId="{97ADF2A3-4833-47B7-BBD1-07F12678FC2E}" destId="{905545C8-6D9E-4E91-99E4-14AA222CC815}" srcOrd="1" destOrd="0" presId="urn:microsoft.com/office/officeart/2005/8/layout/list1"/>
    <dgm:cxn modelId="{1E005261-2764-4CD8-BB09-7BD03AC1DC32}" srcId="{C91B3415-07CD-4163-8C0E-87DA1693A70A}" destId="{9E16124B-8749-49BC-85B3-076C64ADEBD5}" srcOrd="2" destOrd="0" parTransId="{33C280B7-A719-4516-908C-2C9F6C4FD0C7}" sibTransId="{49EF1AF9-4DCE-4B44-B1EB-0CE4E1A1E94C}"/>
    <dgm:cxn modelId="{C6CBBD1A-53E8-49D6-86B0-830CD34EC3DD}" type="presOf" srcId="{F28257F8-FC42-4068-AAF5-6E8D59F3540C}" destId="{3EEA0C8D-4318-4D61-838F-21A866641B54}" srcOrd="0" destOrd="0" presId="urn:microsoft.com/office/officeart/2005/8/layout/list1"/>
    <dgm:cxn modelId="{1DA568BC-B81F-42DC-981D-8013A13225C9}" type="presOf" srcId="{E8E2C3A8-FD22-4825-9494-3B8876FF145A}" destId="{86F9FD77-49E2-403D-968B-D9F872115905}" srcOrd="1" destOrd="0" presId="urn:microsoft.com/office/officeart/2005/8/layout/list1"/>
    <dgm:cxn modelId="{36158D05-B0F7-4110-85E1-902D46B17B53}" type="presOf" srcId="{F28257F8-FC42-4068-AAF5-6E8D59F3540C}" destId="{202A9225-3B48-4547-8184-2A551F809A48}" srcOrd="1" destOrd="0" presId="urn:microsoft.com/office/officeart/2005/8/layout/list1"/>
    <dgm:cxn modelId="{F0AABA4F-F05A-45E4-BEB0-B7139624691B}" srcId="{C91B3415-07CD-4163-8C0E-87DA1693A70A}" destId="{E8E2C3A8-FD22-4825-9494-3B8876FF145A}" srcOrd="1" destOrd="0" parTransId="{AFCC0F2E-0675-4380-9088-ED1EE69CB976}" sibTransId="{EBE2E9C5-C3AC-4FCC-9A49-7115501A40C3}"/>
    <dgm:cxn modelId="{D3299F11-58F5-4527-BE7F-24956F165FF4}" type="presOf" srcId="{9E16124B-8749-49BC-85B3-076C64ADEBD5}" destId="{1FD8AE66-8548-4AE8-A9BA-D1D577DED412}" srcOrd="1" destOrd="0" presId="urn:microsoft.com/office/officeart/2005/8/layout/list1"/>
    <dgm:cxn modelId="{851DDDB2-34A7-4BEC-B671-0119C908E290}" type="presOf" srcId="{9E16124B-8749-49BC-85B3-076C64ADEBD5}" destId="{4A523D39-3118-4276-8248-03803C386102}" srcOrd="0" destOrd="0" presId="urn:microsoft.com/office/officeart/2005/8/layout/list1"/>
    <dgm:cxn modelId="{0C1F6026-0164-4572-8F26-578A2E147D97}" srcId="{C91B3415-07CD-4163-8C0E-87DA1693A70A}" destId="{A4279BA5-92B9-4353-94BC-BE0CF7EB6581}" srcOrd="4" destOrd="0" parTransId="{410C8A3C-E6F2-425C-AEF3-A38E884AFAAB}" sibTransId="{C21CA370-BD9C-402A-A804-82646385DFCE}"/>
    <dgm:cxn modelId="{BE6D3C5E-671E-4DB6-9E0C-CB430FEB4D68}" type="presOf" srcId="{E8E2C3A8-FD22-4825-9494-3B8876FF145A}" destId="{2D7D6E88-43EC-4BFC-B79D-0B3A7610C17E}" srcOrd="0" destOrd="0" presId="urn:microsoft.com/office/officeart/2005/8/layout/list1"/>
    <dgm:cxn modelId="{F83DA48B-A41B-438F-9315-338E343BDA45}" type="presOf" srcId="{1526FA4C-94BC-4153-8FD6-FCCE2D904A6C}" destId="{42FF7B08-B2C9-4E8B-A2DA-581E8057C9F7}" srcOrd="1" destOrd="0" presId="urn:microsoft.com/office/officeart/2005/8/layout/list1"/>
    <dgm:cxn modelId="{0B008D4E-427C-43C3-9DFB-CA8C9CADAA44}" srcId="{C91B3415-07CD-4163-8C0E-87DA1693A70A}" destId="{97ADF2A3-4833-47B7-BBD1-07F12678FC2E}" srcOrd="5" destOrd="0" parTransId="{CDD9229D-42EE-487C-92F1-42DA05B7F8E1}" sibTransId="{16B14B1E-8E36-44E0-B097-5BDF1E4E0F17}"/>
    <dgm:cxn modelId="{B5E0A1F1-EDE6-4C74-B4A8-E0C918F540FF}" type="presOf" srcId="{A4279BA5-92B9-4353-94BC-BE0CF7EB6581}" destId="{EB183F16-EF81-44A1-BE7A-3519D1E92BB5}" srcOrd="1" destOrd="0" presId="urn:microsoft.com/office/officeart/2005/8/layout/list1"/>
    <dgm:cxn modelId="{5D74E380-6FBF-41EF-B496-205B6792D770}" srcId="{C91B3415-07CD-4163-8C0E-87DA1693A70A}" destId="{1526FA4C-94BC-4153-8FD6-FCCE2D904A6C}" srcOrd="0" destOrd="0" parTransId="{4CB07404-E58E-4447-B6E6-C8E93A79654C}" sibTransId="{D62E4457-5DE0-450B-899B-8D7CDDBEC801}"/>
    <dgm:cxn modelId="{F0536169-4B5A-456D-877D-CBE3A57644E8}" srcId="{C91B3415-07CD-4163-8C0E-87DA1693A70A}" destId="{F28257F8-FC42-4068-AAF5-6E8D59F3540C}" srcOrd="3" destOrd="0" parTransId="{D91F167C-C773-4E72-A476-0F40843A2E4F}" sibTransId="{53817871-5008-475A-84CD-66C1C60D06B8}"/>
    <dgm:cxn modelId="{912C269A-5456-4BB9-83E4-532168867B4D}" type="presOf" srcId="{A4279BA5-92B9-4353-94BC-BE0CF7EB6581}" destId="{B5231753-ED93-4037-A4F5-29EBCA4781B3}" srcOrd="0" destOrd="0" presId="urn:microsoft.com/office/officeart/2005/8/layout/list1"/>
    <dgm:cxn modelId="{469EB831-BCBD-4BF8-9F30-17FF9194D975}" type="presOf" srcId="{C91B3415-07CD-4163-8C0E-87DA1693A70A}" destId="{F1E43D3C-0D5F-47B5-8451-EBC46E994458}" srcOrd="0" destOrd="0" presId="urn:microsoft.com/office/officeart/2005/8/layout/list1"/>
    <dgm:cxn modelId="{E0CA93B0-D21C-4392-B10D-A5A6677B424F}" type="presParOf" srcId="{F1E43D3C-0D5F-47B5-8451-EBC46E994458}" destId="{3104F5AF-A88E-4621-A3D2-63A82D0BF362}" srcOrd="0" destOrd="0" presId="urn:microsoft.com/office/officeart/2005/8/layout/list1"/>
    <dgm:cxn modelId="{2FD704B1-6139-4CFF-A7CB-204444BE06D0}" type="presParOf" srcId="{3104F5AF-A88E-4621-A3D2-63A82D0BF362}" destId="{0016F796-9D96-4404-895C-1122600A0840}" srcOrd="0" destOrd="0" presId="urn:microsoft.com/office/officeart/2005/8/layout/list1"/>
    <dgm:cxn modelId="{A3793060-FB93-4113-96B3-5688F7856DB3}" type="presParOf" srcId="{3104F5AF-A88E-4621-A3D2-63A82D0BF362}" destId="{42FF7B08-B2C9-4E8B-A2DA-581E8057C9F7}" srcOrd="1" destOrd="0" presId="urn:microsoft.com/office/officeart/2005/8/layout/list1"/>
    <dgm:cxn modelId="{DFA54D3A-E732-48E1-8C14-559C0C0D96FB}" type="presParOf" srcId="{F1E43D3C-0D5F-47B5-8451-EBC46E994458}" destId="{42B47966-E734-4D25-BE87-A2B6ED746A5C}" srcOrd="1" destOrd="0" presId="urn:microsoft.com/office/officeart/2005/8/layout/list1"/>
    <dgm:cxn modelId="{A4ACCEEA-1AB1-4A94-974C-CBEB07F20C1B}" type="presParOf" srcId="{F1E43D3C-0D5F-47B5-8451-EBC46E994458}" destId="{27F53C29-95D6-44EC-A023-0D7600439C3B}" srcOrd="2" destOrd="0" presId="urn:microsoft.com/office/officeart/2005/8/layout/list1"/>
    <dgm:cxn modelId="{69747028-4690-4B67-84FF-C7388E6E7F03}" type="presParOf" srcId="{F1E43D3C-0D5F-47B5-8451-EBC46E994458}" destId="{9644C27D-DB58-4439-AAF9-353110003FDF}" srcOrd="3" destOrd="0" presId="urn:microsoft.com/office/officeart/2005/8/layout/list1"/>
    <dgm:cxn modelId="{E82AD798-27B8-4918-B4D9-95B6AD9FE672}" type="presParOf" srcId="{F1E43D3C-0D5F-47B5-8451-EBC46E994458}" destId="{229A9984-1CE5-457D-8CE5-74B7534142CF}" srcOrd="4" destOrd="0" presId="urn:microsoft.com/office/officeart/2005/8/layout/list1"/>
    <dgm:cxn modelId="{CC659806-C824-4CDA-B7A1-A1AADC355155}" type="presParOf" srcId="{229A9984-1CE5-457D-8CE5-74B7534142CF}" destId="{2D7D6E88-43EC-4BFC-B79D-0B3A7610C17E}" srcOrd="0" destOrd="0" presId="urn:microsoft.com/office/officeart/2005/8/layout/list1"/>
    <dgm:cxn modelId="{109FA0CB-1B76-4ECC-BD87-B8D0F02CBEB8}" type="presParOf" srcId="{229A9984-1CE5-457D-8CE5-74B7534142CF}" destId="{86F9FD77-49E2-403D-968B-D9F872115905}" srcOrd="1" destOrd="0" presId="urn:microsoft.com/office/officeart/2005/8/layout/list1"/>
    <dgm:cxn modelId="{A7EA7B00-CCEC-4240-AA3D-ADB4DE2E4BE0}" type="presParOf" srcId="{F1E43D3C-0D5F-47B5-8451-EBC46E994458}" destId="{6B59FCC7-9816-4082-B403-07BA116074C4}" srcOrd="5" destOrd="0" presId="urn:microsoft.com/office/officeart/2005/8/layout/list1"/>
    <dgm:cxn modelId="{38C9F370-4366-4274-AA12-F2712CF20B1A}" type="presParOf" srcId="{F1E43D3C-0D5F-47B5-8451-EBC46E994458}" destId="{23ABCC47-7B7B-4F08-A99F-3838307CB272}" srcOrd="6" destOrd="0" presId="urn:microsoft.com/office/officeart/2005/8/layout/list1"/>
    <dgm:cxn modelId="{0EFE37E1-484B-408D-BBFE-668CD7EDEC23}" type="presParOf" srcId="{F1E43D3C-0D5F-47B5-8451-EBC46E994458}" destId="{74733A4E-3612-4BDB-9FDA-0D1F0F140408}" srcOrd="7" destOrd="0" presId="urn:microsoft.com/office/officeart/2005/8/layout/list1"/>
    <dgm:cxn modelId="{04E2B4AE-9652-4B79-B0CD-DF007779A217}" type="presParOf" srcId="{F1E43D3C-0D5F-47B5-8451-EBC46E994458}" destId="{B76892EB-8139-4C30-879C-9DBFAD449770}" srcOrd="8" destOrd="0" presId="urn:microsoft.com/office/officeart/2005/8/layout/list1"/>
    <dgm:cxn modelId="{B3E86BE8-4AEF-4CDA-B67A-494946AA625B}" type="presParOf" srcId="{B76892EB-8139-4C30-879C-9DBFAD449770}" destId="{4A523D39-3118-4276-8248-03803C386102}" srcOrd="0" destOrd="0" presId="urn:microsoft.com/office/officeart/2005/8/layout/list1"/>
    <dgm:cxn modelId="{8286F3B8-7F41-4B29-802A-760EEFF86F46}" type="presParOf" srcId="{B76892EB-8139-4C30-879C-9DBFAD449770}" destId="{1FD8AE66-8548-4AE8-A9BA-D1D577DED412}" srcOrd="1" destOrd="0" presId="urn:microsoft.com/office/officeart/2005/8/layout/list1"/>
    <dgm:cxn modelId="{1663FB9B-76C7-44E8-8013-FD804A78674A}" type="presParOf" srcId="{F1E43D3C-0D5F-47B5-8451-EBC46E994458}" destId="{54E9079E-2671-408C-90F4-4864C1EEB402}" srcOrd="9" destOrd="0" presId="urn:microsoft.com/office/officeart/2005/8/layout/list1"/>
    <dgm:cxn modelId="{05624714-EFF9-4141-920D-CD998EABC17A}" type="presParOf" srcId="{F1E43D3C-0D5F-47B5-8451-EBC46E994458}" destId="{47B90D25-CB83-4CC0-9939-A849B9FAA0BA}" srcOrd="10" destOrd="0" presId="urn:microsoft.com/office/officeart/2005/8/layout/list1"/>
    <dgm:cxn modelId="{892E2649-586E-4DC8-811E-20068F031B6D}" type="presParOf" srcId="{F1E43D3C-0D5F-47B5-8451-EBC46E994458}" destId="{727E4374-C925-4959-8DFA-A080D47A7860}" srcOrd="11" destOrd="0" presId="urn:microsoft.com/office/officeart/2005/8/layout/list1"/>
    <dgm:cxn modelId="{A40E7ED6-32A5-4EA9-BFE1-A84E97847470}" type="presParOf" srcId="{F1E43D3C-0D5F-47B5-8451-EBC46E994458}" destId="{51D362F5-B1CB-43A2-80EB-C7FD5ADE8D2F}" srcOrd="12" destOrd="0" presId="urn:microsoft.com/office/officeart/2005/8/layout/list1"/>
    <dgm:cxn modelId="{B432D82E-B179-43D3-9770-213359457452}" type="presParOf" srcId="{51D362F5-B1CB-43A2-80EB-C7FD5ADE8D2F}" destId="{3EEA0C8D-4318-4D61-838F-21A866641B54}" srcOrd="0" destOrd="0" presId="urn:microsoft.com/office/officeart/2005/8/layout/list1"/>
    <dgm:cxn modelId="{4D81A92E-94E7-40FD-86B3-4251277D2929}" type="presParOf" srcId="{51D362F5-B1CB-43A2-80EB-C7FD5ADE8D2F}" destId="{202A9225-3B48-4547-8184-2A551F809A48}" srcOrd="1" destOrd="0" presId="urn:microsoft.com/office/officeart/2005/8/layout/list1"/>
    <dgm:cxn modelId="{D9EEDB3C-2726-442E-91A9-C160D9ED32D9}" type="presParOf" srcId="{F1E43D3C-0D5F-47B5-8451-EBC46E994458}" destId="{343DBDBE-4850-4E45-99B7-765A5727DB08}" srcOrd="13" destOrd="0" presId="urn:microsoft.com/office/officeart/2005/8/layout/list1"/>
    <dgm:cxn modelId="{E4B1B702-71B6-420D-A294-B26F1D5001F7}" type="presParOf" srcId="{F1E43D3C-0D5F-47B5-8451-EBC46E994458}" destId="{C7629766-1572-4793-89D6-73FA6DEF717C}" srcOrd="14" destOrd="0" presId="urn:microsoft.com/office/officeart/2005/8/layout/list1"/>
    <dgm:cxn modelId="{69B3D419-991A-44DF-A484-E7761A5F7DFF}" type="presParOf" srcId="{F1E43D3C-0D5F-47B5-8451-EBC46E994458}" destId="{1C34EA2E-F0C5-4ACA-9C83-26FC48F07FE2}" srcOrd="15" destOrd="0" presId="urn:microsoft.com/office/officeart/2005/8/layout/list1"/>
    <dgm:cxn modelId="{2B065383-9E4E-47B2-A782-E3373E9B5526}" type="presParOf" srcId="{F1E43D3C-0D5F-47B5-8451-EBC46E994458}" destId="{08548C76-59D2-45B5-A354-1629E41887E5}" srcOrd="16" destOrd="0" presId="urn:microsoft.com/office/officeart/2005/8/layout/list1"/>
    <dgm:cxn modelId="{9251F2FC-22C2-4FED-9FCE-288C50CE5AFC}" type="presParOf" srcId="{08548C76-59D2-45B5-A354-1629E41887E5}" destId="{B5231753-ED93-4037-A4F5-29EBCA4781B3}" srcOrd="0" destOrd="0" presId="urn:microsoft.com/office/officeart/2005/8/layout/list1"/>
    <dgm:cxn modelId="{E4E9C586-F941-4800-A6F8-39CD2E7FBAF3}" type="presParOf" srcId="{08548C76-59D2-45B5-A354-1629E41887E5}" destId="{EB183F16-EF81-44A1-BE7A-3519D1E92BB5}" srcOrd="1" destOrd="0" presId="urn:microsoft.com/office/officeart/2005/8/layout/list1"/>
    <dgm:cxn modelId="{56F69047-B292-4296-8CBD-B06326530426}" type="presParOf" srcId="{F1E43D3C-0D5F-47B5-8451-EBC46E994458}" destId="{AB937F53-9359-46AB-AE7A-19E9D43417D7}" srcOrd="17" destOrd="0" presId="urn:microsoft.com/office/officeart/2005/8/layout/list1"/>
    <dgm:cxn modelId="{08C6BF81-3FFF-44EA-B4DF-7F3090B2F42D}" type="presParOf" srcId="{F1E43D3C-0D5F-47B5-8451-EBC46E994458}" destId="{F52E9F9C-1881-41CC-8033-BFFA2C2E6D6C}" srcOrd="18" destOrd="0" presId="urn:microsoft.com/office/officeart/2005/8/layout/list1"/>
    <dgm:cxn modelId="{EBB87976-1A89-442C-AB08-8F62DBBEB1C1}" type="presParOf" srcId="{F1E43D3C-0D5F-47B5-8451-EBC46E994458}" destId="{3AE0D906-194A-4212-8158-7E2DA91A7988}" srcOrd="19" destOrd="0" presId="urn:microsoft.com/office/officeart/2005/8/layout/list1"/>
    <dgm:cxn modelId="{8ED7AA0D-A803-4676-93B4-BB8B4C176EB0}" type="presParOf" srcId="{F1E43D3C-0D5F-47B5-8451-EBC46E994458}" destId="{31630CD2-EF92-44F1-A051-3F8A2E05BB4C}" srcOrd="20" destOrd="0" presId="urn:microsoft.com/office/officeart/2005/8/layout/list1"/>
    <dgm:cxn modelId="{45171176-E3E6-4402-A34F-16347FFEA0A4}" type="presParOf" srcId="{31630CD2-EF92-44F1-A051-3F8A2E05BB4C}" destId="{D5B4D301-9942-4B3F-A88B-398B8C1C325A}" srcOrd="0" destOrd="0" presId="urn:microsoft.com/office/officeart/2005/8/layout/list1"/>
    <dgm:cxn modelId="{1CC3D1F8-A2C0-4BA3-A78C-1312419A2BA5}" type="presParOf" srcId="{31630CD2-EF92-44F1-A051-3F8A2E05BB4C}" destId="{905545C8-6D9E-4E91-99E4-14AA222CC815}" srcOrd="1" destOrd="0" presId="urn:microsoft.com/office/officeart/2005/8/layout/list1"/>
    <dgm:cxn modelId="{F78D177D-CCD8-4AA5-AFDF-A98E17074D6D}" type="presParOf" srcId="{F1E43D3C-0D5F-47B5-8451-EBC46E994458}" destId="{FC660E40-7822-4BAA-8D2C-7F422134C303}" srcOrd="21" destOrd="0" presId="urn:microsoft.com/office/officeart/2005/8/layout/list1"/>
    <dgm:cxn modelId="{69DFC06D-9F53-403F-9A60-7DDC4411FCC9}" type="presParOf" srcId="{F1E43D3C-0D5F-47B5-8451-EBC46E994458}" destId="{51FA06A9-612C-4B53-AFA3-DB472E47890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BFABD-AD78-4D0C-86B7-33CC6B88566E}" type="doc">
      <dgm:prSet loTypeId="urn:microsoft.com/office/officeart/2005/8/layout/matrix3" loCatId="matrix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4D8B4AE1-15C6-45CD-B5A8-86FF04F8EF29}">
      <dgm:prSet phldrT="[Текст]" custT="1"/>
      <dgm:spPr/>
      <dgm:t>
        <a:bodyPr lIns="0" tIns="0" rIns="0" bIns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kern="1200" dirty="0" smtClean="0">
              <a:latin typeface="+mn-lt"/>
              <a:ea typeface="+mn-ea"/>
              <a:cs typeface="+mn-cs"/>
            </a:rPr>
            <a:t>Позволяет установить тесные связи между реальной жизнью и образовательной деятельностью</a:t>
          </a:r>
          <a:endParaRPr lang="ru-RU" sz="1600" kern="1200" dirty="0"/>
        </a:p>
      </dgm:t>
    </dgm:pt>
    <dgm:pt modelId="{31E599FF-DB2B-4AB9-8A19-125DF099CBD7}" type="parTrans" cxnId="{63432969-9E93-4041-8260-72F48FE61723}">
      <dgm:prSet/>
      <dgm:spPr/>
      <dgm:t>
        <a:bodyPr/>
        <a:lstStyle/>
        <a:p>
          <a:endParaRPr lang="ru-RU"/>
        </a:p>
      </dgm:t>
    </dgm:pt>
    <dgm:pt modelId="{F5CC381A-2706-47BC-A877-BD26089AAD96}" type="sibTrans" cxnId="{63432969-9E93-4041-8260-72F48FE61723}">
      <dgm:prSet/>
      <dgm:spPr/>
      <dgm:t>
        <a:bodyPr/>
        <a:lstStyle/>
        <a:p>
          <a:endParaRPr lang="ru-RU"/>
        </a:p>
      </dgm:t>
    </dgm:pt>
    <dgm:pt modelId="{768B8B3B-6A25-4100-9ACE-11CCEDD88E6A}">
      <dgm:prSet phldrT="[Текст]" custT="1"/>
      <dgm:spPr/>
      <dgm:t>
        <a:bodyPr lIns="0" tIns="0" rIns="0" bIns="0"/>
        <a:lstStyle/>
        <a:p>
          <a:pPr algn="l">
            <a:lnSpc>
              <a:spcPct val="90000"/>
            </a:lnSpc>
            <a:spcAft>
              <a:spcPct val="15000"/>
            </a:spcAft>
          </a:pPr>
          <a:endParaRPr lang="ru-RU" sz="1800" b="1" kern="1200" dirty="0" smtClean="0">
            <a:solidFill>
              <a:schemeClr val="lt1"/>
            </a:solidFill>
            <a:latin typeface="+mn-lt"/>
            <a:ea typeface="+mn-ea"/>
            <a:cs typeface="+mn-cs"/>
          </a:endParaRPr>
        </a:p>
      </dgm:t>
    </dgm:pt>
    <dgm:pt modelId="{4F912E6E-00BA-407B-A173-EFE6BDC866E7}" type="parTrans" cxnId="{30D27FC7-7C96-41C7-BA5C-3DDA58C85930}">
      <dgm:prSet/>
      <dgm:spPr/>
      <dgm:t>
        <a:bodyPr/>
        <a:lstStyle/>
        <a:p>
          <a:endParaRPr lang="ru-RU"/>
        </a:p>
      </dgm:t>
    </dgm:pt>
    <dgm:pt modelId="{D468C157-791B-4D0C-9714-214B0EEB3BF9}" type="sibTrans" cxnId="{30D27FC7-7C96-41C7-BA5C-3DDA58C85930}">
      <dgm:prSet/>
      <dgm:spPr/>
      <dgm:t>
        <a:bodyPr/>
        <a:lstStyle/>
        <a:p>
          <a:endParaRPr lang="ru-RU"/>
        </a:p>
      </dgm:t>
    </dgm:pt>
    <dgm:pt modelId="{FD1F4126-1CF5-4A61-9248-E86395232BFA}">
      <dgm:prSet custT="1"/>
      <dgm:spPr/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kern="1200" dirty="0" smtClean="0">
              <a:latin typeface="+mn-lt"/>
              <a:ea typeface="+mn-ea"/>
              <a:cs typeface="+mn-cs"/>
            </a:rPr>
            <a:t>Способствует повышению познавательной активности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kern="1200" dirty="0" smtClean="0">
              <a:latin typeface="+mn-lt"/>
              <a:ea typeface="+mn-ea"/>
              <a:cs typeface="+mn-cs"/>
            </a:rPr>
            <a:t>детей с ОВЗ и инвалидностью</a:t>
          </a:r>
        </a:p>
      </dgm:t>
    </dgm:pt>
    <dgm:pt modelId="{0BAFFF9E-7638-4912-9569-5E34CE91A018}" type="parTrans" cxnId="{945742C4-4A44-4461-B4AE-401A4D809F73}">
      <dgm:prSet/>
      <dgm:spPr/>
      <dgm:t>
        <a:bodyPr/>
        <a:lstStyle/>
        <a:p>
          <a:endParaRPr lang="ru-RU"/>
        </a:p>
      </dgm:t>
    </dgm:pt>
    <dgm:pt modelId="{17EDA8F6-B065-4668-8749-E50C0460E290}" type="sibTrans" cxnId="{945742C4-4A44-4461-B4AE-401A4D809F73}">
      <dgm:prSet/>
      <dgm:spPr/>
      <dgm:t>
        <a:bodyPr/>
        <a:lstStyle/>
        <a:p>
          <a:endParaRPr lang="ru-RU"/>
        </a:p>
      </dgm:t>
    </dgm:pt>
    <dgm:pt modelId="{761F08C0-03AF-4591-B606-469DF4989EA2}">
      <dgm:prSet custT="1"/>
      <dgm:spPr/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kern="1200" smtClean="0">
              <a:latin typeface="+mn-lt"/>
              <a:ea typeface="+mn-ea"/>
              <a:cs typeface="+mn-cs"/>
            </a:rPr>
            <a:t>Позволяет создать открытое пространство для воспитанников с ОВЗ и инвалидностью</a:t>
          </a:r>
          <a:endParaRPr lang="ru-RU" sz="1800" b="1" kern="1200" dirty="0" smtClean="0">
            <a:latin typeface="+mn-lt"/>
            <a:ea typeface="+mn-ea"/>
            <a:cs typeface="+mn-cs"/>
          </a:endParaRPr>
        </a:p>
      </dgm:t>
    </dgm:pt>
    <dgm:pt modelId="{51843E70-7624-4ED8-80CB-D551C2414EA6}" type="parTrans" cxnId="{907A9D72-C7D1-4CCD-8557-6736D6BD1DD3}">
      <dgm:prSet/>
      <dgm:spPr/>
      <dgm:t>
        <a:bodyPr/>
        <a:lstStyle/>
        <a:p>
          <a:endParaRPr lang="ru-RU"/>
        </a:p>
      </dgm:t>
    </dgm:pt>
    <dgm:pt modelId="{7D7A6225-4390-4A33-BC2D-CDB3E0333AC4}" type="sibTrans" cxnId="{907A9D72-C7D1-4CCD-8557-6736D6BD1DD3}">
      <dgm:prSet/>
      <dgm:spPr/>
      <dgm:t>
        <a:bodyPr/>
        <a:lstStyle/>
        <a:p>
          <a:endParaRPr lang="ru-RU"/>
        </a:p>
      </dgm:t>
    </dgm:pt>
    <dgm:pt modelId="{696784E0-81EF-4C80-A558-C0E967822071}">
      <dgm:prSet custT="1"/>
      <dgm:spPr/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kern="1200" dirty="0" smtClean="0">
              <a:latin typeface="+mn-lt"/>
              <a:ea typeface="+mn-ea"/>
              <a:cs typeface="+mn-cs"/>
            </a:rPr>
            <a:t>Дает возможность проявить свой потенциал в нестандартной ситуации, раскрыть себя, научиться  конструктивно взаимодействовать с другими воспитанниками и педагогами</a:t>
          </a:r>
        </a:p>
      </dgm:t>
    </dgm:pt>
    <dgm:pt modelId="{53701055-42A6-468F-8849-FA885BDB6168}" type="parTrans" cxnId="{27B99BA2-3C2F-47BE-A10F-500E0D511AAF}">
      <dgm:prSet/>
      <dgm:spPr/>
      <dgm:t>
        <a:bodyPr/>
        <a:lstStyle/>
        <a:p>
          <a:endParaRPr lang="ru-RU"/>
        </a:p>
      </dgm:t>
    </dgm:pt>
    <dgm:pt modelId="{495A64AB-E44A-4639-B6C4-7AD69FB85806}" type="sibTrans" cxnId="{27B99BA2-3C2F-47BE-A10F-500E0D511AAF}">
      <dgm:prSet/>
      <dgm:spPr/>
      <dgm:t>
        <a:bodyPr/>
        <a:lstStyle/>
        <a:p>
          <a:endParaRPr lang="ru-RU"/>
        </a:p>
      </dgm:t>
    </dgm:pt>
    <dgm:pt modelId="{D4F5A102-4418-412F-9BC6-BAF1217C5432}" type="pres">
      <dgm:prSet presAssocID="{711BFABD-AD78-4D0C-86B7-33CC6B88566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0152A-C9C9-4655-8967-4DF24D38FF63}" type="pres">
      <dgm:prSet presAssocID="{711BFABD-AD78-4D0C-86B7-33CC6B88566E}" presName="diamond" presStyleLbl="bgShp" presStyleIdx="0" presStyleCnt="1" custLinFactNeighborX="1962" custLinFactNeighborY="-40022"/>
      <dgm:spPr>
        <a:solidFill>
          <a:schemeClr val="accent1">
            <a:lumMod val="60000"/>
            <a:lumOff val="40000"/>
          </a:schemeClr>
        </a:solidFill>
      </dgm:spPr>
    </dgm:pt>
    <dgm:pt modelId="{E08748CA-94E2-4387-A98D-10F5068E4EE5}" type="pres">
      <dgm:prSet presAssocID="{711BFABD-AD78-4D0C-86B7-33CC6B88566E}" presName="quad1" presStyleLbl="node1" presStyleIdx="0" presStyleCnt="4" custScaleX="114159" custScaleY="105762" custLinFactNeighborX="-48619" custLinFactNeighborY="10213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4413567F-37BA-4D11-80ED-AEEC709A6073}" type="pres">
      <dgm:prSet presAssocID="{711BFABD-AD78-4D0C-86B7-33CC6B88566E}" presName="quad2" presStyleLbl="node1" presStyleIdx="1" presStyleCnt="4" custScaleX="113937" custScaleY="84385" custLinFactY="22573" custLinFactNeighborX="54855" custLinFactNeighborY="100000">
        <dgm:presLayoutVars>
          <dgm:chMax val="0"/>
          <dgm:chPref val="0"/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ru-RU"/>
        </a:p>
      </dgm:t>
    </dgm:pt>
    <dgm:pt modelId="{B2836A3D-FBFE-4B70-BBF5-051ED5396F13}" type="pres">
      <dgm:prSet presAssocID="{711BFABD-AD78-4D0C-86B7-33CC6B88566E}" presName="quad3" presStyleLbl="node1" presStyleIdx="2" presStyleCnt="4" custScaleX="118116" custScaleY="90148" custLinFactNeighborX="-48559" custLinFactNeighborY="1488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63CE360C-652E-4C38-A8EB-46367403AC7C}" type="pres">
      <dgm:prSet presAssocID="{711BFABD-AD78-4D0C-86B7-33CC6B88566E}" presName="quad4" presStyleLbl="node1" presStyleIdx="3" presStyleCnt="4" custScaleX="143360" custScaleY="117285" custLinFactY="-2405" custLinFactNeighborX="56688" custLinFactNeighborY="-100000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F3DC7002-F36C-4879-A1D7-FA8FE1500FE0}" type="presOf" srcId="{761F08C0-03AF-4591-B606-469DF4989EA2}" destId="{B2836A3D-FBFE-4B70-BBF5-051ED5396F13}" srcOrd="0" destOrd="0" presId="urn:microsoft.com/office/officeart/2005/8/layout/matrix3"/>
    <dgm:cxn modelId="{9C40F139-9035-4B65-A713-C8A26716632B}" type="presOf" srcId="{696784E0-81EF-4C80-A558-C0E967822071}" destId="{63CE360C-652E-4C38-A8EB-46367403AC7C}" srcOrd="0" destOrd="0" presId="urn:microsoft.com/office/officeart/2005/8/layout/matrix3"/>
    <dgm:cxn modelId="{6FF63949-769E-4D1F-BB85-C9D39453B0B0}" type="presOf" srcId="{711BFABD-AD78-4D0C-86B7-33CC6B88566E}" destId="{D4F5A102-4418-412F-9BC6-BAF1217C5432}" srcOrd="0" destOrd="0" presId="urn:microsoft.com/office/officeart/2005/8/layout/matrix3"/>
    <dgm:cxn modelId="{907A9D72-C7D1-4CCD-8557-6736D6BD1DD3}" srcId="{711BFABD-AD78-4D0C-86B7-33CC6B88566E}" destId="{761F08C0-03AF-4591-B606-469DF4989EA2}" srcOrd="2" destOrd="0" parTransId="{51843E70-7624-4ED8-80CB-D551C2414EA6}" sibTransId="{7D7A6225-4390-4A33-BC2D-CDB3E0333AC4}"/>
    <dgm:cxn modelId="{7D17B235-49D0-486A-ABCD-6AD295AE0EF4}" type="presOf" srcId="{4D8B4AE1-15C6-45CD-B5A8-86FF04F8EF29}" destId="{E08748CA-94E2-4387-A98D-10F5068E4EE5}" srcOrd="0" destOrd="0" presId="urn:microsoft.com/office/officeart/2005/8/layout/matrix3"/>
    <dgm:cxn modelId="{63432969-9E93-4041-8260-72F48FE61723}" srcId="{711BFABD-AD78-4D0C-86B7-33CC6B88566E}" destId="{4D8B4AE1-15C6-45CD-B5A8-86FF04F8EF29}" srcOrd="0" destOrd="0" parTransId="{31E599FF-DB2B-4AB9-8A19-125DF099CBD7}" sibTransId="{F5CC381A-2706-47BC-A877-BD26089AAD96}"/>
    <dgm:cxn modelId="{27B99BA2-3C2F-47BE-A10F-500E0D511AAF}" srcId="{711BFABD-AD78-4D0C-86B7-33CC6B88566E}" destId="{696784E0-81EF-4C80-A558-C0E967822071}" srcOrd="3" destOrd="0" parTransId="{53701055-42A6-468F-8849-FA885BDB6168}" sibTransId="{495A64AB-E44A-4639-B6C4-7AD69FB85806}"/>
    <dgm:cxn modelId="{30D27FC7-7C96-41C7-BA5C-3DDA58C85930}" srcId="{4D8B4AE1-15C6-45CD-B5A8-86FF04F8EF29}" destId="{768B8B3B-6A25-4100-9ACE-11CCEDD88E6A}" srcOrd="0" destOrd="0" parTransId="{4F912E6E-00BA-407B-A173-EFE6BDC866E7}" sibTransId="{D468C157-791B-4D0C-9714-214B0EEB3BF9}"/>
    <dgm:cxn modelId="{F8E8231E-6BBE-4AB0-8D1D-FB537613EF56}" type="presOf" srcId="{768B8B3B-6A25-4100-9ACE-11CCEDD88E6A}" destId="{E08748CA-94E2-4387-A98D-10F5068E4EE5}" srcOrd="0" destOrd="1" presId="urn:microsoft.com/office/officeart/2005/8/layout/matrix3"/>
    <dgm:cxn modelId="{DFEA38D2-D369-4BB6-B599-47E55B3B686B}" type="presOf" srcId="{FD1F4126-1CF5-4A61-9248-E86395232BFA}" destId="{4413567F-37BA-4D11-80ED-AEEC709A6073}" srcOrd="0" destOrd="0" presId="urn:microsoft.com/office/officeart/2005/8/layout/matrix3"/>
    <dgm:cxn modelId="{945742C4-4A44-4461-B4AE-401A4D809F73}" srcId="{711BFABD-AD78-4D0C-86B7-33CC6B88566E}" destId="{FD1F4126-1CF5-4A61-9248-E86395232BFA}" srcOrd="1" destOrd="0" parTransId="{0BAFFF9E-7638-4912-9569-5E34CE91A018}" sibTransId="{17EDA8F6-B065-4668-8749-E50C0460E290}"/>
    <dgm:cxn modelId="{023026F7-28A6-4DE1-BF60-03CEB254E8FC}" type="presParOf" srcId="{D4F5A102-4418-412F-9BC6-BAF1217C5432}" destId="{F790152A-C9C9-4655-8967-4DF24D38FF63}" srcOrd="0" destOrd="0" presId="urn:microsoft.com/office/officeart/2005/8/layout/matrix3"/>
    <dgm:cxn modelId="{165D707B-6DC5-4004-9CF3-9F65E2FB7869}" type="presParOf" srcId="{D4F5A102-4418-412F-9BC6-BAF1217C5432}" destId="{E08748CA-94E2-4387-A98D-10F5068E4EE5}" srcOrd="1" destOrd="0" presId="urn:microsoft.com/office/officeart/2005/8/layout/matrix3"/>
    <dgm:cxn modelId="{91C4FE18-D538-4153-A704-43C382765B0E}" type="presParOf" srcId="{D4F5A102-4418-412F-9BC6-BAF1217C5432}" destId="{4413567F-37BA-4D11-80ED-AEEC709A6073}" srcOrd="2" destOrd="0" presId="urn:microsoft.com/office/officeart/2005/8/layout/matrix3"/>
    <dgm:cxn modelId="{C8E49C55-108B-4DAA-8284-76EA19068CF6}" type="presParOf" srcId="{D4F5A102-4418-412F-9BC6-BAF1217C5432}" destId="{B2836A3D-FBFE-4B70-BBF5-051ED5396F13}" srcOrd="3" destOrd="0" presId="urn:microsoft.com/office/officeart/2005/8/layout/matrix3"/>
    <dgm:cxn modelId="{1F47A53C-A190-4961-A3C4-0A372D60F52B}" type="presParOf" srcId="{D4F5A102-4418-412F-9BC6-BAF1217C5432}" destId="{63CE360C-652E-4C38-A8EB-46367403AC7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55AB92-0E12-4EBC-9D5D-B005908E3F19}" type="doc">
      <dgm:prSet loTypeId="urn:microsoft.com/office/officeart/2005/8/layout/pyramid2" loCatId="pyramid" qsTypeId="urn:microsoft.com/office/officeart/2005/8/quickstyle/3d2#1" qsCatId="3D" csTypeId="urn:microsoft.com/office/officeart/2005/8/colors/accent0_2" csCatId="mainScheme" phldr="1"/>
      <dgm:spPr/>
    </dgm:pt>
    <dgm:pt modelId="{2DAD6702-826F-4696-A83F-5C03A4D14D0A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lIns="0" tIns="0" rIns="0" bIns="0"/>
        <a:lstStyle/>
        <a:p>
          <a:r>
            <a:rPr lang="ru-RU" sz="1800" b="1" dirty="0" err="1" smtClean="0"/>
            <a:t>Тьютор</a:t>
          </a:r>
          <a:r>
            <a:rPr lang="ru-RU" sz="1800" b="1" dirty="0" smtClean="0"/>
            <a:t>, воспитатели и специалисты с </a:t>
          </a:r>
          <a:r>
            <a:rPr lang="ru-RU" sz="1800" b="1" dirty="0" err="1" smtClean="0"/>
            <a:t>тьюторской</a:t>
          </a:r>
          <a:r>
            <a:rPr lang="ru-RU" sz="1800" b="1" dirty="0" smtClean="0"/>
            <a:t> позицией создают </a:t>
          </a:r>
          <a:r>
            <a:rPr lang="ru-RU" sz="1800" b="1" dirty="0" smtClean="0"/>
            <a:t>условия для мобилизации внутренних ресурсов и разностороннего развития детей дошкольного возраста с ограниченными возможностями здоровья и инвалидностью</a:t>
          </a:r>
          <a:endParaRPr lang="ru-RU" sz="1800" b="1" dirty="0"/>
        </a:p>
      </dgm:t>
    </dgm:pt>
    <dgm:pt modelId="{BFF55EE0-A103-47EA-A8AA-2401A4662E6E}" type="parTrans" cxnId="{3C3C2DD0-17F8-43FD-93F2-BE0E57FBB72A}">
      <dgm:prSet/>
      <dgm:spPr/>
      <dgm:t>
        <a:bodyPr/>
        <a:lstStyle/>
        <a:p>
          <a:endParaRPr lang="ru-RU" b="1"/>
        </a:p>
      </dgm:t>
    </dgm:pt>
    <dgm:pt modelId="{AE9AC16A-F091-44B2-B9EB-7674FB4AFBE4}" type="sibTrans" cxnId="{3C3C2DD0-17F8-43FD-93F2-BE0E57FBB72A}">
      <dgm:prSet/>
      <dgm:spPr/>
      <dgm:t>
        <a:bodyPr/>
        <a:lstStyle/>
        <a:p>
          <a:endParaRPr lang="ru-RU" b="1"/>
        </a:p>
      </dgm:t>
    </dgm:pt>
    <dgm:pt modelId="{E50CCB99-2115-4DCD-BF9F-7D9D036D8ABF}">
      <dgm:prSet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</dgm:spPr>
      <dgm:t>
        <a:bodyPr lIns="0" tIns="0" rIns="0" bIns="0"/>
        <a:lstStyle/>
        <a:p>
          <a:r>
            <a:rPr lang="ru-RU" sz="1800" b="1" dirty="0" err="1" smtClean="0"/>
            <a:t>Тьютор</a:t>
          </a:r>
          <a:r>
            <a:rPr lang="ru-RU" sz="1800" b="1" dirty="0" smtClean="0"/>
            <a:t>, воспитатели и специалисты с </a:t>
          </a:r>
          <a:r>
            <a:rPr lang="ru-RU" sz="1800" b="1" dirty="0" err="1" smtClean="0"/>
            <a:t>тьюторской</a:t>
          </a:r>
          <a:r>
            <a:rPr lang="ru-RU" sz="1800" b="1" dirty="0" smtClean="0"/>
            <a:t> позицией  создают </a:t>
          </a:r>
          <a:r>
            <a:rPr lang="ru-RU" sz="1800" b="1" dirty="0" smtClean="0"/>
            <a:t>условия для развития интереса ребенка, максимально </a:t>
          </a:r>
          <a:r>
            <a:rPr lang="ru-RU" sz="1800" b="1" dirty="0" smtClean="0"/>
            <a:t>используют </a:t>
          </a:r>
          <a:r>
            <a:rPr lang="ru-RU" sz="1800" b="1" dirty="0" smtClean="0"/>
            <a:t>стремление дошкольников реализовывать свои возможности, воображение, интересы</a:t>
          </a:r>
          <a:endParaRPr lang="ru-RU" sz="1800" b="1" dirty="0"/>
        </a:p>
      </dgm:t>
    </dgm:pt>
    <dgm:pt modelId="{10D63DB3-976B-4CE9-9634-5074F7C1CDF5}" type="parTrans" cxnId="{06D7E1BB-1CB9-4C7D-A304-E56D8B4B2C59}">
      <dgm:prSet/>
      <dgm:spPr/>
      <dgm:t>
        <a:bodyPr/>
        <a:lstStyle/>
        <a:p>
          <a:endParaRPr lang="ru-RU" b="1"/>
        </a:p>
      </dgm:t>
    </dgm:pt>
    <dgm:pt modelId="{4822411C-F21E-4C15-A04E-984513CDAA0E}" type="sibTrans" cxnId="{06D7E1BB-1CB9-4C7D-A304-E56D8B4B2C59}">
      <dgm:prSet/>
      <dgm:spPr/>
      <dgm:t>
        <a:bodyPr/>
        <a:lstStyle/>
        <a:p>
          <a:endParaRPr lang="ru-RU" b="1"/>
        </a:p>
      </dgm:t>
    </dgm:pt>
    <dgm:pt modelId="{5E1B2CE2-40EE-4FE7-8B40-F5A81F5DC233}" type="pres">
      <dgm:prSet presAssocID="{9C55AB92-0E12-4EBC-9D5D-B005908E3F19}" presName="compositeShape" presStyleCnt="0">
        <dgm:presLayoutVars>
          <dgm:dir/>
          <dgm:resizeHandles/>
        </dgm:presLayoutVars>
      </dgm:prSet>
      <dgm:spPr/>
    </dgm:pt>
    <dgm:pt modelId="{75451DF8-CA0E-4B7B-A63E-14CBF76376B1}" type="pres">
      <dgm:prSet presAssocID="{9C55AB92-0E12-4EBC-9D5D-B005908E3F19}" presName="pyramid" presStyleLbl="node1" presStyleIdx="0" presStyleCnt="1" custScaleX="80488" custLinFactNeighborX="-18005" custLinFactNeighborY="-4414"/>
      <dgm:spPr>
        <a:prstGeom prst="flowChartSor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96C6C2E8-41BB-4782-9AF7-82CEBE144273}" type="pres">
      <dgm:prSet presAssocID="{9C55AB92-0E12-4EBC-9D5D-B005908E3F19}" presName="theList" presStyleCnt="0"/>
      <dgm:spPr/>
    </dgm:pt>
    <dgm:pt modelId="{FC923556-3CF3-4712-B1D3-F6514D5003A2}" type="pres">
      <dgm:prSet presAssocID="{E50CCB99-2115-4DCD-BF9F-7D9D036D8ABF}" presName="aNode" presStyleLbl="fgAcc1" presStyleIdx="0" presStyleCnt="2" custScaleX="128839" custScaleY="58040" custLinFactY="68493" custLinFactNeighborX="13413" custLinFactNeighborY="10000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141B579C-E98E-4589-964E-B824F08B161A}" type="pres">
      <dgm:prSet presAssocID="{E50CCB99-2115-4DCD-BF9F-7D9D036D8ABF}" presName="aSpace" presStyleCnt="0"/>
      <dgm:spPr/>
    </dgm:pt>
    <dgm:pt modelId="{A58D9DBD-D8C3-472F-BF42-F7E3E4E0A2D7}" type="pres">
      <dgm:prSet presAssocID="{2DAD6702-826F-4696-A83F-5C03A4D14D0A}" presName="aNode" presStyleLbl="fgAcc1" presStyleIdx="1" presStyleCnt="2" custScaleX="130662" custScaleY="58149" custLinFactY="-57868" custLinFactNeighborX="11789" custLinFactNeighborY="-10000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6739DEB3-5BF0-49A5-9970-DB569AB79894}" type="pres">
      <dgm:prSet presAssocID="{2DAD6702-826F-4696-A83F-5C03A4D14D0A}" presName="aSpace" presStyleCnt="0"/>
      <dgm:spPr/>
    </dgm:pt>
  </dgm:ptLst>
  <dgm:cxnLst>
    <dgm:cxn modelId="{A7E1DADE-18DD-44FC-904F-CF9265611B8C}" type="presOf" srcId="{2DAD6702-826F-4696-A83F-5C03A4D14D0A}" destId="{A58D9DBD-D8C3-472F-BF42-F7E3E4E0A2D7}" srcOrd="0" destOrd="0" presId="urn:microsoft.com/office/officeart/2005/8/layout/pyramid2"/>
    <dgm:cxn modelId="{47B9471E-5DED-4BFC-A239-D201B36ECC65}" type="presOf" srcId="{9C55AB92-0E12-4EBC-9D5D-B005908E3F19}" destId="{5E1B2CE2-40EE-4FE7-8B40-F5A81F5DC233}" srcOrd="0" destOrd="0" presId="urn:microsoft.com/office/officeart/2005/8/layout/pyramid2"/>
    <dgm:cxn modelId="{06D7E1BB-1CB9-4C7D-A304-E56D8B4B2C59}" srcId="{9C55AB92-0E12-4EBC-9D5D-B005908E3F19}" destId="{E50CCB99-2115-4DCD-BF9F-7D9D036D8ABF}" srcOrd="0" destOrd="0" parTransId="{10D63DB3-976B-4CE9-9634-5074F7C1CDF5}" sibTransId="{4822411C-F21E-4C15-A04E-984513CDAA0E}"/>
    <dgm:cxn modelId="{1D8781A1-61CF-4500-B7CB-34FD1E7004CA}" type="presOf" srcId="{E50CCB99-2115-4DCD-BF9F-7D9D036D8ABF}" destId="{FC923556-3CF3-4712-B1D3-F6514D5003A2}" srcOrd="0" destOrd="0" presId="urn:microsoft.com/office/officeart/2005/8/layout/pyramid2"/>
    <dgm:cxn modelId="{3C3C2DD0-17F8-43FD-93F2-BE0E57FBB72A}" srcId="{9C55AB92-0E12-4EBC-9D5D-B005908E3F19}" destId="{2DAD6702-826F-4696-A83F-5C03A4D14D0A}" srcOrd="1" destOrd="0" parTransId="{BFF55EE0-A103-47EA-A8AA-2401A4662E6E}" sibTransId="{AE9AC16A-F091-44B2-B9EB-7674FB4AFBE4}"/>
    <dgm:cxn modelId="{FF8AC816-8668-4B77-A1D7-B04509E81779}" type="presParOf" srcId="{5E1B2CE2-40EE-4FE7-8B40-F5A81F5DC233}" destId="{75451DF8-CA0E-4B7B-A63E-14CBF76376B1}" srcOrd="0" destOrd="0" presId="urn:microsoft.com/office/officeart/2005/8/layout/pyramid2"/>
    <dgm:cxn modelId="{20C7A7F2-A9EE-478F-ACDF-BA17D02ABC53}" type="presParOf" srcId="{5E1B2CE2-40EE-4FE7-8B40-F5A81F5DC233}" destId="{96C6C2E8-41BB-4782-9AF7-82CEBE144273}" srcOrd="1" destOrd="0" presId="urn:microsoft.com/office/officeart/2005/8/layout/pyramid2"/>
    <dgm:cxn modelId="{2CDF95A4-993F-488C-930C-08B78F346089}" type="presParOf" srcId="{96C6C2E8-41BB-4782-9AF7-82CEBE144273}" destId="{FC923556-3CF3-4712-B1D3-F6514D5003A2}" srcOrd="0" destOrd="0" presId="urn:microsoft.com/office/officeart/2005/8/layout/pyramid2"/>
    <dgm:cxn modelId="{C22E5170-378F-4278-B32B-B22EED03A610}" type="presParOf" srcId="{96C6C2E8-41BB-4782-9AF7-82CEBE144273}" destId="{141B579C-E98E-4589-964E-B824F08B161A}" srcOrd="1" destOrd="0" presId="urn:microsoft.com/office/officeart/2005/8/layout/pyramid2"/>
    <dgm:cxn modelId="{EB0D90CE-5868-4DED-A207-E0E8CB8315EF}" type="presParOf" srcId="{96C6C2E8-41BB-4782-9AF7-82CEBE144273}" destId="{A58D9DBD-D8C3-472F-BF42-F7E3E4E0A2D7}" srcOrd="2" destOrd="0" presId="urn:microsoft.com/office/officeart/2005/8/layout/pyramid2"/>
    <dgm:cxn modelId="{794276A0-7473-4F3E-B328-A184078346E7}" type="presParOf" srcId="{96C6C2E8-41BB-4782-9AF7-82CEBE144273}" destId="{6739DEB3-5BF0-49A5-9970-DB569AB7989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220E9-C4BB-4A70-860F-68E2800F29AB}">
      <dsp:nvSpPr>
        <dsp:cNvPr id="0" name=""/>
        <dsp:cNvSpPr/>
      </dsp:nvSpPr>
      <dsp:spPr>
        <a:xfrm>
          <a:off x="0" y="1038853"/>
          <a:ext cx="729647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AEBFE-956A-45BC-8B1E-457B4803C10C}">
      <dsp:nvSpPr>
        <dsp:cNvPr id="0" name=""/>
        <dsp:cNvSpPr/>
      </dsp:nvSpPr>
      <dsp:spPr>
        <a:xfrm>
          <a:off x="364467" y="216023"/>
          <a:ext cx="6367718" cy="830531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проектировать и воплощать в жизнь реальные педагогические события различного уровня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4467" y="216023"/>
        <a:ext cx="6367718" cy="830531"/>
      </dsp:txXfrm>
    </dsp:sp>
    <dsp:sp modelId="{F7FB52FE-5889-4B24-B616-04ACDB468E25}">
      <dsp:nvSpPr>
        <dsp:cNvPr id="0" name=""/>
        <dsp:cNvSpPr/>
      </dsp:nvSpPr>
      <dsp:spPr>
        <a:xfrm>
          <a:off x="0" y="2048912"/>
          <a:ext cx="729647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68408"/>
              <a:satOff val="-746"/>
              <a:lumOff val="85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423B4-6044-4488-8734-779C30474EA0}">
      <dsp:nvSpPr>
        <dsp:cNvPr id="0" name=""/>
        <dsp:cNvSpPr/>
      </dsp:nvSpPr>
      <dsp:spPr>
        <a:xfrm>
          <a:off x="364467" y="1191853"/>
          <a:ext cx="6439255" cy="930858"/>
        </a:xfrm>
        <a:prstGeom prst="roundRect">
          <a:avLst/>
        </a:prstGeom>
        <a:solidFill>
          <a:schemeClr val="accent5">
            <a:shade val="80000"/>
            <a:hueOff val="68408"/>
            <a:satOff val="-746"/>
            <a:lumOff val="85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«выращивать» детско-взрослые событийные общности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4467" y="1191853"/>
        <a:ext cx="6439255" cy="930858"/>
      </dsp:txXfrm>
    </dsp:sp>
    <dsp:sp modelId="{E7C88708-5020-4B0A-B3B4-43FC5C3EF9EF}">
      <dsp:nvSpPr>
        <dsp:cNvPr id="0" name=""/>
        <dsp:cNvSpPr/>
      </dsp:nvSpPr>
      <dsp:spPr>
        <a:xfrm>
          <a:off x="0" y="2984970"/>
          <a:ext cx="729647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36816"/>
              <a:satOff val="-1492"/>
              <a:lumOff val="170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05D87-16C7-409F-B588-35F6663FFC08}">
      <dsp:nvSpPr>
        <dsp:cNvPr id="0" name=""/>
        <dsp:cNvSpPr/>
      </dsp:nvSpPr>
      <dsp:spPr>
        <a:xfrm>
          <a:off x="364467" y="2201912"/>
          <a:ext cx="6387311" cy="856857"/>
        </a:xfrm>
        <a:prstGeom prst="roundRect">
          <a:avLst/>
        </a:prstGeom>
        <a:solidFill>
          <a:schemeClr val="accent5">
            <a:shade val="80000"/>
            <a:hueOff val="136816"/>
            <a:satOff val="-1492"/>
            <a:lumOff val="17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рефлексировать и управлять личностно-развивающимся потенциалом совместного бытия взрослых и детей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4467" y="2201912"/>
        <a:ext cx="6387311" cy="856857"/>
      </dsp:txXfrm>
    </dsp:sp>
    <dsp:sp modelId="{67228203-DC4F-49AE-9E19-89C8408621BA}">
      <dsp:nvSpPr>
        <dsp:cNvPr id="0" name=""/>
        <dsp:cNvSpPr/>
      </dsp:nvSpPr>
      <dsp:spPr>
        <a:xfrm>
          <a:off x="0" y="4179090"/>
          <a:ext cx="729647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05224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61507-759D-4A63-B7CA-226F841A999B}">
      <dsp:nvSpPr>
        <dsp:cNvPr id="0" name=""/>
        <dsp:cNvSpPr/>
      </dsp:nvSpPr>
      <dsp:spPr>
        <a:xfrm>
          <a:off x="390038" y="3133343"/>
          <a:ext cx="6408742" cy="1099739"/>
        </a:xfrm>
        <a:prstGeom prst="roundRect">
          <a:avLst/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выстраивать управленческие стратегию и практику в соответствии с идеей создания сети взаимосвязанных педагогических событий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0038" y="3133343"/>
        <a:ext cx="6408742" cy="10997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F53C29-95D6-44EC-A023-0D7600439C3B}">
      <dsp:nvSpPr>
        <dsp:cNvPr id="0" name=""/>
        <dsp:cNvSpPr/>
      </dsp:nvSpPr>
      <dsp:spPr>
        <a:xfrm>
          <a:off x="0" y="572535"/>
          <a:ext cx="729647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F7B08-B2C9-4E8B-A2DA-581E8057C9F7}">
      <dsp:nvSpPr>
        <dsp:cNvPr id="0" name=""/>
        <dsp:cNvSpPr/>
      </dsp:nvSpPr>
      <dsp:spPr>
        <a:xfrm>
          <a:off x="364823" y="49196"/>
          <a:ext cx="6593055" cy="5737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соответствует культурному образцу («праздник», «экспедиция», «инициация», «карнавал», «аукцион» и т.д.);</a:t>
          </a:r>
          <a:endParaRPr lang="ru-RU" sz="1800" kern="1200" dirty="0"/>
        </a:p>
      </dsp:txBody>
      <dsp:txXfrm>
        <a:off x="364823" y="49196"/>
        <a:ext cx="6593055" cy="573703"/>
      </dsp:txXfrm>
    </dsp:sp>
    <dsp:sp modelId="{23ABCC47-7B7B-4F08-A99F-3838307CB272}">
      <dsp:nvSpPr>
        <dsp:cNvPr id="0" name=""/>
        <dsp:cNvSpPr/>
      </dsp:nvSpPr>
      <dsp:spPr>
        <a:xfrm>
          <a:off x="0" y="1292615"/>
          <a:ext cx="729647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9FD77-49E2-403D-968B-D9F872115905}">
      <dsp:nvSpPr>
        <dsp:cNvPr id="0" name=""/>
        <dsp:cNvSpPr/>
      </dsp:nvSpPr>
      <dsp:spPr>
        <a:xfrm>
          <a:off x="376465" y="788558"/>
          <a:ext cx="6536719" cy="519941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тесно связано с другими элементами и историей жизни сообщества, участников;</a:t>
          </a:r>
          <a:endParaRPr lang="ru-RU" sz="1800" kern="1200" dirty="0"/>
        </a:p>
      </dsp:txBody>
      <dsp:txXfrm>
        <a:off x="376465" y="788558"/>
        <a:ext cx="6536719" cy="519941"/>
      </dsp:txXfrm>
    </dsp:sp>
    <dsp:sp modelId="{47B90D25-CB83-4CC0-9939-A849B9FAA0BA}">
      <dsp:nvSpPr>
        <dsp:cNvPr id="0" name=""/>
        <dsp:cNvSpPr/>
      </dsp:nvSpPr>
      <dsp:spPr>
        <a:xfrm>
          <a:off x="0" y="2012694"/>
          <a:ext cx="729647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8AE66-8548-4AE8-A9BA-D1D577DED412}">
      <dsp:nvSpPr>
        <dsp:cNvPr id="0" name=""/>
        <dsp:cNvSpPr/>
      </dsp:nvSpPr>
      <dsp:spPr>
        <a:xfrm>
          <a:off x="364823" y="1459641"/>
          <a:ext cx="6529364" cy="565027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имеет, с одной стороны, развернутый этап подготовки, с другой, – привлекательную перспективу;</a:t>
          </a:r>
          <a:endParaRPr lang="ru-RU" sz="1800" kern="1200" dirty="0"/>
        </a:p>
      </dsp:txBody>
      <dsp:txXfrm>
        <a:off x="364823" y="1459641"/>
        <a:ext cx="6529364" cy="565027"/>
      </dsp:txXfrm>
    </dsp:sp>
    <dsp:sp modelId="{C7629766-1572-4793-89D6-73FA6DEF717C}">
      <dsp:nvSpPr>
        <dsp:cNvPr id="0" name=""/>
        <dsp:cNvSpPr/>
      </dsp:nvSpPr>
      <dsp:spPr>
        <a:xfrm>
          <a:off x="0" y="2660768"/>
          <a:ext cx="729647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A9225-3B48-4547-8184-2A551F809A48}">
      <dsp:nvSpPr>
        <dsp:cNvPr id="0" name=""/>
        <dsp:cNvSpPr/>
      </dsp:nvSpPr>
      <dsp:spPr>
        <a:xfrm>
          <a:off x="364823" y="2183068"/>
          <a:ext cx="6597448" cy="526297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включает различные виды деятельности и позиции;</a:t>
          </a:r>
          <a:endParaRPr lang="ru-RU" sz="1800" kern="1200" dirty="0"/>
        </a:p>
      </dsp:txBody>
      <dsp:txXfrm>
        <a:off x="364823" y="2183068"/>
        <a:ext cx="6597448" cy="526297"/>
      </dsp:txXfrm>
    </dsp:sp>
    <dsp:sp modelId="{F52E9F9C-1881-41CC-8033-BFFA2C2E6D6C}">
      <dsp:nvSpPr>
        <dsp:cNvPr id="0" name=""/>
        <dsp:cNvSpPr/>
      </dsp:nvSpPr>
      <dsp:spPr>
        <a:xfrm>
          <a:off x="0" y="3657018"/>
          <a:ext cx="729647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83F16-EF81-44A1-BE7A-3519D1E92BB5}">
      <dsp:nvSpPr>
        <dsp:cNvPr id="0" name=""/>
        <dsp:cNvSpPr/>
      </dsp:nvSpPr>
      <dsp:spPr>
        <a:xfrm>
          <a:off x="364467" y="2867766"/>
          <a:ext cx="6586617" cy="861260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кроме самих воспитанников, в нем принимают участие другие интересные, привлекательные, успешные люди («лидеры», «авторы», «эксперты» и т.п.);</a:t>
          </a:r>
          <a:endParaRPr kumimoji="0" lang="ru-RU" sz="1800" b="0" i="0" u="none" strike="noStrike" kern="1200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</dsp:txBody>
      <dsp:txXfrm>
        <a:off x="364467" y="2867766"/>
        <a:ext cx="6586617" cy="861260"/>
      </dsp:txXfrm>
    </dsp:sp>
    <dsp:sp modelId="{51FA06A9-612C-4B53-AFA3-DB472E478905}">
      <dsp:nvSpPr>
        <dsp:cNvPr id="0" name=""/>
        <dsp:cNvSpPr/>
      </dsp:nvSpPr>
      <dsp:spPr>
        <a:xfrm>
          <a:off x="0" y="4320032"/>
          <a:ext cx="729647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545C8-6D9E-4E91-99E4-14AA222CC815}">
      <dsp:nvSpPr>
        <dsp:cNvPr id="0" name=""/>
        <dsp:cNvSpPr/>
      </dsp:nvSpPr>
      <dsp:spPr>
        <a:xfrm>
          <a:off x="342219" y="3873041"/>
          <a:ext cx="6605211" cy="53100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в ходе события возможна и уместна коммуникация, импровизация, проба.</a:t>
          </a:r>
          <a:endParaRPr lang="ru-RU" sz="1800" kern="1200" dirty="0"/>
        </a:p>
      </dsp:txBody>
      <dsp:txXfrm>
        <a:off x="342219" y="3873041"/>
        <a:ext cx="6605211" cy="5310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90152A-C9C9-4655-8967-4DF24D38FF63}">
      <dsp:nvSpPr>
        <dsp:cNvPr id="0" name=""/>
        <dsp:cNvSpPr/>
      </dsp:nvSpPr>
      <dsp:spPr>
        <a:xfrm>
          <a:off x="1403626" y="0"/>
          <a:ext cx="6408712" cy="6408712"/>
        </a:xfrm>
        <a:prstGeom prst="diamond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8748CA-94E2-4387-A98D-10F5068E4EE5}">
      <dsp:nvSpPr>
        <dsp:cNvPr id="0" name=""/>
        <dsp:cNvSpPr/>
      </dsp:nvSpPr>
      <dsp:spPr>
        <a:xfrm>
          <a:off x="494588" y="792083"/>
          <a:ext cx="2853287" cy="2643412"/>
        </a:xfrm>
        <a:prstGeom prst="hexag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+mn-lt"/>
              <a:ea typeface="+mn-ea"/>
              <a:cs typeface="+mn-cs"/>
            </a:rPr>
            <a:t>Позволяет установить тесные связи между реальной жизнью и образовательной деятельностью</a:t>
          </a:r>
          <a:endParaRPr lang="ru-RU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 smtClean="0">
            <a:solidFill>
              <a:schemeClr val="lt1"/>
            </a:solidFill>
            <a:latin typeface="+mn-lt"/>
            <a:ea typeface="+mn-ea"/>
            <a:cs typeface="+mn-cs"/>
          </a:endParaRPr>
        </a:p>
      </dsp:txBody>
      <dsp:txXfrm>
        <a:off x="494588" y="792083"/>
        <a:ext cx="2853287" cy="2643412"/>
      </dsp:txXfrm>
    </dsp:sp>
    <dsp:sp modelId="{4413567F-37BA-4D11-80ED-AEEC709A6073}">
      <dsp:nvSpPr>
        <dsp:cNvPr id="0" name=""/>
        <dsp:cNvSpPr/>
      </dsp:nvSpPr>
      <dsp:spPr>
        <a:xfrm>
          <a:off x="5580108" y="3672414"/>
          <a:ext cx="2847738" cy="2109116"/>
        </a:xfrm>
        <a:prstGeom prst="flowChartPreparati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+mn-lt"/>
              <a:ea typeface="+mn-ea"/>
              <a:cs typeface="+mn-cs"/>
            </a:rPr>
            <a:t>Способствует повышению познавательной активности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+mn-lt"/>
              <a:ea typeface="+mn-ea"/>
              <a:cs typeface="+mn-cs"/>
            </a:rPr>
            <a:t>детей с ОВЗ и инвалидностью</a:t>
          </a:r>
        </a:p>
      </dsp:txBody>
      <dsp:txXfrm>
        <a:off x="5580108" y="3672414"/>
        <a:ext cx="2847738" cy="2109116"/>
      </dsp:txXfrm>
    </dsp:sp>
    <dsp:sp modelId="{B2836A3D-FBFE-4B70-BBF5-051ED5396F13}">
      <dsp:nvSpPr>
        <dsp:cNvPr id="0" name=""/>
        <dsp:cNvSpPr/>
      </dsp:nvSpPr>
      <dsp:spPr>
        <a:xfrm>
          <a:off x="323517" y="3672397"/>
          <a:ext cx="2952188" cy="2253157"/>
        </a:xfrm>
        <a:prstGeom prst="hexag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latin typeface="+mn-lt"/>
              <a:ea typeface="+mn-ea"/>
              <a:cs typeface="+mn-cs"/>
            </a:rPr>
            <a:t>Позволяет создать открытое пространство для воспитанников с ОВЗ и инвалидностью</a:t>
          </a:r>
          <a:endParaRPr lang="ru-RU" sz="1800" b="1" kern="1200" dirty="0" smtClean="0">
            <a:latin typeface="+mn-lt"/>
            <a:ea typeface="+mn-ea"/>
            <a:cs typeface="+mn-cs"/>
          </a:endParaRPr>
        </a:p>
      </dsp:txBody>
      <dsp:txXfrm>
        <a:off x="323517" y="3672397"/>
        <a:ext cx="2952188" cy="2253157"/>
      </dsp:txXfrm>
    </dsp:sp>
    <dsp:sp modelId="{63CE360C-652E-4C38-A8EB-46367403AC7C}">
      <dsp:nvSpPr>
        <dsp:cNvPr id="0" name=""/>
        <dsp:cNvSpPr/>
      </dsp:nvSpPr>
      <dsp:spPr>
        <a:xfrm>
          <a:off x="5381351" y="524968"/>
          <a:ext cx="3583136" cy="2931418"/>
        </a:xfrm>
        <a:prstGeom prst="hexag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+mn-lt"/>
              <a:ea typeface="+mn-ea"/>
              <a:cs typeface="+mn-cs"/>
            </a:rPr>
            <a:t>Дает возможность проявить свой потенциал в нестандартной ситуации, раскрыть себя, научиться  конструктивно взаимодействовать с другими воспитанниками и педагогами</a:t>
          </a:r>
        </a:p>
      </dsp:txBody>
      <dsp:txXfrm>
        <a:off x="5381351" y="524968"/>
        <a:ext cx="3583136" cy="29314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451DF8-CA0E-4B7B-A63E-14CBF76376B1}">
      <dsp:nvSpPr>
        <dsp:cNvPr id="0" name=""/>
        <dsp:cNvSpPr/>
      </dsp:nvSpPr>
      <dsp:spPr>
        <a:xfrm>
          <a:off x="0" y="0"/>
          <a:ext cx="5158244" cy="6408712"/>
        </a:xfrm>
        <a:prstGeom prst="flowChartSor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23556-3CF3-4712-B1D3-F6514D5003A2}">
      <dsp:nvSpPr>
        <dsp:cNvPr id="0" name=""/>
        <dsp:cNvSpPr/>
      </dsp:nvSpPr>
      <dsp:spPr>
        <a:xfrm>
          <a:off x="3057937" y="3581814"/>
          <a:ext cx="5366998" cy="2106814"/>
        </a:xfrm>
        <a:prstGeom prst="hexagon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Тьютор</a:t>
          </a:r>
          <a:r>
            <a:rPr lang="ru-RU" sz="1800" b="1" kern="1200" dirty="0" smtClean="0"/>
            <a:t>, воспитатели и специалисты с </a:t>
          </a:r>
          <a:r>
            <a:rPr lang="ru-RU" sz="1800" b="1" kern="1200" dirty="0" err="1" smtClean="0"/>
            <a:t>тьюторской</a:t>
          </a:r>
          <a:r>
            <a:rPr lang="ru-RU" sz="1800" b="1" kern="1200" dirty="0" smtClean="0"/>
            <a:t> позицией  создают </a:t>
          </a:r>
          <a:r>
            <a:rPr lang="ru-RU" sz="1800" b="1" kern="1200" dirty="0" smtClean="0"/>
            <a:t>условия для развития интереса ребенка, максимально </a:t>
          </a:r>
          <a:r>
            <a:rPr lang="ru-RU" sz="1800" b="1" kern="1200" dirty="0" smtClean="0"/>
            <a:t>используют </a:t>
          </a:r>
          <a:r>
            <a:rPr lang="ru-RU" sz="1800" b="1" kern="1200" dirty="0" smtClean="0"/>
            <a:t>стремление дошкольников реализовывать свои возможности, воображение, интересы</a:t>
          </a:r>
          <a:endParaRPr lang="ru-RU" sz="1800" b="1" kern="1200" dirty="0"/>
        </a:p>
      </dsp:txBody>
      <dsp:txXfrm>
        <a:off x="3057937" y="3581814"/>
        <a:ext cx="5366998" cy="2106814"/>
      </dsp:txXfrm>
    </dsp:sp>
    <dsp:sp modelId="{A58D9DBD-D8C3-472F-BF42-F7E3E4E0A2D7}">
      <dsp:nvSpPr>
        <dsp:cNvPr id="0" name=""/>
        <dsp:cNvSpPr/>
      </dsp:nvSpPr>
      <dsp:spPr>
        <a:xfrm>
          <a:off x="2952330" y="648065"/>
          <a:ext cx="5442938" cy="2110770"/>
        </a:xfrm>
        <a:prstGeom prst="hexagon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Тьютор</a:t>
          </a:r>
          <a:r>
            <a:rPr lang="ru-RU" sz="1800" b="1" kern="1200" dirty="0" smtClean="0"/>
            <a:t>, воспитатели и специалисты с </a:t>
          </a:r>
          <a:r>
            <a:rPr lang="ru-RU" sz="1800" b="1" kern="1200" dirty="0" err="1" smtClean="0"/>
            <a:t>тьюторской</a:t>
          </a:r>
          <a:r>
            <a:rPr lang="ru-RU" sz="1800" b="1" kern="1200" dirty="0" smtClean="0"/>
            <a:t> позицией создают </a:t>
          </a:r>
          <a:r>
            <a:rPr lang="ru-RU" sz="1800" b="1" kern="1200" dirty="0" smtClean="0"/>
            <a:t>условия для мобилизации внутренних ресурсов и разностороннего развития детей дошкольного возраста с ограниченными возможностями здоровья и инвалидностью</a:t>
          </a:r>
          <a:endParaRPr lang="ru-RU" sz="1800" b="1" kern="1200" dirty="0"/>
        </a:p>
      </dsp:txBody>
      <dsp:txXfrm>
        <a:off x="2952330" y="648065"/>
        <a:ext cx="5442938" cy="2110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EA0CA-2C37-4ECD-9B0D-6B78F282AEA0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727AE-243C-4761-AE34-B08658C87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75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3782-C1A2-4131-8439-0785E8F2F115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E45B-E34E-40FC-911C-F3364E64D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56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8E45B-E34E-40FC-911C-F3364E64D80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52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55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13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60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1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84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12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83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47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28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26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889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87D8-7937-46B3-92E7-096B573233EE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3867-D952-457B-A723-AE40467D6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74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-10689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599" y="952196"/>
            <a:ext cx="6552728" cy="1969087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1800" b="1" i="1" dirty="0" smtClean="0">
                <a:solidFill>
                  <a:schemeClr val="tx1"/>
                </a:solidFill>
              </a:rPr>
              <a:t>Региональный конкурс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«Лучшая </a:t>
            </a:r>
            <a:r>
              <a:rPr lang="ru-RU" sz="1800" b="1" dirty="0">
                <a:solidFill>
                  <a:schemeClr val="tx1"/>
                </a:solidFill>
              </a:rPr>
              <a:t>методическая </a:t>
            </a:r>
            <a:r>
              <a:rPr lang="ru-RU" sz="1800" b="1" dirty="0" smtClean="0">
                <a:solidFill>
                  <a:schemeClr val="tx1"/>
                </a:solidFill>
              </a:rPr>
              <a:t>разработка».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700" b="1" dirty="0" smtClean="0">
                <a:solidFill>
                  <a:srgbClr val="F5E3E3"/>
                </a:solidFill>
              </a:rPr>
              <a:t>.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Номинация </a:t>
            </a:r>
            <a:r>
              <a:rPr lang="ru-RU" sz="1600" b="1" i="1" dirty="0">
                <a:solidFill>
                  <a:schemeClr val="tx1"/>
                </a:solidFill>
              </a:rPr>
              <a:t>№ 2 </a:t>
            </a:r>
            <a:r>
              <a:rPr lang="ru-RU" sz="1800" b="1" i="1" dirty="0">
                <a:solidFill>
                  <a:schemeClr val="tx1"/>
                </a:solidFill>
              </a:rPr>
              <a:t/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«Лучшая методическая разработка,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реализуемая в рамках проектной деятельности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Мария\Desktop\otkr_se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8988" y="5759173"/>
            <a:ext cx="968075" cy="10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630932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2019 год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8493" y="3017528"/>
            <a:ext cx="8006939" cy="1750248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</a:rPr>
              <a:t>Методическая разработка  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«Тьюторское сопровождение событийной образовательной деятельности детей с ОВЗ и детей-инвалидов»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3533" y="188640"/>
            <a:ext cx="777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/>
              <a:t>«Детский сад № 12 «Брусничка» </a:t>
            </a:r>
          </a:p>
          <a:p>
            <a:pPr algn="ctr"/>
            <a:r>
              <a:rPr lang="ru-RU" sz="1400" b="1" dirty="0"/>
              <a:t> г. Усть-Илимск, Иркутская область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011507"/>
            <a:ext cx="5602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801688"/>
            <a:r>
              <a:rPr lang="ru-RU" sz="1400" b="1" dirty="0" smtClean="0"/>
              <a:t>АВТОРЫ: Никифорова Людмила Владимировна, инструктор </a:t>
            </a:r>
            <a:r>
              <a:rPr lang="ru-RU" sz="1400" b="1" dirty="0"/>
              <a:t>по физической культуре</a:t>
            </a:r>
          </a:p>
          <a:p>
            <a:pPr marL="801688"/>
            <a:r>
              <a:rPr lang="ru-RU" sz="1400" b="1" dirty="0" smtClean="0"/>
              <a:t>Смирнова Елена Александровна, педагог-психолог</a:t>
            </a:r>
            <a:endParaRPr lang="ru-RU" sz="1400" b="1" dirty="0"/>
          </a:p>
          <a:p>
            <a:pPr marL="801688"/>
            <a:r>
              <a:rPr lang="ru-RU" sz="1400" b="1" dirty="0" smtClean="0"/>
              <a:t>Костюкова Юлия Анатольевна, учитель-логопед</a:t>
            </a:r>
            <a:endParaRPr lang="ru-RU" sz="1400" b="1" dirty="0"/>
          </a:p>
          <a:p>
            <a:r>
              <a:rPr lang="ru-RU" sz="1400" b="1" dirty="0" smtClean="0"/>
              <a:t>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4728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404664"/>
            <a:ext cx="7816952" cy="92211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Aft>
                <a:spcPct val="0"/>
              </a:spcAft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организации и проведения образовательного события:</a:t>
            </a: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969702829"/>
              </p:ext>
            </p:extLst>
          </p:nvPr>
        </p:nvGraphicFramePr>
        <p:xfrm>
          <a:off x="928662" y="1500174"/>
          <a:ext cx="729647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49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475656" y="1484784"/>
            <a:ext cx="7200000" cy="828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2300"/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поисковая активность, творческие способности, желание исследовать интересные вопросы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611560" y="1376880"/>
            <a:ext cx="1332000" cy="9720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</a:t>
            </a:r>
            <a:endParaRPr lang="ru-RU" sz="6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8464" y="4617224"/>
            <a:ext cx="7200000" cy="828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22300"/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уверенность в собственных возможностях в достижении целей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664" y="5661248"/>
            <a:ext cx="7200000" cy="828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22300"/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 устойчивость, настойчивость и старание доводить начатое дело до конца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75656" y="2528992"/>
            <a:ext cx="7200000" cy="82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2300"/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и навыки самостоятельного достижения образовательного результата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611560" y="2420888"/>
            <a:ext cx="1332000" cy="9720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</a:t>
            </a:r>
            <a:endParaRPr lang="ru-RU" sz="66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98638" y="3537104"/>
            <a:ext cx="7200000" cy="8280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2300"/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 к коммуникациям с разными взрослыми и детьми;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611560" y="3465112"/>
            <a:ext cx="1332000" cy="972000"/>
          </a:xfrm>
          <a:prstGeom prst="hexag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</a:t>
            </a:r>
            <a:endParaRPr lang="ru-RU" sz="6600" b="1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611560" y="4509120"/>
            <a:ext cx="1332000" cy="9720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</a:t>
            </a:r>
            <a:endParaRPr lang="ru-RU" sz="6600" b="1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611560" y="5553344"/>
            <a:ext cx="1332000" cy="9720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</a:t>
            </a:r>
            <a:endParaRPr lang="ru-RU" sz="6600" b="1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467544" y="216024"/>
            <a:ext cx="8352928" cy="1052736"/>
          </a:xfrm>
          <a:prstGeom prst="hexagon">
            <a:avLst/>
          </a:prstGeom>
          <a:solidFill>
            <a:srgbClr val="E9C2C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Ожидаемые результаты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регулярной </a:t>
            </a:r>
            <a:r>
              <a:rPr lang="ru-RU" sz="2200" b="1" dirty="0" err="1" smtClean="0">
                <a:solidFill>
                  <a:schemeClr val="tx1"/>
                </a:solidFill>
              </a:rPr>
              <a:t>тьюторской</a:t>
            </a:r>
            <a:r>
              <a:rPr lang="ru-RU" sz="2200" b="1" dirty="0" smtClean="0">
                <a:solidFill>
                  <a:schemeClr val="tx1"/>
                </a:solidFill>
              </a:rPr>
              <a:t> работы в форме событий:</a:t>
            </a:r>
          </a:p>
        </p:txBody>
      </p:sp>
    </p:spTree>
    <p:extLst>
      <p:ext uri="{BB962C8B-B14F-4D97-AF65-F5344CB8AC3E}">
        <p14:creationId xmlns:p14="http://schemas.microsoft.com/office/powerpoint/2010/main" xmlns="" val="28762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260648"/>
            <a:ext cx="7165314" cy="2664056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solidFill>
                  <a:schemeClr val="tx1"/>
                </a:solidFill>
              </a:rPr>
              <a:t>Технология </a:t>
            </a:r>
            <a:r>
              <a:rPr lang="ru-RU" sz="2000" b="1" i="1" dirty="0">
                <a:solidFill>
                  <a:schemeClr val="tx1"/>
                </a:solidFill>
              </a:rPr>
              <a:t>тьюторского сопровождения участников образовательного события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целенаправленная </a:t>
            </a:r>
            <a:r>
              <a:rPr lang="ru-RU" sz="1800" dirty="0">
                <a:solidFill>
                  <a:schemeClr val="tx1"/>
                </a:solidFill>
              </a:rPr>
              <a:t>деятельность </a:t>
            </a:r>
            <a:r>
              <a:rPr lang="ru-RU" sz="1800" dirty="0" err="1">
                <a:solidFill>
                  <a:schemeClr val="tx1"/>
                </a:solidFill>
              </a:rPr>
              <a:t>тьютора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воспитателей и специалистов с </a:t>
            </a:r>
            <a:r>
              <a:rPr lang="ru-RU" sz="1800" dirty="0" err="1" smtClean="0">
                <a:solidFill>
                  <a:schemeClr val="tx1"/>
                </a:solidFill>
              </a:rPr>
              <a:t>тьюторской</a:t>
            </a:r>
            <a:r>
              <a:rPr lang="ru-RU" sz="1800" dirty="0" smtClean="0">
                <a:solidFill>
                  <a:schemeClr val="tx1"/>
                </a:solidFill>
              </a:rPr>
              <a:t> позицией, способствующая </a:t>
            </a:r>
            <a:r>
              <a:rPr lang="ru-RU" sz="1800" dirty="0">
                <a:solidFill>
                  <a:schemeClr val="tx1"/>
                </a:solidFill>
              </a:rPr>
              <a:t>максимальному включению участника события в контекст образовательной практики, становлению его как субъекта личного развития, формированию мотивов и </a:t>
            </a:r>
            <a:r>
              <a:rPr lang="ru-RU" sz="1800" dirty="0" smtClean="0">
                <a:solidFill>
                  <a:schemeClr val="tx1"/>
                </a:solidFill>
              </a:rPr>
              <a:t>интересов.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575154" cy="348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5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0" y="27384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92" y="260648"/>
            <a:ext cx="7602016" cy="864096"/>
          </a:xfrm>
          <a:prstGeom prst="hexagon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Этап 1.</a:t>
            </a:r>
            <a:r>
              <a:rPr lang="ru-RU" sz="3200" dirty="0" smtClean="0">
                <a:solidFill>
                  <a:schemeClr val="tx1"/>
                </a:solidFill>
              </a:rPr>
              <a:t> Диагностический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0" y="3789041"/>
            <a:ext cx="3059832" cy="1080135"/>
          </a:xfrm>
          <a:prstGeom prst="hexag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6010374" y="3789040"/>
            <a:ext cx="2594074" cy="535067"/>
          </a:xfrm>
          <a:prstGeom prst="hexagon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дошкольник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7020272" y="1340768"/>
            <a:ext cx="2123728" cy="864096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Мой интерес…!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3635896" y="5733256"/>
            <a:ext cx="1710403" cy="614875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родители</a:t>
            </a:r>
            <a:endParaRPr lang="ru-RU" sz="2000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1484087" y="6021288"/>
            <a:ext cx="2182253" cy="614875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воспитатели</a:t>
            </a:r>
            <a:endParaRPr lang="ru-RU" sz="20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292080" y="6021288"/>
            <a:ext cx="2376264" cy="614875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специалисты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971600" y="2204864"/>
            <a:ext cx="1754115" cy="1512168"/>
            <a:chOff x="395536" y="3861048"/>
            <a:chExt cx="1754115" cy="1512168"/>
          </a:xfrm>
        </p:grpSpPr>
        <p:sp>
          <p:nvSpPr>
            <p:cNvPr id="6" name="Шестиугольник 5"/>
            <p:cNvSpPr/>
            <p:nvPr/>
          </p:nvSpPr>
          <p:spPr>
            <a:xfrm>
              <a:off x="395536" y="3861048"/>
              <a:ext cx="1754115" cy="1512168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C:\Users\Мария\Desktop\тьюто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790" y="3933056"/>
              <a:ext cx="921606" cy="13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6346277" y="2204864"/>
            <a:ext cx="1754115" cy="1512168"/>
            <a:chOff x="6956944" y="4221088"/>
            <a:chExt cx="1754115" cy="1512168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6956944" y="4221088"/>
              <a:ext cx="1754115" cy="1512168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C:\Users\Мария\Desktop\ребенок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959" y="4509120"/>
              <a:ext cx="1204085" cy="117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3100512" y="1340768"/>
            <a:ext cx="2795388" cy="4176464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2" y="1372789"/>
            <a:ext cx="2886780" cy="1192115"/>
          </a:xfrm>
          <a:prstGeom prst="roundRect">
            <a:avLst>
              <a:gd name="adj" fmla="val 41842"/>
            </a:avLst>
          </a:prstGeom>
          <a:solidFill>
            <a:srgbClr val="FFC000"/>
          </a:solidFill>
          <a:ln w="38100"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Выявление познавательного интереса ребенка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96952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листы наблюдения;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свободное интервью;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листы инициативы;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err="1" smtClean="0"/>
              <a:t>портфолио</a:t>
            </a:r>
            <a:r>
              <a:rPr lang="ru-RU" sz="1600" dirty="0" smtClean="0"/>
              <a:t>;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анкетирование;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тестирование; 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диагностические карты интересов;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дневники интересов.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99792" y="2636912"/>
            <a:ext cx="3744416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771800" y="2852936"/>
            <a:ext cx="3600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Облако 15"/>
          <p:cNvSpPr/>
          <p:nvPr/>
        </p:nvSpPr>
        <p:spPr>
          <a:xfrm>
            <a:off x="35496" y="1340768"/>
            <a:ext cx="2160240" cy="864096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Какой интерес?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386104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тьютор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воспитатель и (или )специалист </a:t>
            </a:r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 err="1" smtClean="0">
                <a:solidFill>
                  <a:schemeClr val="bg1"/>
                </a:solidFill>
              </a:rPr>
              <a:t>тьюторской</a:t>
            </a:r>
            <a:r>
              <a:rPr lang="ru-RU" b="1" dirty="0" smtClean="0">
                <a:solidFill>
                  <a:schemeClr val="bg1"/>
                </a:solidFill>
              </a:rPr>
              <a:t> позицией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0" y="27384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92" y="116632"/>
            <a:ext cx="7602016" cy="864096"/>
          </a:xfrm>
          <a:prstGeom prst="hexagon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Этап 2.</a:t>
            </a:r>
            <a:r>
              <a:rPr lang="ru-RU" sz="3200" dirty="0" smtClean="0">
                <a:solidFill>
                  <a:schemeClr val="tx1"/>
                </a:solidFill>
              </a:rPr>
              <a:t> Проектировочный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732240" y="3789040"/>
            <a:ext cx="2376264" cy="496848"/>
          </a:xfrm>
          <a:prstGeom prst="hexagon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дошкольник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7020272" y="1268760"/>
            <a:ext cx="2123728" cy="864096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Мой интерес…!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3635896" y="5838461"/>
            <a:ext cx="1710403" cy="614875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родители</a:t>
            </a:r>
            <a:endParaRPr lang="ru-RU" sz="2000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1525651" y="6126493"/>
            <a:ext cx="2182253" cy="614875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воспитатели</a:t>
            </a:r>
            <a:endParaRPr lang="ru-RU" sz="20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292080" y="6126493"/>
            <a:ext cx="2376264" cy="614875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специалисты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2204864"/>
            <a:ext cx="1754115" cy="1512168"/>
            <a:chOff x="395536" y="3861048"/>
            <a:chExt cx="1754115" cy="1512168"/>
          </a:xfrm>
        </p:grpSpPr>
        <p:sp>
          <p:nvSpPr>
            <p:cNvPr id="6" name="Шестиугольник 5"/>
            <p:cNvSpPr/>
            <p:nvPr/>
          </p:nvSpPr>
          <p:spPr>
            <a:xfrm>
              <a:off x="395536" y="3861048"/>
              <a:ext cx="1754115" cy="1512168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C:\Users\Мария\Desktop\тьюто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790" y="3933056"/>
              <a:ext cx="921606" cy="13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6994349" y="2204864"/>
            <a:ext cx="1754115" cy="1512168"/>
            <a:chOff x="6956944" y="4221088"/>
            <a:chExt cx="1754115" cy="1512168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6956944" y="4221088"/>
              <a:ext cx="1754115" cy="1512168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C:\Users\Мария\Desktop\ребенок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959" y="4509120"/>
              <a:ext cx="1204085" cy="117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2555776" y="1052736"/>
            <a:ext cx="4104456" cy="468052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разработка сценария организации и проведения события,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определение путей развития личности и группы, средств, необходимых для достижения цели,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детализация деятельности на каждом шаге с учетом индивидуальных особенностей воспитанников, отношений в группе и готовности к событию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9127" y="1084907"/>
            <a:ext cx="4336473" cy="1624013"/>
          </a:xfrm>
          <a:prstGeom prst="roundRect">
            <a:avLst>
              <a:gd name="adj" fmla="val 41842"/>
            </a:avLst>
          </a:prstGeom>
          <a:solidFill>
            <a:srgbClr val="FFC000"/>
          </a:solidFill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Сбор информации относительно зафиксированного познавательного интереса, определение темы, целей и задач предстоящего образовательного события, планирование этапов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95736" y="2852936"/>
            <a:ext cx="4824536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0"/>
          </p:cNvCxnSpPr>
          <p:nvPr/>
        </p:nvCxnSpPr>
        <p:spPr>
          <a:xfrm flipH="1" flipV="1">
            <a:off x="2221659" y="2960948"/>
            <a:ext cx="4798613" cy="360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Облако 15"/>
          <p:cNvSpPr/>
          <p:nvPr/>
        </p:nvSpPr>
        <p:spPr>
          <a:xfrm>
            <a:off x="199753" y="1219111"/>
            <a:ext cx="2186639" cy="864096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Выявленный интерес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99792" y="2996952"/>
            <a:ext cx="4032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1600" dirty="0" smtClean="0"/>
              <a:t>определение путей развития   личности и группы, средств, необходимых для достижения цели;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1600" dirty="0" smtClean="0"/>
              <a:t>разработка сценария организации и проведения события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1600" dirty="0" smtClean="0"/>
              <a:t>определение дополнительных ресурсов, возможных вариантов взаимодействия с приглашенными участниками события;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1600" dirty="0" smtClean="0"/>
              <a:t>разработка карты ресурсов, заполнение дневника интереса.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403648" y="4365104"/>
            <a:ext cx="648072" cy="172819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691680" y="4581128"/>
            <a:ext cx="576064" cy="1512168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61486" y="4740463"/>
            <a:ext cx="2422282" cy="1136809"/>
          </a:xfrm>
          <a:prstGeom prst="roundRect">
            <a:avLst>
              <a:gd name="adj" fmla="val 41842"/>
            </a:avLst>
          </a:prstGeom>
          <a:gradFill>
            <a:gsLst>
              <a:gs pos="0">
                <a:schemeClr val="accent6">
                  <a:tint val="50000"/>
                  <a:satMod val="300000"/>
                  <a:alpha val="50000"/>
                </a:schemeClr>
              </a:gs>
              <a:gs pos="35000">
                <a:schemeClr val="accent6">
                  <a:tint val="37000"/>
                  <a:satMod val="300000"/>
                  <a:alpha val="50000"/>
                </a:schemeClr>
              </a:gs>
              <a:gs pos="100000">
                <a:schemeClr val="accent6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rgbClr val="E9C2C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4702785"/>
            <a:ext cx="25557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1500" b="1" dirty="0" err="1" smtClean="0">
                <a:solidFill>
                  <a:srgbClr val="002060"/>
                </a:solidFill>
              </a:rPr>
              <a:t>тьюториалов</a:t>
            </a:r>
            <a:r>
              <a:rPr lang="ru-RU" sz="1500" b="1" dirty="0" smtClean="0">
                <a:solidFill>
                  <a:srgbClr val="002060"/>
                </a:solidFill>
              </a:rPr>
              <a:t>  по обсуждению конкретных </a:t>
            </a:r>
            <a:r>
              <a:rPr lang="ru-RU" sz="1500" b="1" dirty="0" err="1" smtClean="0">
                <a:solidFill>
                  <a:srgbClr val="002060"/>
                </a:solidFill>
              </a:rPr>
              <a:t>деятельностных</a:t>
            </a:r>
            <a:r>
              <a:rPr lang="ru-RU" sz="1500" b="1" dirty="0" smtClean="0">
                <a:solidFill>
                  <a:srgbClr val="002060"/>
                </a:solidFill>
              </a:rPr>
              <a:t> шагов в рамках события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0" y="3789041"/>
            <a:ext cx="2555776" cy="762685"/>
          </a:xfrm>
          <a:prstGeom prst="hexag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3750131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</a:rPr>
              <a:t>тьютор</a:t>
            </a:r>
            <a:r>
              <a:rPr lang="ru-RU" sz="1600" b="1" dirty="0" smtClean="0">
                <a:solidFill>
                  <a:schemeClr val="bg1"/>
                </a:solidFill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</a:rPr>
              <a:t>воспитатель и (или )специалист </a:t>
            </a:r>
            <a:r>
              <a:rPr lang="ru-RU" sz="1600" b="1" dirty="0" smtClean="0">
                <a:solidFill>
                  <a:schemeClr val="bg1"/>
                </a:solidFill>
              </a:rPr>
              <a:t>с </a:t>
            </a:r>
            <a:r>
              <a:rPr lang="ru-RU" sz="1600" b="1" dirty="0" err="1" smtClean="0">
                <a:solidFill>
                  <a:schemeClr val="bg1"/>
                </a:solidFill>
              </a:rPr>
              <a:t>тьюторской</a:t>
            </a:r>
            <a:r>
              <a:rPr lang="ru-RU" sz="1600" b="1" dirty="0" smtClean="0">
                <a:solidFill>
                  <a:schemeClr val="bg1"/>
                </a:solidFill>
              </a:rPr>
              <a:t> позицией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88640"/>
            <a:ext cx="8568952" cy="93610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события, </a:t>
            </a:r>
          </a:p>
          <a:p>
            <a:pPr lvl="0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комплексно-тематического планирования</a:t>
            </a: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988840"/>
            <a:ext cx="8496944" cy="3780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827584" y="1268760"/>
            <a:ext cx="7953219" cy="864096"/>
          </a:xfrm>
          <a:custGeom>
            <a:avLst/>
            <a:gdLst>
              <a:gd name="connsiteX0" fmla="*/ 0 w 7953219"/>
              <a:gd name="connsiteY0" fmla="*/ 105354 h 632110"/>
              <a:gd name="connsiteX1" fmla="*/ 30858 w 7953219"/>
              <a:gd name="connsiteY1" fmla="*/ 30857 h 632110"/>
              <a:gd name="connsiteX2" fmla="*/ 105355 w 7953219"/>
              <a:gd name="connsiteY2" fmla="*/ 0 h 632110"/>
              <a:gd name="connsiteX3" fmla="*/ 7847865 w 7953219"/>
              <a:gd name="connsiteY3" fmla="*/ 0 h 632110"/>
              <a:gd name="connsiteX4" fmla="*/ 7922362 w 7953219"/>
              <a:gd name="connsiteY4" fmla="*/ 30858 h 632110"/>
              <a:gd name="connsiteX5" fmla="*/ 7953219 w 7953219"/>
              <a:gd name="connsiteY5" fmla="*/ 105355 h 632110"/>
              <a:gd name="connsiteX6" fmla="*/ 7953219 w 7953219"/>
              <a:gd name="connsiteY6" fmla="*/ 526756 h 632110"/>
              <a:gd name="connsiteX7" fmla="*/ 7922362 w 7953219"/>
              <a:gd name="connsiteY7" fmla="*/ 601253 h 632110"/>
              <a:gd name="connsiteX8" fmla="*/ 7847865 w 7953219"/>
              <a:gd name="connsiteY8" fmla="*/ 632110 h 632110"/>
              <a:gd name="connsiteX9" fmla="*/ 105354 w 7953219"/>
              <a:gd name="connsiteY9" fmla="*/ 632110 h 632110"/>
              <a:gd name="connsiteX10" fmla="*/ 30857 w 7953219"/>
              <a:gd name="connsiteY10" fmla="*/ 601252 h 632110"/>
              <a:gd name="connsiteX11" fmla="*/ 0 w 7953219"/>
              <a:gd name="connsiteY11" fmla="*/ 526755 h 632110"/>
              <a:gd name="connsiteX12" fmla="*/ 0 w 7953219"/>
              <a:gd name="connsiteY12" fmla="*/ 105354 h 63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3219" h="632110">
                <a:moveTo>
                  <a:pt x="0" y="105354"/>
                </a:moveTo>
                <a:cubicBezTo>
                  <a:pt x="0" y="77412"/>
                  <a:pt x="11100" y="50615"/>
                  <a:pt x="30858" y="30857"/>
                </a:cubicBezTo>
                <a:cubicBezTo>
                  <a:pt x="50616" y="11099"/>
                  <a:pt x="77413" y="0"/>
                  <a:pt x="105355" y="0"/>
                </a:cubicBezTo>
                <a:lnTo>
                  <a:pt x="7847865" y="0"/>
                </a:lnTo>
                <a:cubicBezTo>
                  <a:pt x="7875807" y="0"/>
                  <a:pt x="7902604" y="11100"/>
                  <a:pt x="7922362" y="30858"/>
                </a:cubicBezTo>
                <a:cubicBezTo>
                  <a:pt x="7942120" y="50616"/>
                  <a:pt x="7953219" y="77413"/>
                  <a:pt x="7953219" y="105355"/>
                </a:cubicBezTo>
                <a:lnTo>
                  <a:pt x="7953219" y="526756"/>
                </a:lnTo>
                <a:cubicBezTo>
                  <a:pt x="7953219" y="554698"/>
                  <a:pt x="7942119" y="581495"/>
                  <a:pt x="7922362" y="601253"/>
                </a:cubicBezTo>
                <a:cubicBezTo>
                  <a:pt x="7902604" y="621011"/>
                  <a:pt x="7875807" y="632110"/>
                  <a:pt x="7847865" y="632110"/>
                </a:cubicBezTo>
                <a:lnTo>
                  <a:pt x="105354" y="632110"/>
                </a:lnTo>
                <a:cubicBezTo>
                  <a:pt x="77412" y="632110"/>
                  <a:pt x="50615" y="621010"/>
                  <a:pt x="30857" y="601252"/>
                </a:cubicBezTo>
                <a:cubicBezTo>
                  <a:pt x="11099" y="581494"/>
                  <a:pt x="0" y="554697"/>
                  <a:pt x="0" y="526755"/>
                </a:cubicBezTo>
                <a:lnTo>
                  <a:pt x="0" y="1053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862" tIns="30857" rIns="251862" bIns="3085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события, формирующие чувство гражданской принадлежности ребенка </a:t>
            </a:r>
            <a:r>
              <a:rPr lang="ru-RU" sz="1800" b="1" i="1" kern="1200" dirty="0" smtClean="0"/>
              <a:t>(День Победы, День России, День защитника Отечества, День Государственного флага России)</a:t>
            </a:r>
            <a:endParaRPr lang="ru-RU" sz="1800" b="1" i="1" kern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996952"/>
            <a:ext cx="8496944" cy="378000"/>
          </a:xfrm>
          <a:prstGeom prst="rect">
            <a:avLst/>
          </a:prstGeom>
        </p:spPr>
        <p:style>
          <a:lnRef idx="2">
            <a:schemeClr val="accent3">
              <a:hueOff val="2250053"/>
              <a:satOff val="-3376"/>
              <a:lumOff val="-54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865205" y="2238272"/>
            <a:ext cx="7953219" cy="830688"/>
          </a:xfrm>
          <a:custGeom>
            <a:avLst/>
            <a:gdLst>
              <a:gd name="connsiteX0" fmla="*/ 0 w 7953219"/>
              <a:gd name="connsiteY0" fmla="*/ 114448 h 686672"/>
              <a:gd name="connsiteX1" fmla="*/ 33521 w 7953219"/>
              <a:gd name="connsiteY1" fmla="*/ 33521 h 686672"/>
              <a:gd name="connsiteX2" fmla="*/ 114448 w 7953219"/>
              <a:gd name="connsiteY2" fmla="*/ 0 h 686672"/>
              <a:gd name="connsiteX3" fmla="*/ 7838771 w 7953219"/>
              <a:gd name="connsiteY3" fmla="*/ 0 h 686672"/>
              <a:gd name="connsiteX4" fmla="*/ 7919698 w 7953219"/>
              <a:gd name="connsiteY4" fmla="*/ 33521 h 686672"/>
              <a:gd name="connsiteX5" fmla="*/ 7953219 w 7953219"/>
              <a:gd name="connsiteY5" fmla="*/ 114448 h 686672"/>
              <a:gd name="connsiteX6" fmla="*/ 7953219 w 7953219"/>
              <a:gd name="connsiteY6" fmla="*/ 572224 h 686672"/>
              <a:gd name="connsiteX7" fmla="*/ 7919698 w 7953219"/>
              <a:gd name="connsiteY7" fmla="*/ 653151 h 686672"/>
              <a:gd name="connsiteX8" fmla="*/ 7838771 w 7953219"/>
              <a:gd name="connsiteY8" fmla="*/ 686672 h 686672"/>
              <a:gd name="connsiteX9" fmla="*/ 114448 w 7953219"/>
              <a:gd name="connsiteY9" fmla="*/ 686672 h 686672"/>
              <a:gd name="connsiteX10" fmla="*/ 33521 w 7953219"/>
              <a:gd name="connsiteY10" fmla="*/ 653151 h 686672"/>
              <a:gd name="connsiteX11" fmla="*/ 0 w 7953219"/>
              <a:gd name="connsiteY11" fmla="*/ 572224 h 686672"/>
              <a:gd name="connsiteX12" fmla="*/ 0 w 7953219"/>
              <a:gd name="connsiteY12" fmla="*/ 114448 h 68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3219" h="686672">
                <a:moveTo>
                  <a:pt x="0" y="114448"/>
                </a:moveTo>
                <a:cubicBezTo>
                  <a:pt x="0" y="84094"/>
                  <a:pt x="12058" y="54984"/>
                  <a:pt x="33521" y="33521"/>
                </a:cubicBezTo>
                <a:cubicBezTo>
                  <a:pt x="54984" y="12058"/>
                  <a:pt x="84095" y="0"/>
                  <a:pt x="114448" y="0"/>
                </a:cubicBezTo>
                <a:lnTo>
                  <a:pt x="7838771" y="0"/>
                </a:lnTo>
                <a:cubicBezTo>
                  <a:pt x="7869125" y="0"/>
                  <a:pt x="7898235" y="12058"/>
                  <a:pt x="7919698" y="33521"/>
                </a:cubicBezTo>
                <a:cubicBezTo>
                  <a:pt x="7941161" y="54984"/>
                  <a:pt x="7953219" y="84095"/>
                  <a:pt x="7953219" y="114448"/>
                </a:cubicBezTo>
                <a:lnTo>
                  <a:pt x="7953219" y="572224"/>
                </a:lnTo>
                <a:cubicBezTo>
                  <a:pt x="7953219" y="602578"/>
                  <a:pt x="7941161" y="631688"/>
                  <a:pt x="7919698" y="653151"/>
                </a:cubicBezTo>
                <a:cubicBezTo>
                  <a:pt x="7898235" y="674614"/>
                  <a:pt x="7869125" y="686672"/>
                  <a:pt x="7838771" y="686672"/>
                </a:cubicBezTo>
                <a:lnTo>
                  <a:pt x="114448" y="686672"/>
                </a:lnTo>
                <a:cubicBezTo>
                  <a:pt x="84094" y="686672"/>
                  <a:pt x="54984" y="674614"/>
                  <a:pt x="33521" y="653151"/>
                </a:cubicBezTo>
                <a:cubicBezTo>
                  <a:pt x="12058" y="631688"/>
                  <a:pt x="0" y="602577"/>
                  <a:pt x="0" y="572224"/>
                </a:cubicBezTo>
                <a:lnTo>
                  <a:pt x="0" y="1144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250053"/>
              <a:satOff val="-3376"/>
              <a:lumOff val="-549"/>
              <a:alphaOff val="0"/>
            </a:schemeClr>
          </a:fillRef>
          <a:effectRef idx="0">
            <a:schemeClr val="accent3">
              <a:hueOff val="2250053"/>
              <a:satOff val="-3376"/>
              <a:lumOff val="-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526" tIns="33521" rIns="254526" bIns="3352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мероприятия по духовно-нравственному воспитанию детей </a:t>
            </a:r>
            <a:r>
              <a:rPr lang="ru-RU" sz="1800" b="1" i="1" kern="1200" dirty="0" smtClean="0"/>
              <a:t>(Дни «спасибо», доброты, друзей, Акция «Синяя лента», Колядки, Рождество, Масленица, Пасха)</a:t>
            </a:r>
            <a:endParaRPr lang="ru-RU" sz="1800" b="1" i="1" kern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861048"/>
            <a:ext cx="8496944" cy="378000"/>
          </a:xfrm>
          <a:prstGeom prst="rect">
            <a:avLst/>
          </a:prstGeom>
        </p:spPr>
        <p:style>
          <a:lnRef idx="2">
            <a:schemeClr val="accent3">
              <a:hueOff val="4500106"/>
              <a:satOff val="-6752"/>
              <a:lumOff val="-109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867252" y="3233300"/>
            <a:ext cx="7953219" cy="699756"/>
          </a:xfrm>
          <a:custGeom>
            <a:avLst/>
            <a:gdLst>
              <a:gd name="connsiteX0" fmla="*/ 0 w 7953219"/>
              <a:gd name="connsiteY0" fmla="*/ 116628 h 699756"/>
              <a:gd name="connsiteX1" fmla="*/ 34160 w 7953219"/>
              <a:gd name="connsiteY1" fmla="*/ 34160 h 699756"/>
              <a:gd name="connsiteX2" fmla="*/ 116629 w 7953219"/>
              <a:gd name="connsiteY2" fmla="*/ 1 h 699756"/>
              <a:gd name="connsiteX3" fmla="*/ 7836591 w 7953219"/>
              <a:gd name="connsiteY3" fmla="*/ 0 h 699756"/>
              <a:gd name="connsiteX4" fmla="*/ 7919059 w 7953219"/>
              <a:gd name="connsiteY4" fmla="*/ 34160 h 699756"/>
              <a:gd name="connsiteX5" fmla="*/ 7953218 w 7953219"/>
              <a:gd name="connsiteY5" fmla="*/ 116629 h 699756"/>
              <a:gd name="connsiteX6" fmla="*/ 7953219 w 7953219"/>
              <a:gd name="connsiteY6" fmla="*/ 583128 h 699756"/>
              <a:gd name="connsiteX7" fmla="*/ 7919059 w 7953219"/>
              <a:gd name="connsiteY7" fmla="*/ 665596 h 699756"/>
              <a:gd name="connsiteX8" fmla="*/ 7836591 w 7953219"/>
              <a:gd name="connsiteY8" fmla="*/ 699756 h 699756"/>
              <a:gd name="connsiteX9" fmla="*/ 116628 w 7953219"/>
              <a:gd name="connsiteY9" fmla="*/ 699756 h 699756"/>
              <a:gd name="connsiteX10" fmla="*/ 34160 w 7953219"/>
              <a:gd name="connsiteY10" fmla="*/ 665596 h 699756"/>
              <a:gd name="connsiteX11" fmla="*/ 1 w 7953219"/>
              <a:gd name="connsiteY11" fmla="*/ 583127 h 699756"/>
              <a:gd name="connsiteX12" fmla="*/ 0 w 7953219"/>
              <a:gd name="connsiteY12" fmla="*/ 116628 h 69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3219" h="699756">
                <a:moveTo>
                  <a:pt x="0" y="116628"/>
                </a:moveTo>
                <a:cubicBezTo>
                  <a:pt x="0" y="85696"/>
                  <a:pt x="12288" y="56032"/>
                  <a:pt x="34160" y="34160"/>
                </a:cubicBezTo>
                <a:cubicBezTo>
                  <a:pt x="56032" y="12288"/>
                  <a:pt x="85697" y="1"/>
                  <a:pt x="116629" y="1"/>
                </a:cubicBezTo>
                <a:lnTo>
                  <a:pt x="7836591" y="0"/>
                </a:lnTo>
                <a:cubicBezTo>
                  <a:pt x="7867523" y="0"/>
                  <a:pt x="7897187" y="12288"/>
                  <a:pt x="7919059" y="34160"/>
                </a:cubicBezTo>
                <a:cubicBezTo>
                  <a:pt x="7940931" y="56032"/>
                  <a:pt x="7953218" y="85697"/>
                  <a:pt x="7953218" y="116629"/>
                </a:cubicBezTo>
                <a:cubicBezTo>
                  <a:pt x="7953218" y="272129"/>
                  <a:pt x="7953219" y="427628"/>
                  <a:pt x="7953219" y="583128"/>
                </a:cubicBezTo>
                <a:cubicBezTo>
                  <a:pt x="7953219" y="614060"/>
                  <a:pt x="7940931" y="643724"/>
                  <a:pt x="7919059" y="665596"/>
                </a:cubicBezTo>
                <a:cubicBezTo>
                  <a:pt x="7897187" y="687468"/>
                  <a:pt x="7867522" y="699756"/>
                  <a:pt x="7836591" y="699756"/>
                </a:cubicBezTo>
                <a:lnTo>
                  <a:pt x="116628" y="699756"/>
                </a:lnTo>
                <a:cubicBezTo>
                  <a:pt x="85696" y="699756"/>
                  <a:pt x="56032" y="687468"/>
                  <a:pt x="34160" y="665596"/>
                </a:cubicBezTo>
                <a:cubicBezTo>
                  <a:pt x="12288" y="643724"/>
                  <a:pt x="0" y="614059"/>
                  <a:pt x="1" y="583127"/>
                </a:cubicBezTo>
                <a:cubicBezTo>
                  <a:pt x="1" y="427627"/>
                  <a:pt x="0" y="272128"/>
                  <a:pt x="0" y="11662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500106"/>
              <a:satOff val="-6752"/>
              <a:lumOff val="-1098"/>
              <a:alphaOff val="0"/>
            </a:schemeClr>
          </a:fillRef>
          <a:effectRef idx="0">
            <a:schemeClr val="accent3">
              <a:hueOff val="4500106"/>
              <a:satOff val="-6752"/>
              <a:lumOff val="-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164" tIns="34159" rIns="255164" bIns="3415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явления окружающей природы </a:t>
            </a:r>
            <a:r>
              <a:rPr lang="ru-RU" sz="1800" b="1" i="1" kern="1200" dirty="0" smtClean="0"/>
              <a:t>(Дни воды, земли, птиц, животных)</a:t>
            </a:r>
            <a:endParaRPr lang="ru-RU" sz="1800" b="1" i="1" kern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581128"/>
            <a:ext cx="8496944" cy="378000"/>
          </a:xfrm>
          <a:prstGeom prst="rect">
            <a:avLst/>
          </a:prstGeom>
        </p:spPr>
        <p:style>
          <a:lnRef idx="2">
            <a:schemeClr val="accent3">
              <a:hueOff val="6750158"/>
              <a:satOff val="-10128"/>
              <a:lumOff val="-164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874178" y="4077072"/>
            <a:ext cx="7940712" cy="576064"/>
          </a:xfrm>
          <a:custGeom>
            <a:avLst/>
            <a:gdLst>
              <a:gd name="connsiteX0" fmla="*/ 0 w 7940712"/>
              <a:gd name="connsiteY0" fmla="*/ 105391 h 632336"/>
              <a:gd name="connsiteX1" fmla="*/ 30868 w 7940712"/>
              <a:gd name="connsiteY1" fmla="*/ 30868 h 632336"/>
              <a:gd name="connsiteX2" fmla="*/ 105391 w 7940712"/>
              <a:gd name="connsiteY2" fmla="*/ 0 h 632336"/>
              <a:gd name="connsiteX3" fmla="*/ 7835321 w 7940712"/>
              <a:gd name="connsiteY3" fmla="*/ 0 h 632336"/>
              <a:gd name="connsiteX4" fmla="*/ 7909844 w 7940712"/>
              <a:gd name="connsiteY4" fmla="*/ 30868 h 632336"/>
              <a:gd name="connsiteX5" fmla="*/ 7940712 w 7940712"/>
              <a:gd name="connsiteY5" fmla="*/ 105391 h 632336"/>
              <a:gd name="connsiteX6" fmla="*/ 7940712 w 7940712"/>
              <a:gd name="connsiteY6" fmla="*/ 526945 h 632336"/>
              <a:gd name="connsiteX7" fmla="*/ 7909844 w 7940712"/>
              <a:gd name="connsiteY7" fmla="*/ 601468 h 632336"/>
              <a:gd name="connsiteX8" fmla="*/ 7835321 w 7940712"/>
              <a:gd name="connsiteY8" fmla="*/ 632336 h 632336"/>
              <a:gd name="connsiteX9" fmla="*/ 105391 w 7940712"/>
              <a:gd name="connsiteY9" fmla="*/ 632336 h 632336"/>
              <a:gd name="connsiteX10" fmla="*/ 30868 w 7940712"/>
              <a:gd name="connsiteY10" fmla="*/ 601468 h 632336"/>
              <a:gd name="connsiteX11" fmla="*/ 0 w 7940712"/>
              <a:gd name="connsiteY11" fmla="*/ 526945 h 632336"/>
              <a:gd name="connsiteX12" fmla="*/ 0 w 7940712"/>
              <a:gd name="connsiteY12" fmla="*/ 105391 h 63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40712" h="632336">
                <a:moveTo>
                  <a:pt x="0" y="105391"/>
                </a:moveTo>
                <a:cubicBezTo>
                  <a:pt x="0" y="77440"/>
                  <a:pt x="11104" y="50633"/>
                  <a:pt x="30868" y="30868"/>
                </a:cubicBezTo>
                <a:cubicBezTo>
                  <a:pt x="50633" y="11103"/>
                  <a:pt x="77439" y="0"/>
                  <a:pt x="105391" y="0"/>
                </a:cubicBezTo>
                <a:lnTo>
                  <a:pt x="7835321" y="0"/>
                </a:lnTo>
                <a:cubicBezTo>
                  <a:pt x="7863272" y="0"/>
                  <a:pt x="7890079" y="11104"/>
                  <a:pt x="7909844" y="30868"/>
                </a:cubicBezTo>
                <a:cubicBezTo>
                  <a:pt x="7929609" y="50633"/>
                  <a:pt x="7940712" y="77439"/>
                  <a:pt x="7940712" y="105391"/>
                </a:cubicBezTo>
                <a:lnTo>
                  <a:pt x="7940712" y="526945"/>
                </a:lnTo>
                <a:cubicBezTo>
                  <a:pt x="7940712" y="554896"/>
                  <a:pt x="7929608" y="581703"/>
                  <a:pt x="7909844" y="601468"/>
                </a:cubicBezTo>
                <a:cubicBezTo>
                  <a:pt x="7890079" y="621233"/>
                  <a:pt x="7863273" y="632336"/>
                  <a:pt x="7835321" y="632336"/>
                </a:cubicBezTo>
                <a:lnTo>
                  <a:pt x="105391" y="632336"/>
                </a:lnTo>
                <a:cubicBezTo>
                  <a:pt x="77440" y="632336"/>
                  <a:pt x="50633" y="621232"/>
                  <a:pt x="30868" y="601468"/>
                </a:cubicBezTo>
                <a:cubicBezTo>
                  <a:pt x="11103" y="581703"/>
                  <a:pt x="0" y="554897"/>
                  <a:pt x="0" y="526945"/>
                </a:cubicBezTo>
                <a:lnTo>
                  <a:pt x="0" y="1053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50158"/>
              <a:satOff val="-10128"/>
              <a:lumOff val="-1647"/>
              <a:alphaOff val="0"/>
            </a:schemeClr>
          </a:fillRef>
          <a:effectRef idx="0">
            <a:schemeClr val="accent3">
              <a:hueOff val="6750158"/>
              <a:satOff val="-10128"/>
              <a:lumOff val="-16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873" tIns="30868" rIns="251873" bIns="30868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мир искусства и литературы </a:t>
            </a:r>
            <a:r>
              <a:rPr lang="ru-RU" sz="1800" b="1" i="1" kern="1200" dirty="0" smtClean="0"/>
              <a:t>(Дни поэзии, детской книги, театра)</a:t>
            </a:r>
            <a:endParaRPr lang="ru-RU" sz="1800" b="1" i="1" kern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715296"/>
            <a:ext cx="8496944" cy="378000"/>
          </a:xfrm>
          <a:prstGeom prst="rect">
            <a:avLst/>
          </a:prstGeom>
        </p:spPr>
        <p:style>
          <a:lnRef idx="2">
            <a:schemeClr val="accent3">
              <a:hueOff val="9000211"/>
              <a:satOff val="-13504"/>
              <a:lumOff val="-219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865205" y="4797152"/>
            <a:ext cx="7953219" cy="1008111"/>
          </a:xfrm>
          <a:custGeom>
            <a:avLst/>
            <a:gdLst>
              <a:gd name="connsiteX0" fmla="*/ 0 w 7953219"/>
              <a:gd name="connsiteY0" fmla="*/ 117926 h 707541"/>
              <a:gd name="connsiteX1" fmla="*/ 34540 w 7953219"/>
              <a:gd name="connsiteY1" fmla="*/ 34540 h 707541"/>
              <a:gd name="connsiteX2" fmla="*/ 117926 w 7953219"/>
              <a:gd name="connsiteY2" fmla="*/ 0 h 707541"/>
              <a:gd name="connsiteX3" fmla="*/ 7835293 w 7953219"/>
              <a:gd name="connsiteY3" fmla="*/ 0 h 707541"/>
              <a:gd name="connsiteX4" fmla="*/ 7918679 w 7953219"/>
              <a:gd name="connsiteY4" fmla="*/ 34540 h 707541"/>
              <a:gd name="connsiteX5" fmla="*/ 7953219 w 7953219"/>
              <a:gd name="connsiteY5" fmla="*/ 117926 h 707541"/>
              <a:gd name="connsiteX6" fmla="*/ 7953219 w 7953219"/>
              <a:gd name="connsiteY6" fmla="*/ 589615 h 707541"/>
              <a:gd name="connsiteX7" fmla="*/ 7918679 w 7953219"/>
              <a:gd name="connsiteY7" fmla="*/ 673001 h 707541"/>
              <a:gd name="connsiteX8" fmla="*/ 7835293 w 7953219"/>
              <a:gd name="connsiteY8" fmla="*/ 707541 h 707541"/>
              <a:gd name="connsiteX9" fmla="*/ 117926 w 7953219"/>
              <a:gd name="connsiteY9" fmla="*/ 707541 h 707541"/>
              <a:gd name="connsiteX10" fmla="*/ 34540 w 7953219"/>
              <a:gd name="connsiteY10" fmla="*/ 673001 h 707541"/>
              <a:gd name="connsiteX11" fmla="*/ 0 w 7953219"/>
              <a:gd name="connsiteY11" fmla="*/ 589615 h 707541"/>
              <a:gd name="connsiteX12" fmla="*/ 0 w 7953219"/>
              <a:gd name="connsiteY12" fmla="*/ 117926 h 70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3219" h="707541">
                <a:moveTo>
                  <a:pt x="0" y="117926"/>
                </a:moveTo>
                <a:cubicBezTo>
                  <a:pt x="0" y="86650"/>
                  <a:pt x="12424" y="56655"/>
                  <a:pt x="34540" y="34540"/>
                </a:cubicBezTo>
                <a:cubicBezTo>
                  <a:pt x="56655" y="12425"/>
                  <a:pt x="86650" y="0"/>
                  <a:pt x="117926" y="0"/>
                </a:cubicBezTo>
                <a:lnTo>
                  <a:pt x="7835293" y="0"/>
                </a:lnTo>
                <a:cubicBezTo>
                  <a:pt x="7866569" y="0"/>
                  <a:pt x="7896564" y="12424"/>
                  <a:pt x="7918679" y="34540"/>
                </a:cubicBezTo>
                <a:cubicBezTo>
                  <a:pt x="7940794" y="56655"/>
                  <a:pt x="7953219" y="86650"/>
                  <a:pt x="7953219" y="117926"/>
                </a:cubicBezTo>
                <a:lnTo>
                  <a:pt x="7953219" y="589615"/>
                </a:lnTo>
                <a:cubicBezTo>
                  <a:pt x="7953219" y="620891"/>
                  <a:pt x="7940795" y="650886"/>
                  <a:pt x="7918679" y="673001"/>
                </a:cubicBezTo>
                <a:cubicBezTo>
                  <a:pt x="7896564" y="695116"/>
                  <a:pt x="7866569" y="707541"/>
                  <a:pt x="7835293" y="707541"/>
                </a:cubicBezTo>
                <a:lnTo>
                  <a:pt x="117926" y="707541"/>
                </a:lnTo>
                <a:cubicBezTo>
                  <a:pt x="86650" y="707541"/>
                  <a:pt x="56655" y="695117"/>
                  <a:pt x="34540" y="673001"/>
                </a:cubicBezTo>
                <a:cubicBezTo>
                  <a:pt x="12425" y="650886"/>
                  <a:pt x="0" y="620891"/>
                  <a:pt x="0" y="589615"/>
                </a:cubicBezTo>
                <a:lnTo>
                  <a:pt x="0" y="11792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00211"/>
              <a:satOff val="-13504"/>
              <a:lumOff val="-2196"/>
              <a:alphaOff val="0"/>
            </a:schemeClr>
          </a:fillRef>
          <a:effectRef idx="0">
            <a:schemeClr val="accent3">
              <a:hueOff val="9000211"/>
              <a:satOff val="-13504"/>
              <a:lumOff val="-21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544" tIns="34539" rIns="255544" bIns="3453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традиционные праздничные события семьи, детского сада, общества и государства </a:t>
            </a:r>
            <a:r>
              <a:rPr lang="ru-RU" sz="1800" b="1" i="1" kern="1200" dirty="0" smtClean="0"/>
              <a:t>(Всемирный день здоровья, День рождение детского сада, День Города, Новый год, Праздник весны, День матери)</a:t>
            </a:r>
            <a:endParaRPr lang="ru-RU" sz="1800" b="1" i="1" kern="1200" dirty="0"/>
          </a:p>
        </p:txBody>
      </p:sp>
      <p:sp>
        <p:nvSpPr>
          <p:cNvPr id="20" name="Полилиния 19"/>
          <p:cNvSpPr/>
          <p:nvPr/>
        </p:nvSpPr>
        <p:spPr>
          <a:xfrm>
            <a:off x="865205" y="5949280"/>
            <a:ext cx="7953219" cy="702178"/>
          </a:xfrm>
          <a:custGeom>
            <a:avLst/>
            <a:gdLst>
              <a:gd name="connsiteX0" fmla="*/ 0 w 7953219"/>
              <a:gd name="connsiteY0" fmla="*/ 117032 h 702178"/>
              <a:gd name="connsiteX1" fmla="*/ 34278 w 7953219"/>
              <a:gd name="connsiteY1" fmla="*/ 34278 h 702178"/>
              <a:gd name="connsiteX2" fmla="*/ 117032 w 7953219"/>
              <a:gd name="connsiteY2" fmla="*/ 0 h 702178"/>
              <a:gd name="connsiteX3" fmla="*/ 7836187 w 7953219"/>
              <a:gd name="connsiteY3" fmla="*/ 0 h 702178"/>
              <a:gd name="connsiteX4" fmla="*/ 7918941 w 7953219"/>
              <a:gd name="connsiteY4" fmla="*/ 34278 h 702178"/>
              <a:gd name="connsiteX5" fmla="*/ 7953219 w 7953219"/>
              <a:gd name="connsiteY5" fmla="*/ 117032 h 702178"/>
              <a:gd name="connsiteX6" fmla="*/ 7953219 w 7953219"/>
              <a:gd name="connsiteY6" fmla="*/ 585146 h 702178"/>
              <a:gd name="connsiteX7" fmla="*/ 7918941 w 7953219"/>
              <a:gd name="connsiteY7" fmla="*/ 667900 h 702178"/>
              <a:gd name="connsiteX8" fmla="*/ 7836187 w 7953219"/>
              <a:gd name="connsiteY8" fmla="*/ 702178 h 702178"/>
              <a:gd name="connsiteX9" fmla="*/ 117032 w 7953219"/>
              <a:gd name="connsiteY9" fmla="*/ 702178 h 702178"/>
              <a:gd name="connsiteX10" fmla="*/ 34278 w 7953219"/>
              <a:gd name="connsiteY10" fmla="*/ 667900 h 702178"/>
              <a:gd name="connsiteX11" fmla="*/ 0 w 7953219"/>
              <a:gd name="connsiteY11" fmla="*/ 585146 h 702178"/>
              <a:gd name="connsiteX12" fmla="*/ 0 w 7953219"/>
              <a:gd name="connsiteY12" fmla="*/ 117032 h 70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3219" h="702178">
                <a:moveTo>
                  <a:pt x="0" y="117032"/>
                </a:moveTo>
                <a:cubicBezTo>
                  <a:pt x="0" y="85993"/>
                  <a:pt x="12330" y="56226"/>
                  <a:pt x="34278" y="34278"/>
                </a:cubicBezTo>
                <a:cubicBezTo>
                  <a:pt x="56226" y="12330"/>
                  <a:pt x="85993" y="0"/>
                  <a:pt x="117032" y="0"/>
                </a:cubicBezTo>
                <a:lnTo>
                  <a:pt x="7836187" y="0"/>
                </a:lnTo>
                <a:cubicBezTo>
                  <a:pt x="7867226" y="0"/>
                  <a:pt x="7896993" y="12330"/>
                  <a:pt x="7918941" y="34278"/>
                </a:cubicBezTo>
                <a:cubicBezTo>
                  <a:pt x="7940889" y="56226"/>
                  <a:pt x="7953219" y="85993"/>
                  <a:pt x="7953219" y="117032"/>
                </a:cubicBezTo>
                <a:lnTo>
                  <a:pt x="7953219" y="585146"/>
                </a:lnTo>
                <a:cubicBezTo>
                  <a:pt x="7953219" y="616185"/>
                  <a:pt x="7940889" y="645952"/>
                  <a:pt x="7918941" y="667900"/>
                </a:cubicBezTo>
                <a:cubicBezTo>
                  <a:pt x="7896993" y="689848"/>
                  <a:pt x="7867226" y="702178"/>
                  <a:pt x="7836187" y="702178"/>
                </a:cubicBezTo>
                <a:lnTo>
                  <a:pt x="117032" y="702178"/>
                </a:lnTo>
                <a:cubicBezTo>
                  <a:pt x="85993" y="702178"/>
                  <a:pt x="56226" y="689848"/>
                  <a:pt x="34278" y="667900"/>
                </a:cubicBezTo>
                <a:cubicBezTo>
                  <a:pt x="12330" y="645952"/>
                  <a:pt x="0" y="616185"/>
                  <a:pt x="0" y="585146"/>
                </a:cubicBezTo>
                <a:lnTo>
                  <a:pt x="0" y="1170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283" tIns="34278" rIns="255283" bIns="34278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наиболее важные профессии </a:t>
            </a:r>
            <a:r>
              <a:rPr lang="ru-RU" sz="1800" b="1" i="1" kern="1200" dirty="0" smtClean="0"/>
              <a:t>(Дни воспитателя, медицинского работника, почтальона, строителя)</a:t>
            </a:r>
            <a:endParaRPr lang="ru-RU" sz="1800" b="1" i="1" kern="1200" dirty="0"/>
          </a:p>
        </p:txBody>
      </p:sp>
    </p:spTree>
    <p:extLst>
      <p:ext uri="{BB962C8B-B14F-4D97-AF65-F5344CB8AC3E}">
        <p14:creationId xmlns:p14="http://schemas.microsoft.com/office/powerpoint/2010/main" xmlns="" val="28465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84694" y="2636912"/>
            <a:ext cx="3614572" cy="1368152"/>
          </a:xfrm>
          <a:prstGeom prst="hexagon">
            <a:avLst/>
          </a:prstGeom>
          <a:solidFill>
            <a:srgbClr val="E9C2C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0" tIns="36000" rIns="0" bIns="3600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представителей разных профессий, успешных людей, мастеров своего дела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AutoShape 2" descr="ÐÐ°ÑÑÐ¸Ð½ÐºÐ¸ Ð¿Ð¾ Ð·Ð°Ð¿ÑÐ¾ÑÑ Ð¿ÑÐ¾ÑÐµÑÑÐ¸Ð¸ ÐºÐ»Ð¸Ð¿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ÐÐ°ÑÑÐ¸Ð½ÐºÐ¸ Ð¿Ð¾ Ð·Ð°Ð¿ÑÐ¾ÑÑ Ð¿ÑÐ¾ÑÐµÑÑÐ¸Ð¸ ÐºÐ»Ð¸Ð¿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b="8760"/>
          <a:stretch>
            <a:fillRect/>
          </a:stretch>
        </p:blipFill>
        <p:spPr bwMode="auto">
          <a:xfrm>
            <a:off x="2339752" y="188641"/>
            <a:ext cx="2232248" cy="2167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853" y="160338"/>
            <a:ext cx="1522398" cy="2272237"/>
          </a:xfrm>
          <a:prstGeom prst="rect">
            <a:avLst/>
          </a:prstGeom>
          <a:noFill/>
        </p:spPr>
      </p:pic>
      <p:pic>
        <p:nvPicPr>
          <p:cNvPr id="30730" name="Picture 10" descr="ÐÐ°ÑÑÐ¸Ð½ÐºÐ¸ Ð¿Ð¾ Ð·Ð°Ð¿ÑÐ¾ÑÑ Ð¿ÑÐ¾ÑÐµÑÑÐ¸Ð¸ ÐºÐ»Ð¸Ð¿Ð°ÑÑ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944216" cy="1918294"/>
          </a:xfrm>
          <a:prstGeom prst="rect">
            <a:avLst/>
          </a:prstGeom>
          <a:noFill/>
        </p:spPr>
      </p:pic>
      <p:pic>
        <p:nvPicPr>
          <p:cNvPr id="30732" name="Picture 12" descr="ÐÐ°ÑÑÐ¸Ð½ÐºÐ¸ Ð¿Ð¾ Ð·Ð°Ð¿ÑÐ¾ÑÑ Ð±Ð¸Ð·Ð½ÐµÑÐ¼ÐµÐ½ ÐºÐ»Ð¸Ð¿Ð°ÑÑ"/>
          <p:cNvPicPr>
            <a:picLocks noChangeAspect="1" noChangeArrowheads="1"/>
          </p:cNvPicPr>
          <p:nvPr/>
        </p:nvPicPr>
        <p:blipFill>
          <a:blip r:embed="rId6" cstate="print"/>
          <a:srcRect t="7939" b="11396"/>
          <a:stretch>
            <a:fillRect/>
          </a:stretch>
        </p:blipFill>
        <p:spPr bwMode="auto">
          <a:xfrm>
            <a:off x="6660232" y="260648"/>
            <a:ext cx="2160240" cy="1742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4" name="Picture 14" descr="ÐÐ°ÑÑÐ¸Ð½ÐºÐ¸ Ð¿Ð¾ Ð·Ð°Ð¿ÑÐ¾ÑÑ ÑÑÐ´Ð¾Ð¶Ð½Ð¸Ðº ÐºÐ»Ð¸Ð¿Ð°ÑÑ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3605" y="4365104"/>
            <a:ext cx="2304256" cy="2304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8" name="Picture 18" descr="ÐÐ°ÑÑÐ¸Ð½ÐºÐ¸ Ð¿Ð¾ Ð·Ð°Ð¿ÑÐ¾ÑÑ Ð³Ð¸Ð¼Ð½Ð°ÑÑ ÐºÐ»Ð¸Ð¿Ð°ÑÑ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109" y="2349926"/>
            <a:ext cx="1659674" cy="1929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0" name="Picture 20" descr="ÐÐ°ÑÑÐ¸Ð½ÐºÐ¸ Ð¿Ð¾ Ð·Ð°Ð¿ÑÐ¾ÑÑ Ð¿Ð¾Ð²Ð°Ñ ÐºÐ»Ð¸Ð¿Ð°ÑÑ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861048"/>
            <a:ext cx="2070229" cy="2760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6" name="Picture 26" descr="ÐÐ°ÑÑÐ¸Ð½ÐºÐ¸ Ð¿Ð¾ Ð·Ð°Ð¿ÑÐ¾ÑÑ Ð¼Ð¾ÑÑÐº ÐºÐ°Ð¿Ð¸ÑÐ°Ð½ ÐºÐ»Ð¸Ð¿Ð°ÑÑ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818" y="4425125"/>
            <a:ext cx="1418454" cy="2348433"/>
          </a:xfrm>
          <a:prstGeom prst="rect">
            <a:avLst/>
          </a:prstGeom>
          <a:noFill/>
        </p:spPr>
      </p:pic>
      <p:pic>
        <p:nvPicPr>
          <p:cNvPr id="30750" name="Picture 30" descr="ÐÐ°ÑÑÐ¸Ð½ÐºÐ¸ Ð¿Ð¾ Ð·Ð°Ð¿ÑÐ¾ÑÑ Ð¿Ð¾Ð»Ð¸ÑÐµÐ¹ÑÐºÐ¸Ð¹ ÐºÐ»Ð¸Ð¿Ð°ÑÑ Ð¿ÑÐ¾Ð·ÑÐ°ÑÐ½ÑÐ¹ ÑÐ¾Ð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4048441"/>
            <a:ext cx="1843290" cy="2764935"/>
          </a:xfrm>
          <a:prstGeom prst="rect">
            <a:avLst/>
          </a:prstGeom>
          <a:noFill/>
        </p:spPr>
      </p:pic>
      <p:pic>
        <p:nvPicPr>
          <p:cNvPr id="30752" name="Picture 3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/>
          <a:srcRect b="28571"/>
          <a:stretch>
            <a:fillRect/>
          </a:stretch>
        </p:blipFill>
        <p:spPr bwMode="auto">
          <a:xfrm>
            <a:off x="6555364" y="2188243"/>
            <a:ext cx="2131436" cy="1522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961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0" y="-27384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2915816" y="1484784"/>
            <a:ext cx="3024336" cy="3816424"/>
            <a:chOff x="3780072" y="1340768"/>
            <a:chExt cx="2592128" cy="3204216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>
            <a:xfrm>
              <a:off x="3780072" y="1916832"/>
              <a:ext cx="1440000" cy="1260000"/>
              <a:chOff x="6956944" y="4221088"/>
              <a:chExt cx="1754115" cy="1512168"/>
            </a:xfrm>
          </p:grpSpPr>
          <p:sp>
            <p:nvSpPr>
              <p:cNvPr id="5" name="Шестиугольник 4"/>
              <p:cNvSpPr/>
              <p:nvPr/>
            </p:nvSpPr>
            <p:spPr>
              <a:xfrm>
                <a:off x="6956944" y="4221088"/>
                <a:ext cx="1754115" cy="1512168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Picture 7" descr="C:\Users\Мария\Desktop\ребенок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1959" y="4509120"/>
                <a:ext cx="1204085" cy="1170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3780072" y="3284984"/>
              <a:ext cx="1440000" cy="1260000"/>
              <a:chOff x="395536" y="3861048"/>
              <a:chExt cx="1754115" cy="1512168"/>
            </a:xfrm>
          </p:grpSpPr>
          <p:sp>
            <p:nvSpPr>
              <p:cNvPr id="10" name="Шестиугольник 9"/>
              <p:cNvSpPr/>
              <p:nvPr/>
            </p:nvSpPr>
            <p:spPr>
              <a:xfrm>
                <a:off x="395536" y="3861048"/>
                <a:ext cx="1754115" cy="1512168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6" descr="C:\Users\Мария\Desktop\тьютор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790" y="3933056"/>
                <a:ext cx="921606" cy="138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4932040" y="1340768"/>
              <a:ext cx="1440160" cy="1260000"/>
              <a:chOff x="3059832" y="4149080"/>
              <a:chExt cx="1754115" cy="1512168"/>
            </a:xfrm>
          </p:grpSpPr>
          <p:sp>
            <p:nvSpPr>
              <p:cNvPr id="13" name="Шестиугольник 12"/>
              <p:cNvSpPr/>
              <p:nvPr/>
            </p:nvSpPr>
            <p:spPr>
              <a:xfrm>
                <a:off x="3059832" y="4149080"/>
                <a:ext cx="1754115" cy="1512168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rgbClr val="92D05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652" name="Picture 4" descr="ÐÐ°ÑÑÐ¸Ð½ÐºÐ¸ Ð¿Ð¾ Ð·Ð°Ð¿ÑÐ¾ÑÑ ÑÐ¾Ð´Ð¸ÑÐµÐ»Ð¸ ÐºÐ»Ð¸Ð¿Ð°ÑÑ Ð¿ÑÐ¾Ð·ÑÐ°ÑÐ½ÑÐ¹ ÑÐ¾Ð½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393" r="3889" b="33333"/>
              <a:stretch>
                <a:fillRect/>
              </a:stretch>
            </p:blipFill>
            <p:spPr bwMode="auto">
              <a:xfrm>
                <a:off x="3419870" y="4437111"/>
                <a:ext cx="1080122" cy="1080121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Группа 21"/>
            <p:cNvGrpSpPr/>
            <p:nvPr/>
          </p:nvGrpSpPr>
          <p:grpSpPr>
            <a:xfrm>
              <a:off x="4932200" y="2636912"/>
              <a:ext cx="1440000" cy="1260000"/>
              <a:chOff x="6588224" y="3068960"/>
              <a:chExt cx="1754115" cy="1512168"/>
            </a:xfrm>
          </p:grpSpPr>
          <p:sp>
            <p:nvSpPr>
              <p:cNvPr id="19" name="Шестиугольник 18"/>
              <p:cNvSpPr/>
              <p:nvPr/>
            </p:nvSpPr>
            <p:spPr>
              <a:xfrm>
                <a:off x="6588224" y="3068960"/>
                <a:ext cx="1754115" cy="1512168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656" name="Picture 8" descr="ÐÐ°ÑÑÐ¸Ð½ÐºÐ¸ Ð¿Ð¾ Ð·Ð°Ð¿ÑÐ¾ÑÑ Ð²Ð¾ÑÐ¿Ð¸ÑÐ°ÑÐµÐ»Ñ ÐºÐ»Ð¸Ð¿Ð°ÑÑ Ð¿ÑÐ¾Ð·ÑÐ°ÑÐ½ÑÐ¹ ÑÐ¾Ð½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28398"/>
              <a:stretch>
                <a:fillRect/>
              </a:stretch>
            </p:blipFill>
            <p:spPr bwMode="auto">
              <a:xfrm>
                <a:off x="6876256" y="3140968"/>
                <a:ext cx="1224136" cy="137715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7658" name="AutoShape 10" descr="ÐÐ°ÑÑÐ¸Ð½ÐºÐ¸ Ð¿Ð¾ Ð·Ð°Ð¿ÑÐ¾ÑÑ Ð²Ð¾ÑÐ¿Ð¸ÑÐ°ÑÐµÐ»Ñ ÐºÐ»Ð¸Ð¿Ð°ÑÑ Ð¿ÑÐ¾Ð·ÑÐ°ÑÐ½ÑÐ¹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ÐÐ°ÑÑÐ¸Ð½ÐºÐ¸ Ð¿Ð¾ Ð·Ð°Ð¿ÑÐ¾ÑÑ Ð²Ð¾ÑÐ¿Ð¸ÑÐ°ÑÐµÐ»Ñ ÐºÐ»Ð¸Ð¿Ð°ÑÑ Ð¿ÑÐ¾Ð·ÑÐ°ÑÐ½ÑÐ¹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ÐÐ°ÑÑÐ¸Ð½ÐºÐ¸ Ð¿Ð¾ Ð·Ð°Ð¿ÑÐ¾ÑÑ Ð²Ð¾ÑÐ¿Ð¸ÑÐ°ÑÐµÐ»Ñ ÐºÐ»Ð¸Ð¿Ð°ÑÑ Ð¿ÑÐ¾Ð·ÑÐ°ÑÐ½ÑÐ¹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724128" y="404664"/>
            <a:ext cx="3096344" cy="1440160"/>
          </a:xfrm>
          <a:prstGeom prst="hexagon">
            <a:avLst/>
          </a:prstGeom>
          <a:solidFill>
            <a:srgbClr val="F5E3E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Совместная деятельность с детьми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355976" y="4769768"/>
            <a:ext cx="4392488" cy="1683568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Обогащение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наполнение развивающей предметно-пространственной среды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99592" y="404664"/>
            <a:ext cx="3528392" cy="151216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Проекты, выставки, творческие мастерские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868144" y="2204864"/>
            <a:ext cx="3096344" cy="1584176"/>
          </a:xfrm>
          <a:prstGeom prst="hexagon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Индивидуальная работа с детьми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0" y="2996952"/>
            <a:ext cx="3024336" cy="1584176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деятельность детей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07504" y="4797152"/>
            <a:ext cx="3024336" cy="1584176"/>
          </a:xfrm>
          <a:prstGeom prst="hexagon">
            <a:avLst/>
          </a:prstGeom>
          <a:solidFill>
            <a:srgbClr val="FFC1C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Совместный просмотр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тематических материалов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2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141" y="183222"/>
            <a:ext cx="7602016" cy="713839"/>
          </a:xfrm>
          <a:prstGeom prst="hexagon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Этап 3.</a:t>
            </a:r>
            <a:r>
              <a:rPr lang="ru-RU" sz="3200" dirty="0" smtClean="0">
                <a:solidFill>
                  <a:schemeClr val="tx1"/>
                </a:solidFill>
              </a:rPr>
              <a:t> Реализационный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271544" y="3126428"/>
            <a:ext cx="2493880" cy="535067"/>
          </a:xfrm>
          <a:prstGeom prst="hexagon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дошкольник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6156176" y="937873"/>
            <a:ext cx="2592288" cy="762935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Делаю реальные шаги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3946049" y="3520766"/>
            <a:ext cx="1863984" cy="681625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родители</a:t>
            </a:r>
            <a:endParaRPr lang="ru-RU" sz="2000" b="1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3494579" y="5085184"/>
            <a:ext cx="2400669" cy="711140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специалисты</a:t>
            </a:r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90858" y="1700808"/>
            <a:ext cx="1484124" cy="1260140"/>
            <a:chOff x="395536" y="3861048"/>
            <a:chExt cx="1754115" cy="1512168"/>
          </a:xfrm>
        </p:grpSpPr>
        <p:sp>
          <p:nvSpPr>
            <p:cNvPr id="6" name="Шестиугольник 5"/>
            <p:cNvSpPr/>
            <p:nvPr/>
          </p:nvSpPr>
          <p:spPr>
            <a:xfrm>
              <a:off x="395536" y="3861048"/>
              <a:ext cx="1754115" cy="1512168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C:\Users\Мария\Desktop\тьюто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790" y="3933056"/>
              <a:ext cx="921606" cy="13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6710199" y="1784474"/>
            <a:ext cx="1479101" cy="1260140"/>
            <a:chOff x="6956944" y="4221088"/>
            <a:chExt cx="1754115" cy="1512168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6956944" y="4221088"/>
              <a:ext cx="1754115" cy="1512168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C:\Users\Мария\Desktop\ребенок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959" y="4509120"/>
              <a:ext cx="1204085" cy="117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3205728" y="1017560"/>
            <a:ext cx="2607663" cy="241144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71790" y="971661"/>
            <a:ext cx="2723458" cy="1299210"/>
          </a:xfrm>
          <a:prstGeom prst="roundRect">
            <a:avLst>
              <a:gd name="adj" fmla="val 41842"/>
            </a:avLst>
          </a:prstGeom>
          <a:solidFill>
            <a:srgbClr val="FFC000"/>
          </a:solidFill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Непосредственное проведение образовательного события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39752" y="2329377"/>
            <a:ext cx="4353547" cy="1950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291882" y="2467596"/>
            <a:ext cx="4356281" cy="253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Облако 15"/>
          <p:cNvSpPr/>
          <p:nvPr/>
        </p:nvSpPr>
        <p:spPr>
          <a:xfrm>
            <a:off x="212402" y="974532"/>
            <a:ext cx="2498370" cy="68688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Наблюдаю, сопровождаю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8431" y="3730736"/>
            <a:ext cx="2301401" cy="2960307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68579" y="3861579"/>
            <a:ext cx="23371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индивидуальные и групповые встречи;</a:t>
            </a:r>
          </a:p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фиксация значимых проявлений поведения ребенка, его деятельностных шагов; </a:t>
            </a:r>
          </a:p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фиксация действий тьютора, родителей, воспитателей и специалистов.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 rot="16200000">
            <a:off x="-966613" y="4781815"/>
            <a:ext cx="2954647" cy="806412"/>
          </a:xfrm>
          <a:prstGeom prst="roundRect">
            <a:avLst>
              <a:gd name="adj" fmla="val 4184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endParaRPr lang="ru-RU" sz="700" b="1" dirty="0" smtClean="0">
              <a:solidFill>
                <a:schemeClr val="bg1"/>
              </a:solidFill>
            </a:endParaRPr>
          </a:p>
          <a:p>
            <a:pPr algn="ctr"/>
            <a:endParaRPr lang="ru-RU" sz="700" b="1" dirty="0">
              <a:solidFill>
                <a:schemeClr val="bg1"/>
              </a:solidFill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</a:endParaRPr>
          </a:p>
          <a:p>
            <a:pPr algn="ctr"/>
            <a:endParaRPr lang="ru-RU" sz="700" b="1" dirty="0">
              <a:solidFill>
                <a:schemeClr val="bg1"/>
              </a:solidFill>
            </a:endParaRPr>
          </a:p>
          <a:p>
            <a:pPr algn="ctr"/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1736" y="3738548"/>
            <a:ext cx="2645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92D050"/>
              </a:buClr>
            </a:pPr>
            <a:endParaRPr lang="ru-RU" sz="1400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3171790" y="4281648"/>
            <a:ext cx="2264306" cy="731528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воспитатели</a:t>
            </a:r>
            <a:endParaRPr lang="ru-RU" sz="2000" b="1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-855480" y="4769522"/>
            <a:ext cx="2732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ru-RU" sz="1600" dirty="0" smtClean="0"/>
              <a:t>сопровождает  образовательный интерес ребенка</a:t>
            </a:r>
            <a:r>
              <a:rPr lang="ru-RU" sz="1600" dirty="0"/>
              <a:t>: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41577" y="3789497"/>
            <a:ext cx="2494919" cy="294493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71355" y="3707699"/>
            <a:ext cx="233714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исследовательская деятельность;</a:t>
            </a:r>
          </a:p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проектная деятельность;</a:t>
            </a:r>
          </a:p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500" dirty="0"/>
              <a:t>моделирование;</a:t>
            </a:r>
          </a:p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просмотр видеофильмов;</a:t>
            </a:r>
          </a:p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театрализация;</a:t>
            </a:r>
          </a:p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рисование, аппликация, лепка;</a:t>
            </a:r>
          </a:p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пение песен, чтение стихотворений;</a:t>
            </a:r>
          </a:p>
          <a:p>
            <a:pPr marL="180975" indent="-180975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500" dirty="0" smtClean="0"/>
              <a:t>танцы, …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 rot="16200000">
            <a:off x="4826126" y="4828315"/>
            <a:ext cx="2985515" cy="826712"/>
          </a:xfrm>
          <a:prstGeom prst="roundRect">
            <a:avLst>
              <a:gd name="adj" fmla="val 4184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4889993" y="4861861"/>
            <a:ext cx="28996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ru-RU" sz="1500" dirty="0" smtClean="0"/>
              <a:t>принимает непосредственное участие в образовательном событии:</a:t>
            </a:r>
            <a:endParaRPr lang="ru-RU" sz="15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494579" y="2606385"/>
            <a:ext cx="2157818" cy="61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ДЕЯТЕЛЬНОСТНАЯ ПРОБА</a:t>
            </a:r>
            <a:endParaRPr lang="ru-RU" sz="1600" b="1" dirty="0"/>
          </a:p>
        </p:txBody>
      </p:sp>
      <p:sp>
        <p:nvSpPr>
          <p:cNvPr id="61" name="Шестиугольник 60"/>
          <p:cNvSpPr/>
          <p:nvPr/>
        </p:nvSpPr>
        <p:spPr>
          <a:xfrm>
            <a:off x="3168852" y="5886211"/>
            <a:ext cx="2483545" cy="848219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приглашенные участники события</a:t>
            </a:r>
            <a:endParaRPr lang="ru-RU" sz="1600" b="1" dirty="0"/>
          </a:p>
        </p:txBody>
      </p:sp>
      <p:sp>
        <p:nvSpPr>
          <p:cNvPr id="32" name="Шестиугольник 31"/>
          <p:cNvSpPr/>
          <p:nvPr/>
        </p:nvSpPr>
        <p:spPr>
          <a:xfrm>
            <a:off x="72008" y="2996952"/>
            <a:ext cx="3203848" cy="815102"/>
          </a:xfrm>
          <a:prstGeom prst="hexag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2996952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</a:rPr>
              <a:t>тьютор</a:t>
            </a:r>
            <a:r>
              <a:rPr lang="ru-RU" sz="1600" b="1" dirty="0" smtClean="0">
                <a:solidFill>
                  <a:schemeClr val="bg1"/>
                </a:solidFill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</a:rPr>
              <a:t>воспитатель и (или) специалист </a:t>
            </a:r>
            <a:r>
              <a:rPr lang="ru-RU" sz="1600" b="1" dirty="0" smtClean="0">
                <a:solidFill>
                  <a:schemeClr val="bg1"/>
                </a:solidFill>
              </a:rPr>
              <a:t>с </a:t>
            </a:r>
            <a:r>
              <a:rPr lang="ru-RU" sz="1600" b="1" dirty="0" err="1" smtClean="0">
                <a:solidFill>
                  <a:schemeClr val="bg1"/>
                </a:solidFill>
              </a:rPr>
              <a:t>тьюторской</a:t>
            </a:r>
            <a:r>
              <a:rPr lang="ru-RU" sz="1600" b="1" dirty="0" smtClean="0">
                <a:solidFill>
                  <a:schemeClr val="bg1"/>
                </a:solidFill>
              </a:rPr>
              <a:t> позицией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3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0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259632" y="116632"/>
            <a:ext cx="6624736" cy="864096"/>
          </a:xfrm>
          <a:prstGeom prst="hexagon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1"/>
                </a:solidFill>
              </a:rPr>
              <a:t>Этап 4. </a:t>
            </a:r>
            <a:r>
              <a:rPr lang="ru-RU" sz="3200" dirty="0" smtClean="0">
                <a:solidFill>
                  <a:schemeClr val="tx1"/>
                </a:solidFill>
              </a:rPr>
              <a:t>Аналитический</a:t>
            </a:r>
          </a:p>
        </p:txBody>
      </p:sp>
      <p:sp>
        <p:nvSpPr>
          <p:cNvPr id="25" name="Шестиугольник 24"/>
          <p:cNvSpPr/>
          <p:nvPr/>
        </p:nvSpPr>
        <p:spPr>
          <a:xfrm>
            <a:off x="3635896" y="6179096"/>
            <a:ext cx="1944216" cy="540000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26" name="Шестиугольник 25"/>
          <p:cNvSpPr/>
          <p:nvPr/>
        </p:nvSpPr>
        <p:spPr>
          <a:xfrm>
            <a:off x="1653239" y="5838461"/>
            <a:ext cx="2054665" cy="614875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3635896" y="5589240"/>
            <a:ext cx="2016224" cy="542867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специалисты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112960" y="1700808"/>
            <a:ext cx="1730848" cy="1385807"/>
            <a:chOff x="395536" y="4879179"/>
            <a:chExt cx="1754115" cy="1512167"/>
          </a:xfrm>
        </p:grpSpPr>
        <p:sp>
          <p:nvSpPr>
            <p:cNvPr id="41" name="Шестиугольник 40"/>
            <p:cNvSpPr/>
            <p:nvPr/>
          </p:nvSpPr>
          <p:spPr>
            <a:xfrm>
              <a:off x="395536" y="4879179"/>
              <a:ext cx="1754115" cy="1512167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6" descr="C:\Users\Мария\Desktop\тьюто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790" y="4953587"/>
              <a:ext cx="921606" cy="138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6310876" y="1677149"/>
            <a:ext cx="1645500" cy="1391811"/>
            <a:chOff x="6956944" y="5239217"/>
            <a:chExt cx="1754115" cy="1512168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6956944" y="5239217"/>
              <a:ext cx="1754115" cy="1512168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7" descr="C:\Users\Мария\Desktop\ребенок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958" y="5502748"/>
              <a:ext cx="1204085" cy="117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Скругленный прямоугольник 29"/>
          <p:cNvSpPr/>
          <p:nvPr/>
        </p:nvSpPr>
        <p:spPr>
          <a:xfrm>
            <a:off x="3203848" y="1196752"/>
            <a:ext cx="2592288" cy="3528392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843808" y="2780928"/>
            <a:ext cx="367240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771800" y="2924944"/>
            <a:ext cx="37444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Облако 32"/>
          <p:cNvSpPr/>
          <p:nvPr/>
        </p:nvSpPr>
        <p:spPr>
          <a:xfrm>
            <a:off x="251520" y="1052736"/>
            <a:ext cx="2273964" cy="72008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Наблюдаю, сопровождаю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28184" y="3212976"/>
            <a:ext cx="2736304" cy="2009061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рефлексия пройденного </a:t>
            </a:r>
          </a:p>
          <a:p>
            <a:r>
              <a:rPr lang="ru-RU" sz="1600" dirty="0" smtClean="0"/>
              <a:t>пути;</a:t>
            </a:r>
            <a:endParaRPr lang="ru-RU" sz="1600" dirty="0"/>
          </a:p>
          <a:p>
            <a:r>
              <a:rPr lang="ru-RU" sz="1600" dirty="0" smtClean="0"/>
              <a:t>оценка </a:t>
            </a:r>
            <a:r>
              <a:rPr lang="ru-RU" sz="1600" dirty="0"/>
              <a:t>своих </a:t>
            </a:r>
            <a:r>
              <a:rPr lang="ru-RU" sz="1600" dirty="0" smtClean="0"/>
              <a:t> результатов;</a:t>
            </a:r>
            <a:endParaRPr lang="ru-RU" sz="1600" dirty="0"/>
          </a:p>
          <a:p>
            <a:r>
              <a:rPr lang="ru-RU" sz="1600" dirty="0" smtClean="0"/>
              <a:t> личностные эффекты;</a:t>
            </a:r>
          </a:p>
          <a:p>
            <a:r>
              <a:rPr lang="ru-RU" sz="1600" dirty="0" smtClean="0"/>
              <a:t>оформление дневников впечатлений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07504" y="3179365"/>
            <a:ext cx="2843809" cy="2553891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наблюдение;</a:t>
            </a:r>
            <a:endParaRPr lang="ru-RU" sz="1600" dirty="0"/>
          </a:p>
          <a:p>
            <a:r>
              <a:rPr lang="ru-RU" sz="1600" dirty="0" smtClean="0"/>
              <a:t>анализ полученных результатов;</a:t>
            </a:r>
          </a:p>
          <a:p>
            <a:r>
              <a:rPr lang="ru-RU" sz="1600" dirty="0" smtClean="0"/>
              <a:t>оценка эффективности;</a:t>
            </a:r>
          </a:p>
          <a:p>
            <a:r>
              <a:rPr lang="ru-RU" sz="1600" dirty="0" smtClean="0"/>
              <a:t>выводы;</a:t>
            </a:r>
            <a:endParaRPr lang="ru-RU" sz="1600" dirty="0"/>
          </a:p>
          <a:p>
            <a:r>
              <a:rPr lang="ru-RU" sz="1600" dirty="0" err="1" smtClean="0"/>
              <a:t>некомендации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перспективы;</a:t>
            </a:r>
            <a:endParaRPr lang="ru-RU" sz="1600" dirty="0"/>
          </a:p>
          <a:p>
            <a:r>
              <a:rPr lang="ru-RU" sz="1600" dirty="0" smtClean="0"/>
              <a:t>выработка дальнейшей стратегии.</a:t>
            </a:r>
            <a:endParaRPr lang="ru-RU" sz="16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59832" y="1196752"/>
            <a:ext cx="2808312" cy="1461611"/>
          </a:xfrm>
          <a:prstGeom prst="roundRect">
            <a:avLst>
              <a:gd name="adj" fmla="val 41842"/>
            </a:avLst>
          </a:prstGeom>
          <a:solidFill>
            <a:srgbClr val="FFC000"/>
          </a:solidFill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Анализ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пройденного пути,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достигнутых результатов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400506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обмен мнениями об участии в событии.</a:t>
            </a:r>
          </a:p>
        </p:txBody>
      </p:sp>
      <p:sp>
        <p:nvSpPr>
          <p:cNvPr id="34" name="Шестиугольник 33"/>
          <p:cNvSpPr/>
          <p:nvPr/>
        </p:nvSpPr>
        <p:spPr>
          <a:xfrm>
            <a:off x="5508104" y="5733256"/>
            <a:ext cx="2232248" cy="848219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приглашенные</a:t>
            </a:r>
            <a:r>
              <a:rPr lang="ru-RU" sz="1400" b="1" dirty="0" smtClean="0"/>
              <a:t> участники события</a:t>
            </a:r>
            <a:endParaRPr lang="ru-RU" sz="1200" b="1" dirty="0"/>
          </a:p>
        </p:txBody>
      </p:sp>
      <p:sp>
        <p:nvSpPr>
          <p:cNvPr id="24" name="Облако 23"/>
          <p:cNvSpPr/>
          <p:nvPr/>
        </p:nvSpPr>
        <p:spPr>
          <a:xfrm>
            <a:off x="6732240" y="1052736"/>
            <a:ext cx="2232248" cy="720080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Анализирую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915816" y="3212976"/>
            <a:ext cx="32403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групповая и индивидуальная рефлексия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87824" y="4869160"/>
            <a:ext cx="302433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рефлексивный </a:t>
            </a:r>
            <a:r>
              <a:rPr lang="ru-RU" sz="1600" b="1" dirty="0" err="1" smtClean="0">
                <a:solidFill>
                  <a:schemeClr val="bg1"/>
                </a:solidFill>
              </a:rPr>
              <a:t>тьюториал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-10689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Шестиугольник 8"/>
          <p:cNvSpPr/>
          <p:nvPr/>
        </p:nvSpPr>
        <p:spPr>
          <a:xfrm>
            <a:off x="707328" y="3512700"/>
            <a:ext cx="7704988" cy="3040696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ru-RU" sz="1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pic>
        <p:nvPicPr>
          <p:cNvPr id="11" name="Picture 2" descr="C:\Users\Мария\Desktop\otkr_se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39919"/>
            <a:ext cx="1293740" cy="135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естиугольник 11"/>
          <p:cNvSpPr/>
          <p:nvPr/>
        </p:nvSpPr>
        <p:spPr>
          <a:xfrm>
            <a:off x="875468" y="1450020"/>
            <a:ext cx="7368709" cy="179085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по тьюторскому сопровождению </a:t>
            </a:r>
            <a:r>
              <a:rPr lang="ru-RU" sz="24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детей с </a:t>
            </a:r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ОВЗ и детей-инвалидов </a:t>
            </a:r>
            <a:endParaRPr lang="ru-RU" sz="2400" b="1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ОТКРЫТЫЕ СЕРДЦА»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64939" y="3810184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ru-RU" sz="1200" b="1" i="1" dirty="0"/>
              <a:t>Руководитель проекта:  </a:t>
            </a:r>
            <a:r>
              <a:rPr lang="ru-RU" sz="1200" b="1" dirty="0"/>
              <a:t>Т.И. Варфоломеева, заведующий МБДОУ №12 «Брусничка»</a:t>
            </a:r>
          </a:p>
          <a:p>
            <a:pPr marL="179388" indent="-179388"/>
            <a:r>
              <a:rPr lang="ru-RU" sz="1200" b="1" i="1" dirty="0"/>
              <a:t>Научный руководитель:  </a:t>
            </a:r>
            <a:r>
              <a:rPr lang="ru-RU" sz="1200" b="1" dirty="0"/>
              <a:t>Т.Б. Князева, к.п.н., доцент, доцент кафедры профессионального образования ГАОУ ДПО «ЛОИРО», федеральный эксперт Международной тьюторской  ассоциации</a:t>
            </a:r>
          </a:p>
          <a:p>
            <a:pPr marL="179388" indent="-179388"/>
            <a:r>
              <a:rPr lang="ru-RU" sz="1200" b="1" i="1" dirty="0"/>
              <a:t>Рабочая группа:</a:t>
            </a:r>
          </a:p>
          <a:p>
            <a:pPr indent="179388"/>
            <a:r>
              <a:rPr lang="ru-RU" sz="1200" b="1" dirty="0"/>
              <a:t>Литвинова К.В., заместитель заведующего по ВР</a:t>
            </a:r>
          </a:p>
          <a:p>
            <a:pPr indent="179388"/>
            <a:r>
              <a:rPr lang="ru-RU" sz="1200" b="1" dirty="0"/>
              <a:t>Чернецкая Е.В., тьютор</a:t>
            </a:r>
          </a:p>
          <a:p>
            <a:pPr indent="179388"/>
            <a:r>
              <a:rPr lang="ru-RU" sz="1200" b="1" dirty="0"/>
              <a:t>Смирнова Е.А., педагог-психолог</a:t>
            </a:r>
          </a:p>
          <a:p>
            <a:pPr indent="179388"/>
            <a:r>
              <a:rPr lang="ru-RU" sz="1200" b="1" dirty="0"/>
              <a:t>Костюкова Ю.А., учитель-логопед</a:t>
            </a:r>
          </a:p>
          <a:p>
            <a:pPr indent="179388"/>
            <a:r>
              <a:rPr lang="ru-RU" sz="1200" b="1" dirty="0"/>
              <a:t>Никифорова Л.В., инструктор по физической культуре</a:t>
            </a:r>
          </a:p>
          <a:p>
            <a:pPr indent="179388"/>
            <a:r>
              <a:rPr lang="ru-RU" sz="1200" b="1" dirty="0"/>
              <a:t>Петровская Л.Л., воспитатель с тьюторской позицией</a:t>
            </a:r>
          </a:p>
          <a:p>
            <a:pPr indent="179388"/>
            <a:r>
              <a:rPr lang="ru-RU" sz="1200" b="1" dirty="0"/>
              <a:t>Сосина Т.Н., воспитатель с тьюторской позицией</a:t>
            </a:r>
          </a:p>
          <a:p>
            <a:pPr indent="179388"/>
            <a:r>
              <a:rPr lang="ru-RU" sz="1200" b="1" dirty="0" smtClean="0"/>
              <a:t>Крохина Н.В., </a:t>
            </a:r>
            <a:r>
              <a:rPr lang="ru-RU" sz="1200" b="1" dirty="0"/>
              <a:t>воспитатель группы раннего возраста</a:t>
            </a:r>
          </a:p>
          <a:p>
            <a:pPr indent="179388"/>
            <a:r>
              <a:rPr lang="ru-RU" sz="1200" b="1" dirty="0"/>
              <a:t>Полонская Т.В., пом. воспитателя с тьюторской позицией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9383" y="23187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a typeface="Times New Roman" panose="02020603050405020304" pitchFamily="18" charset="0"/>
              </a:rPr>
              <a:t>ФЕДЕРАЛЬНАЯ ИННОВАЦИОННАЯ ПЛОЩАДКА,</a:t>
            </a:r>
          </a:p>
          <a:p>
            <a:pPr algn="ctr"/>
            <a:r>
              <a:rPr lang="ru-RU" sz="1200" b="1" dirty="0">
                <a:ea typeface="Times New Roman" panose="02020603050405020304" pitchFamily="18" charset="0"/>
              </a:rPr>
              <a:t>(приказ Министерства просвещения РФ № 318 от 18.12.2018 г. </a:t>
            </a:r>
          </a:p>
          <a:p>
            <a:pPr algn="ctr"/>
            <a:r>
              <a:rPr lang="ru-RU" sz="1200" b="1" dirty="0">
                <a:ea typeface="Times New Roman" panose="02020603050405020304" pitchFamily="18" charset="0"/>
              </a:rPr>
              <a:t>«О федеральных инновационных площадках»; </a:t>
            </a:r>
          </a:p>
          <a:p>
            <a:pPr algn="ctr"/>
            <a:r>
              <a:rPr lang="ru-RU" sz="1200" b="1" dirty="0">
                <a:ea typeface="Times New Roman" panose="02020603050405020304" pitchFamily="18" charset="0"/>
              </a:rPr>
              <a:t>протокол № Д02-4/02П от 07.11.2018 г. Комиссии по вопросам формирования и функционирования инновационной инфраструктуры в системе образования, Министерства просвещения РФ).</a:t>
            </a:r>
            <a:endParaRPr lang="ru-RU" sz="1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5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0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0" y="188640"/>
          <a:ext cx="89644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Шестиугольник 3"/>
          <p:cNvSpPr/>
          <p:nvPr/>
        </p:nvSpPr>
        <p:spPr>
          <a:xfrm>
            <a:off x="2987824" y="116632"/>
            <a:ext cx="2736304" cy="191683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lvl="0" algn="ctr"/>
            <a:r>
              <a:rPr lang="ru-RU" b="1" dirty="0" smtClean="0"/>
              <a:t>Это возможный способ порождения разнообразного личного опыта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131840" y="2257548"/>
            <a:ext cx="2520280" cy="2179564"/>
            <a:chOff x="3419872" y="2492896"/>
            <a:chExt cx="2736304" cy="2323580"/>
          </a:xfrm>
        </p:grpSpPr>
        <p:sp>
          <p:nvSpPr>
            <p:cNvPr id="7" name="Шестиугольник 6"/>
            <p:cNvSpPr/>
            <p:nvPr/>
          </p:nvSpPr>
          <p:spPr>
            <a:xfrm>
              <a:off x="3419872" y="2492896"/>
              <a:ext cx="2736304" cy="2304256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://info224.ru/fhoto_deti/chertezni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636912"/>
              <a:ext cx="2491957" cy="217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Шестиугольник 8"/>
          <p:cNvSpPr/>
          <p:nvPr/>
        </p:nvSpPr>
        <p:spPr>
          <a:xfrm>
            <a:off x="3131840" y="4170501"/>
            <a:ext cx="2520279" cy="698659"/>
          </a:xfrm>
          <a:prstGeom prst="hexagon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smtClean="0"/>
              <a:t>Образовательное событие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100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323528" y="260648"/>
          <a:ext cx="84249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227687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ТЬЮТОРСКОЕ СОПРОВОЖДЕНИЕ ОБРАЗОВАТЕЛЬНЫХ СОБЫТИЙ В ДОШКОЛЬНОМ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6181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60648"/>
            <a:ext cx="8424936" cy="1008112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800" b="1" dirty="0" err="1" smtClean="0">
                <a:solidFill>
                  <a:schemeClr val="tx1"/>
                </a:solidFill>
              </a:rPr>
              <a:t>тьюторской</a:t>
            </a:r>
            <a:r>
              <a:rPr lang="ru-RU" sz="1800" b="1" dirty="0" smtClean="0">
                <a:solidFill>
                  <a:schemeClr val="tx1"/>
                </a:solidFill>
              </a:rPr>
              <a:t> позиции у воспитателей (помощников воспитателей), сопровождающих детей с ОВЗ и инвалидностью в условиях ФГОС ДО»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г. Санкт-Петербург</a:t>
            </a:r>
          </a:p>
        </p:txBody>
      </p:sp>
      <p:pic>
        <p:nvPicPr>
          <p:cNvPr id="1027" name="Picture 3" descr="F:\В МЕТОДИЧЕСКИЙ\27 ноября 2018 вебинар\Новая папка\сертификаты тьютор\Полонская Т.В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349280"/>
            <a:ext cx="5090807" cy="3600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9592" y="1412776"/>
            <a:ext cx="7416824" cy="72008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smtClean="0">
                <a:solidFill>
                  <a:schemeClr val="tx1"/>
                </a:solidFill>
              </a:rPr>
              <a:t>Организация деятельности </a:t>
            </a:r>
            <a:r>
              <a:rPr lang="ru-RU" sz="1800" b="1" dirty="0" err="1" smtClean="0">
                <a:solidFill>
                  <a:schemeClr val="tx1"/>
                </a:solidFill>
              </a:rPr>
              <a:t>тьютора</a:t>
            </a:r>
            <a:r>
              <a:rPr lang="ru-RU" sz="1800" b="1" dirty="0" smtClean="0">
                <a:solidFill>
                  <a:schemeClr val="tx1"/>
                </a:solidFill>
              </a:rPr>
              <a:t> в </a:t>
            </a:r>
            <a:r>
              <a:rPr lang="ru-RU" sz="1800" b="1" dirty="0" smtClean="0">
                <a:solidFill>
                  <a:schemeClr val="tx1"/>
                </a:solidFill>
              </a:rPr>
              <a:t>сфере инклюзивного </a:t>
            </a:r>
            <a:r>
              <a:rPr lang="ru-RU" sz="1800" b="1" dirty="0" smtClean="0">
                <a:solidFill>
                  <a:schemeClr val="tx1"/>
                </a:solidFill>
              </a:rPr>
              <a:t>образования», </a:t>
            </a:r>
            <a:r>
              <a:rPr lang="ru-RU" sz="1800" dirty="0" smtClean="0">
                <a:solidFill>
                  <a:schemeClr val="tx1"/>
                </a:solidFill>
              </a:rPr>
              <a:t>г. Новосибирск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F:\В МЕТОДИЧЕСКИЙ\27 ноября 2018 вебинар\Новая папка\сертификаты тьютор\Смирнова Е.А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80782"/>
            <a:ext cx="5256584" cy="3716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5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348880"/>
            <a:ext cx="7488832" cy="79208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«Психолого-педагогическое сопровождение детей в рамках деятельности ПМП консилиума дошкольного </a:t>
            </a:r>
            <a:r>
              <a:rPr lang="ru-RU" sz="1600" b="1" dirty="0" smtClean="0">
                <a:solidFill>
                  <a:schemeClr val="tx1"/>
                </a:solidFill>
              </a:rPr>
              <a:t>учреждения»</a:t>
            </a:r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75656" y="5517232"/>
            <a:ext cx="7488832" cy="792088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Педагогическое сопровождение детей дошкольного возраста с нарушениями опорно-двигательного аппарата в условиях реализации ФГОС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3429000"/>
            <a:ext cx="7560840" cy="792088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Деятельность инструктора по физической культуре по сопровождению детей с ограниченными возможностями здоровья в дошкольной образовательной организации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4509120"/>
            <a:ext cx="7560840" cy="792088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Деятельность </a:t>
            </a:r>
            <a:r>
              <a:rPr lang="ru-RU" sz="1600" b="1" dirty="0" smtClean="0">
                <a:solidFill>
                  <a:schemeClr val="tx1"/>
                </a:solidFill>
              </a:rPr>
              <a:t>музыкального руководителя </a:t>
            </a:r>
            <a:r>
              <a:rPr lang="ru-RU" sz="1600" b="1" dirty="0" smtClean="0">
                <a:solidFill>
                  <a:schemeClr val="tx1"/>
                </a:solidFill>
              </a:rPr>
              <a:t>по сопровождению детей с ограниченными возможностями здоровья в дошкольной образовательной организации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260648"/>
            <a:ext cx="7200800" cy="79208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Логопедическое сопровождение детей с ограниченными возможностями здоровья в условиях реализации ФГОС дошкольного образования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5008" y="1268760"/>
            <a:ext cx="7453336" cy="792088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</a:rPr>
              <a:t>«Психологическое сопровождение детей с ограниченными возможностями здоровья в условиях реализации ФГОС дошкольного образования»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учитель-логопед_Костюк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5497860" cy="3888432"/>
          </a:xfrm>
          <a:prstGeom prst="rect">
            <a:avLst/>
          </a:prstGeom>
          <a:noFill/>
        </p:spPr>
      </p:pic>
      <p:pic>
        <p:nvPicPr>
          <p:cNvPr id="2050" name="Picture 2" descr="C:\Users\USER\Downloads\педагог-психолог_Смирон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6048672" cy="428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5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-10689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ogoped\Desktop\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41399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естиугольник 3"/>
          <p:cNvSpPr/>
          <p:nvPr/>
        </p:nvSpPr>
        <p:spPr>
          <a:xfrm>
            <a:off x="1115616" y="692696"/>
            <a:ext cx="7128792" cy="1296144"/>
          </a:xfrm>
          <a:prstGeom prst="hexagon">
            <a:avLst/>
          </a:prstGeom>
          <a:solidFill>
            <a:srgbClr val="E9C2C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Наиболее типичные особенности психофизического развития воспитанников МБДОУ № 12 «Брусничка»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ОВЗ и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xmlns="" val="17368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8143932" cy="264320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300" b="1" i="1" dirty="0" smtClean="0">
                <a:solidFill>
                  <a:schemeClr val="tx1"/>
                </a:solidFill>
              </a:rPr>
              <a:t>«Событийное образование» </a:t>
            </a:r>
            <a:r>
              <a:rPr lang="x-none" sz="2000" dirty="0" smtClean="0">
                <a:solidFill>
                  <a:schemeClr val="tx1"/>
                </a:solidFill>
              </a:rPr>
              <a:t>–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x-none" sz="2000" dirty="0" smtClean="0">
                <a:solidFill>
                  <a:schemeClr val="tx1"/>
                </a:solidFill>
              </a:rPr>
              <a:t>это педагогическая технология,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x-none" sz="2000" dirty="0" smtClean="0">
                <a:solidFill>
                  <a:schemeClr val="tx1"/>
                </a:solidFill>
              </a:rPr>
              <a:t>основанная на использовании значимых событий в жизни детского коллектива и отдельной личности, которое осуществляется через мероприятия в реальном социуме с участием реальных людей, и имеет конкретную направленность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x-none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ÐÐ°ÑÑÐ¸Ð½ÐºÐ¸ Ð¿Ð¾ Ð·Ð°Ð¿ÑÐ¾ÑÑ Ð¼Ð°ÐºÐ°ÑÐµÐ½ÐºÐ¾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69027"/>
            <a:ext cx="4284476" cy="285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26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88640"/>
            <a:ext cx="8136904" cy="1152128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Событийный подход </a:t>
            </a:r>
          </a:p>
          <a:p>
            <a:pPr fontAlgn="base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к воспитанию позволяет*: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586379427"/>
              </p:ext>
            </p:extLst>
          </p:nvPr>
        </p:nvGraphicFramePr>
        <p:xfrm>
          <a:off x="1187624" y="1340768"/>
          <a:ext cx="729647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Мария\Desktop\otkr_ser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848" y="5420133"/>
            <a:ext cx="1368152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5733256"/>
            <a:ext cx="7728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/>
              <a:t>*Д.В. Григорьев,  кандидат педагогических наук, доцент, старший научный сотрудник Центра теории воспитания Института теории и истории педагогики Российской академии образования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3744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я\Desktop\OF8ESS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b="15246"/>
          <a:stretch/>
        </p:blipFill>
        <p:spPr bwMode="auto">
          <a:xfrm>
            <a:off x="2976" y="0"/>
            <a:ext cx="914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980728"/>
            <a:ext cx="8748464" cy="1728192"/>
          </a:xfrm>
          <a:prstGeom prst="hexagon">
            <a:avLst/>
          </a:prstGeom>
          <a:solidFill>
            <a:srgbClr val="D0EB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«специальная форма организации и реализации образовательной деятельности, выстроенная как интенсивная встреча реальной и идеальной форм порождения и оформления знания» 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</a:rPr>
              <a:t>Д.Б. </a:t>
            </a:r>
            <a:r>
              <a:rPr lang="ru-RU" sz="2000" i="1" dirty="0" err="1" smtClean="0">
                <a:solidFill>
                  <a:schemeClr val="tx1"/>
                </a:solidFill>
              </a:rPr>
              <a:t>Эльконин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fb.ru/misc/i/thumb/a/2/6/4/4/7/3/8/2644738.jpg"/>
          <p:cNvPicPr>
            <a:picLocks noChangeAspect="1" noChangeArrowheads="1"/>
          </p:cNvPicPr>
          <p:nvPr/>
        </p:nvPicPr>
        <p:blipFill>
          <a:blip r:embed="rId3" cstate="print"/>
          <a:srcRect l="28125" t="3319" r="28750"/>
          <a:stretch>
            <a:fillRect/>
          </a:stretch>
        </p:blipFill>
        <p:spPr bwMode="auto">
          <a:xfrm>
            <a:off x="5940152" y="2852935"/>
            <a:ext cx="2808312" cy="355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852936"/>
            <a:ext cx="5472608" cy="2088232"/>
          </a:xfrm>
          <a:prstGeom prst="hexagon">
            <a:avLst/>
          </a:prstGeom>
          <a:solidFill>
            <a:srgbClr val="D0EB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«ограниченное в пространстве и времени социальное явление, приводящее к антропологическим сдвигам и изменениям»</a:t>
            </a:r>
          </a:p>
          <a:p>
            <a:pPr indent="266700" algn="l"/>
            <a:r>
              <a:rPr lang="ru-RU" sz="2000" i="1" dirty="0" smtClean="0">
                <a:solidFill>
                  <a:schemeClr val="tx1"/>
                </a:solidFill>
              </a:rPr>
              <a:t>Д.Б. </a:t>
            </a:r>
            <a:r>
              <a:rPr lang="ru-RU" sz="2000" i="1" dirty="0" err="1" smtClean="0">
                <a:solidFill>
                  <a:schemeClr val="tx1"/>
                </a:solidFill>
              </a:rPr>
              <a:t>Эльконин</a:t>
            </a:r>
            <a:r>
              <a:rPr lang="ru-RU" sz="2000" i="1" dirty="0" smtClean="0">
                <a:solidFill>
                  <a:schemeClr val="tx1"/>
                </a:solidFill>
              </a:rPr>
              <a:t>,</a:t>
            </a:r>
          </a:p>
          <a:p>
            <a:pPr indent="266700" algn="l"/>
            <a:r>
              <a:rPr lang="ru-RU" sz="2000" i="1" dirty="0" smtClean="0">
                <a:solidFill>
                  <a:schemeClr val="tx1"/>
                </a:solidFill>
              </a:rPr>
              <a:t>В.В. Давыдов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07704" y="188640"/>
            <a:ext cx="5796136" cy="648072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solidFill>
                  <a:schemeClr val="tx1"/>
                </a:solidFill>
              </a:rPr>
              <a:t>ОБРАЗОВАТЕЛЬНОЕ СОБЫТИЕ </a:t>
            </a:r>
            <a:r>
              <a:rPr lang="ru-RU" sz="2000" dirty="0" smtClean="0">
                <a:solidFill>
                  <a:schemeClr val="tx1"/>
                </a:solidFill>
              </a:rPr>
              <a:t>– это… </a:t>
            </a:r>
          </a:p>
        </p:txBody>
      </p:sp>
      <p:pic>
        <p:nvPicPr>
          <p:cNvPr id="2253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6D1C0"/>
              </a:clrFrom>
              <a:clrTo>
                <a:srgbClr val="A6D1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351855"/>
            <a:ext cx="2840079" cy="2317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67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1341</Words>
  <Application>Microsoft Office PowerPoint</Application>
  <PresentationFormat>Экран (4:3)</PresentationFormat>
  <Paragraphs>195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Региональный конкурс «Лучшая методическая разработка». . Номинация № 2  «Лучшая методическая разработка,  реализуемая в рамках проектной деятельности»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Этап 1. Диагностический</vt:lpstr>
      <vt:lpstr>Этап 2. Проектировочный</vt:lpstr>
      <vt:lpstr>Слайд 15</vt:lpstr>
      <vt:lpstr>Слайд 16</vt:lpstr>
      <vt:lpstr>Совместная деятельность с детьми</vt:lpstr>
      <vt:lpstr>Этап 3. Реализационный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Николаичева М.С.</dc:creator>
  <cp:lastModifiedBy>USER</cp:lastModifiedBy>
  <cp:revision>334</cp:revision>
  <cp:lastPrinted>2018-12-24T05:47:32Z</cp:lastPrinted>
  <dcterms:created xsi:type="dcterms:W3CDTF">2017-11-17T03:26:35Z</dcterms:created>
  <dcterms:modified xsi:type="dcterms:W3CDTF">2019-12-15T01:29:21Z</dcterms:modified>
</cp:coreProperties>
</file>