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7" r:id="rId4"/>
    <p:sldId id="257" r:id="rId5"/>
    <p:sldId id="259" r:id="rId6"/>
    <p:sldId id="270" r:id="rId7"/>
    <p:sldId id="261" r:id="rId8"/>
    <p:sldId id="260" r:id="rId9"/>
    <p:sldId id="266" r:id="rId10"/>
    <p:sldId id="267" r:id="rId11"/>
    <p:sldId id="265" r:id="rId12"/>
    <p:sldId id="264" r:id="rId13"/>
    <p:sldId id="274" r:id="rId14"/>
    <p:sldId id="273" r:id="rId15"/>
    <p:sldId id="272" r:id="rId16"/>
    <p:sldId id="271" r:id="rId17"/>
    <p:sldId id="279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0_Kb-H7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0_Kb-H7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3221" cy="76394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8260" y="12160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«Мой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лучший урок по ФГОС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6521" y="2676525"/>
            <a:ext cx="7886700" cy="26828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«Внеурочное занятие по ФГОС» </a:t>
            </a:r>
            <a:r>
              <a:rPr lang="ru-RU" sz="4000" dirty="0" smtClean="0"/>
              <a:t>для 2 класс</a:t>
            </a:r>
            <a:r>
              <a:rPr lang="ru-RU" sz="4000" dirty="0"/>
              <a:t>а</a:t>
            </a:r>
            <a:endParaRPr lang="ru-RU" sz="4000" dirty="0" smtClean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Gingerbread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-2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82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08660"/>
            <a:ext cx="7886700" cy="54683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Шаг </a:t>
            </a:r>
            <a:r>
              <a:rPr lang="ru-RU" sz="3600" b="1" dirty="0"/>
              <a:t>1</a:t>
            </a:r>
            <a:r>
              <a:rPr lang="ru-RU" sz="3600" b="1" dirty="0" smtClean="0"/>
              <a:t>.  </a:t>
            </a:r>
            <a:r>
              <a:rPr lang="en-US" sz="3600" b="1" dirty="0" smtClean="0"/>
              <a:t>Name</a:t>
            </a:r>
            <a:r>
              <a:rPr lang="ru-RU" sz="3600" b="1" dirty="0" smtClean="0"/>
              <a:t>:</a:t>
            </a:r>
            <a:endParaRPr lang="ru-RU" sz="3600" b="1" dirty="0"/>
          </a:p>
          <a:p>
            <a:pPr marL="0" indent="0">
              <a:buNone/>
            </a:pPr>
            <a:r>
              <a:rPr lang="en-US" sz="3200" b="1" dirty="0" smtClean="0"/>
              <a:t>scissors</a:t>
            </a:r>
          </a:p>
          <a:p>
            <a:pPr marL="0" indent="0">
              <a:buNone/>
            </a:pPr>
            <a:r>
              <a:rPr lang="en-US" dirty="0" smtClean="0"/>
              <a:t> 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en-US" sz="3200" b="1" dirty="0" err="1" smtClean="0"/>
              <a:t>coloured</a:t>
            </a:r>
            <a:r>
              <a:rPr lang="en-US" sz="3200" b="1" dirty="0" smtClean="0"/>
              <a:t> pencils</a:t>
            </a:r>
          </a:p>
          <a:p>
            <a:pPr marL="0" indent="0">
              <a:buNone/>
            </a:pPr>
            <a:r>
              <a:rPr lang="en-US" dirty="0" smtClean="0"/>
              <a:t> 					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b="1" dirty="0" err="1" smtClean="0"/>
              <a:t>coloured</a:t>
            </a:r>
            <a:r>
              <a:rPr lang="en-US" b="1" dirty="0" smtClean="0"/>
              <a:t> </a:t>
            </a:r>
            <a:r>
              <a:rPr lang="en-US" b="1" dirty="0"/>
              <a:t>paper </a:t>
            </a:r>
            <a:r>
              <a:rPr lang="ru-RU" b="1" dirty="0" smtClean="0"/>
              <a:t>  </a:t>
            </a: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en-US" sz="3200" b="1" dirty="0" smtClean="0"/>
              <a:t>glu</a:t>
            </a:r>
            <a:r>
              <a:rPr lang="en-US" b="1" dirty="0" smtClean="0"/>
              <a:t>e</a:t>
            </a:r>
          </a:p>
          <a:p>
            <a:pPr marL="0" indent="0" algn="r">
              <a:buNone/>
            </a:pPr>
            <a:r>
              <a:rPr lang="en-US" dirty="0" smtClean="0"/>
              <a:t> 	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sz="3200" dirty="0"/>
              <a:t>	</a:t>
            </a:r>
            <a:r>
              <a:rPr lang="ru-RU" sz="3200" dirty="0" smtClean="0"/>
              <a:t>				</a:t>
            </a:r>
            <a:r>
              <a:rPr lang="en-US" sz="3200" b="1" dirty="0" smtClean="0"/>
              <a:t>felt-tip </a:t>
            </a:r>
            <a:r>
              <a:rPr lang="en-US" sz="3200" b="1" dirty="0"/>
              <a:t>pens</a:t>
            </a:r>
            <a:endParaRPr lang="ru-RU" sz="3200" b="1" dirty="0"/>
          </a:p>
        </p:txBody>
      </p:sp>
      <p:pic>
        <p:nvPicPr>
          <p:cNvPr id="6" name="Picture 10" descr="abo12nolezs9yb4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795" y="1078277"/>
            <a:ext cx="1112284" cy="10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Школа\Английский\пряник\4e85b7809b728_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041" y="3241146"/>
            <a:ext cx="1243965" cy="11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и по запросу фломасте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470" y="5711384"/>
            <a:ext cx="1350962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цветная бума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цветная бумаг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цветная бумаг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цветная бумаг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066" y="3922922"/>
            <a:ext cx="1632392" cy="16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цветные ру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041" y="1599211"/>
            <a:ext cx="1270000" cy="16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7937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990" y="466362"/>
            <a:ext cx="445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Шаг 2</a:t>
            </a:r>
            <a:r>
              <a:rPr lang="ru-RU" sz="2400" b="1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1201" y="1112693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Take </a:t>
            </a:r>
            <a:r>
              <a:rPr lang="en-US" sz="3600" b="1" dirty="0">
                <a:solidFill>
                  <a:srgbClr val="002060"/>
                </a:solidFill>
              </a:rPr>
              <a:t>a piece of </a:t>
            </a:r>
            <a:r>
              <a:rPr lang="en-US" sz="3600" b="1" dirty="0" smtClean="0">
                <a:solidFill>
                  <a:srgbClr val="002060"/>
                </a:solidFill>
              </a:rPr>
              <a:t>paper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and  scissors.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Cut </a:t>
            </a:r>
            <a:r>
              <a:rPr lang="en-US" sz="3600" b="1" dirty="0">
                <a:solidFill>
                  <a:srgbClr val="002060"/>
                </a:solidFill>
              </a:rPr>
              <a:t>out the Gingerbread Man.</a:t>
            </a:r>
          </a:p>
        </p:txBody>
      </p:sp>
      <p:pic>
        <p:nvPicPr>
          <p:cNvPr id="5" name="Picture 4" descr="D:\Школа\Английский\пряник\13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622" y="2313022"/>
            <a:ext cx="1446295" cy="149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bo12nolezs9yb4h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176" y="2189911"/>
            <a:ext cx="1498953" cy="14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3416" y="4113014"/>
            <a:ext cx="6067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3. Take </a:t>
            </a:r>
            <a:r>
              <a:rPr lang="en-US" sz="3600" b="1" dirty="0">
                <a:solidFill>
                  <a:srgbClr val="002060"/>
                </a:solidFill>
              </a:rPr>
              <a:t>the glue and stick your Gingerbread Man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D:\Школа\Английский\пряник\4e85b7809b728_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749" y="5372258"/>
            <a:ext cx="1243965" cy="11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Школа\Английский\пряник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4085" y="5372258"/>
            <a:ext cx="1063177" cy="13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 descr="Картинки по запросу пряничный человечек шабл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пряничный человечек шабл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00" y="1136848"/>
            <a:ext cx="81025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eyes</a:t>
            </a:r>
          </a:p>
          <a:p>
            <a:pPr lvl="1"/>
            <a:r>
              <a:rPr lang="en-US" sz="4000" b="1" dirty="0" smtClean="0"/>
              <a:t>a nose</a:t>
            </a:r>
            <a:endParaRPr lang="en-US" sz="4000" b="1" dirty="0"/>
          </a:p>
          <a:p>
            <a:pPr lvl="2"/>
            <a:r>
              <a:rPr lang="en-US" sz="4000" b="1" dirty="0" smtClean="0"/>
              <a:t>a mouth</a:t>
            </a:r>
            <a:endParaRPr lang="en-US" sz="4000" b="1" dirty="0"/>
          </a:p>
          <a:p>
            <a:pPr lvl="3"/>
            <a:r>
              <a:rPr lang="en-US" sz="4000" b="1" dirty="0"/>
              <a:t>hair</a:t>
            </a:r>
          </a:p>
          <a:p>
            <a:pPr lvl="4"/>
            <a:r>
              <a:rPr lang="en-US" sz="4000" b="1" dirty="0"/>
              <a:t>e</a:t>
            </a:r>
            <a:r>
              <a:rPr lang="en-US" sz="4000" b="1" dirty="0" smtClean="0"/>
              <a:t>ars</a:t>
            </a:r>
          </a:p>
          <a:p>
            <a:pPr lvl="4"/>
            <a:r>
              <a:rPr lang="en-US" sz="4000" b="1" dirty="0" smtClean="0"/>
              <a:t>     arms </a:t>
            </a:r>
            <a:r>
              <a:rPr lang="en-US" sz="4000" b="1" dirty="0"/>
              <a:t>and </a:t>
            </a:r>
            <a:r>
              <a:rPr lang="en-US" sz="4000" b="1" dirty="0" smtClean="0"/>
              <a:t>hands</a:t>
            </a:r>
          </a:p>
          <a:p>
            <a:pPr lvl="4"/>
            <a:r>
              <a:rPr lang="en-US" sz="4000" b="1" dirty="0"/>
              <a:t>	 </a:t>
            </a:r>
            <a:r>
              <a:rPr lang="en-US" sz="4000" b="1" dirty="0" smtClean="0"/>
              <a:t>    legs </a:t>
            </a:r>
            <a:r>
              <a:rPr lang="en-US" sz="4000" b="1" dirty="0"/>
              <a:t>and </a:t>
            </a:r>
            <a:r>
              <a:rPr lang="en-US" sz="4000" b="1" dirty="0" smtClean="0"/>
              <a:t>feet</a:t>
            </a:r>
          </a:p>
          <a:p>
            <a:pPr lvl="4"/>
            <a:r>
              <a:rPr lang="en-US" sz="4000" b="1" dirty="0"/>
              <a:t>	</a:t>
            </a:r>
            <a:r>
              <a:rPr lang="en-US" sz="4000" b="1" dirty="0" smtClean="0"/>
              <a:t>	   head </a:t>
            </a:r>
            <a:r>
              <a:rPr lang="en-US" sz="4000" b="1" dirty="0"/>
              <a:t>and hair</a:t>
            </a:r>
            <a:endParaRPr lang="ru-RU" sz="4000" b="1" dirty="0"/>
          </a:p>
          <a:p>
            <a:pPr lvl="4"/>
            <a:endParaRPr lang="en-US" sz="4000" b="1" dirty="0"/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1841" y="428962"/>
            <a:ext cx="501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Draw and write down </a:t>
            </a:r>
            <a:endParaRPr lang="ru-RU" sz="4000" b="1" dirty="0"/>
          </a:p>
        </p:txBody>
      </p:sp>
      <p:pic>
        <p:nvPicPr>
          <p:cNvPr id="5" name="Picture 4" descr="D:\Школа\Английский\пряник\drююa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1289"/>
            <a:ext cx="215106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Школа\Английский\пряник\i2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906" y="1231276"/>
            <a:ext cx="13700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747" y="349517"/>
            <a:ext cx="7886700" cy="86677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	Шаг 3.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63939" y="213875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-2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30736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806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u="sng" dirty="0">
                <a:hlinkClick r:id="rId3"/>
              </a:rPr>
              <a:t>https</a:t>
            </a:r>
            <a:r>
              <a:rPr lang="ru-RU" sz="800" u="sng" dirty="0">
                <a:hlinkClick r:id="rId3"/>
              </a:rPr>
              <a:t>://</a:t>
            </a:r>
            <a:r>
              <a:rPr lang="en-US" sz="800" u="sng" dirty="0">
                <a:hlinkClick r:id="rId3"/>
              </a:rPr>
              <a:t>www</a:t>
            </a:r>
            <a:r>
              <a:rPr lang="ru-RU" sz="800" u="sng" dirty="0">
                <a:hlinkClick r:id="rId3"/>
              </a:rPr>
              <a:t>.</a:t>
            </a:r>
            <a:r>
              <a:rPr lang="en-US" sz="800" u="sng" dirty="0" err="1">
                <a:hlinkClick r:id="rId3"/>
              </a:rPr>
              <a:t>youtube</a:t>
            </a:r>
            <a:r>
              <a:rPr lang="ru-RU" sz="800" u="sng" dirty="0">
                <a:hlinkClick r:id="rId3"/>
              </a:rPr>
              <a:t>.</a:t>
            </a:r>
            <a:r>
              <a:rPr lang="en-US" sz="800" u="sng" dirty="0">
                <a:hlinkClick r:id="rId3"/>
              </a:rPr>
              <a:t>com</a:t>
            </a:r>
            <a:r>
              <a:rPr lang="ru-RU" sz="800" u="sng" dirty="0">
                <a:hlinkClick r:id="rId3"/>
              </a:rPr>
              <a:t>/</a:t>
            </a:r>
            <a:r>
              <a:rPr lang="en-US" sz="800" u="sng" dirty="0">
                <a:hlinkClick r:id="rId3"/>
              </a:rPr>
              <a:t>watch</a:t>
            </a:r>
            <a:r>
              <a:rPr lang="ru-RU" sz="800" u="sng" dirty="0">
                <a:hlinkClick r:id="rId3"/>
              </a:rPr>
              <a:t>?</a:t>
            </a:r>
            <a:r>
              <a:rPr lang="en-US" sz="800" u="sng" dirty="0">
                <a:hlinkClick r:id="rId3"/>
              </a:rPr>
              <a:t>v</a:t>
            </a:r>
            <a:r>
              <a:rPr lang="ru-RU" sz="800" u="sng" dirty="0">
                <a:hlinkClick r:id="rId3"/>
              </a:rPr>
              <a:t>=</a:t>
            </a:r>
            <a:r>
              <a:rPr lang="en-US" sz="800" u="sng" dirty="0">
                <a:hlinkClick r:id="rId3"/>
              </a:rPr>
              <a:t>UT</a:t>
            </a:r>
            <a:r>
              <a:rPr lang="ru-RU" sz="800" u="sng" dirty="0">
                <a:hlinkClick r:id="rId3"/>
              </a:rPr>
              <a:t>0_</a:t>
            </a:r>
            <a:r>
              <a:rPr lang="en-US" sz="800" u="sng" dirty="0">
                <a:hlinkClick r:id="rId3"/>
              </a:rPr>
              <a:t>Kb</a:t>
            </a:r>
            <a:r>
              <a:rPr lang="ru-RU" sz="800" u="sng" dirty="0">
                <a:hlinkClick r:id="rId3"/>
              </a:rPr>
              <a:t>-</a:t>
            </a:r>
            <a:r>
              <a:rPr lang="en-US" sz="800" u="sng" dirty="0">
                <a:hlinkClick r:id="rId3"/>
              </a:rPr>
              <a:t>H</a:t>
            </a:r>
            <a:r>
              <a:rPr lang="ru-RU" sz="800" u="sng" dirty="0">
                <a:hlinkClick r:id="rId3"/>
              </a:rPr>
              <a:t>7</a:t>
            </a:r>
            <a:r>
              <a:rPr lang="en-US" sz="800" u="sng" dirty="0">
                <a:hlinkClick r:id="rId3"/>
              </a:rPr>
              <a:t>Q</a:t>
            </a:r>
            <a:r>
              <a:rPr lang="ru-RU" sz="800" u="sng" dirty="0">
                <a:hlinkClick r:id="rId3"/>
              </a:rPr>
              <a:t>4</a:t>
            </a:r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8180" y="2600068"/>
            <a:ext cx="7772400" cy="82073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Let’s dance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981" y="-28994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800" y="1423154"/>
            <a:ext cx="445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You can draw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3060" y="893951"/>
            <a:ext cx="1996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Шаг </a:t>
            </a:r>
            <a:r>
              <a:rPr lang="en-US" sz="4000" b="1" dirty="0"/>
              <a:t>4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5" name="Picture 3" descr="D:\Школа\Английский\пряник\611645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340" y="2886552"/>
            <a:ext cx="2209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Школа\Английский\пряник\FPC4214WRb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325" y="50577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Школа\Английский\пряник\шапка Санты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4637" y="2804319"/>
            <a:ext cx="219233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383" y="29074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buttons</a:t>
            </a:r>
            <a:endParaRPr lang="en-US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74637" y="5382220"/>
            <a:ext cx="181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 scarf</a:t>
            </a:r>
            <a:endParaRPr lang="en-US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383" y="2812098"/>
            <a:ext cx="1294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cap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67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-1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3420" y="2114426"/>
            <a:ext cx="6059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Good</a:t>
            </a:r>
            <a:r>
              <a:rPr lang="en-US" sz="4000" b="1" dirty="0">
                <a:solidFill>
                  <a:srgbClr val="002060"/>
                </a:solidFill>
              </a:rPr>
              <a:t>!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	Great!</a:t>
            </a: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		Very good!</a:t>
            </a: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				Nice!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737" y="14861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7832" y="609719"/>
            <a:ext cx="1346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Шаг </a:t>
            </a:r>
            <a:r>
              <a:rPr lang="en-US" sz="2800" b="1" dirty="0" smtClean="0"/>
              <a:t>5.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67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650" y="-2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590" y="367303"/>
            <a:ext cx="4456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Шаг 6.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692" y="789976"/>
            <a:ext cx="3258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Now let’s talk!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7451" y="1497862"/>
            <a:ext cx="65627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Hello! /Good morning!</a:t>
            </a:r>
            <a:endParaRPr lang="ru-RU" sz="3200" dirty="0"/>
          </a:p>
          <a:p>
            <a:r>
              <a:rPr lang="en-US" sz="3200" dirty="0"/>
              <a:t>- What’s your name?</a:t>
            </a:r>
            <a:endParaRPr lang="ru-RU" sz="3200" dirty="0"/>
          </a:p>
          <a:p>
            <a:r>
              <a:rPr lang="en-US" sz="3200" dirty="0"/>
              <a:t>- How are you today?</a:t>
            </a:r>
            <a:endParaRPr lang="ru-RU" sz="3200" dirty="0"/>
          </a:p>
          <a:p>
            <a:r>
              <a:rPr lang="en-US" sz="3200" dirty="0"/>
              <a:t>- Where are you  from?</a:t>
            </a:r>
            <a:endParaRPr lang="ru-RU" sz="3200" dirty="0"/>
          </a:p>
          <a:p>
            <a:r>
              <a:rPr lang="en-US" sz="3200" dirty="0"/>
              <a:t>- Have you got a friend? (a mother, a father, a brother, a sister, a grandpa, a </a:t>
            </a:r>
            <a:r>
              <a:rPr lang="ru-RU" sz="3200" dirty="0" smtClean="0"/>
              <a:t>	</a:t>
            </a:r>
            <a:r>
              <a:rPr lang="en-US" sz="3200" dirty="0" smtClean="0"/>
              <a:t>grandma</a:t>
            </a:r>
            <a:r>
              <a:rPr lang="en-US" sz="3200" dirty="0"/>
              <a:t>)</a:t>
            </a:r>
            <a:endParaRPr lang="ru-RU" sz="3200" dirty="0"/>
          </a:p>
          <a:p>
            <a:r>
              <a:rPr lang="ru-RU" sz="3200" dirty="0" smtClean="0"/>
              <a:t>	</a:t>
            </a:r>
            <a:r>
              <a:rPr lang="en-US" sz="3200" dirty="0" smtClean="0"/>
              <a:t>- </a:t>
            </a:r>
            <a:r>
              <a:rPr lang="en-US" sz="3200" dirty="0"/>
              <a:t>Have you got a dog (a cat)?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67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74900" y="123442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мне удалось…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"Я сумел…"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"Было интересно…"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"Было трудно…"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"Теперь я могу…"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"Я научился…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pic>
        <p:nvPicPr>
          <p:cNvPr id="3" name="Picture 2" descr="Картинки по запросу солныш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065547"/>
            <a:ext cx="4251325" cy="42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156" y="1256687"/>
            <a:ext cx="39102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Thank you very much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for </a:t>
            </a:r>
            <a:r>
              <a:rPr lang="en-US" sz="3200" dirty="0">
                <a:solidFill>
                  <a:srgbClr val="002060"/>
                </a:solidFill>
              </a:rPr>
              <a:t>our meeting today.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9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0819" y="2012503"/>
            <a:ext cx="639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Внеурочное занятие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Gingerbread man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D:\Школа\Английский\пряни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053" y="4437698"/>
            <a:ext cx="1701165" cy="20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85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-3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30736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806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u="sng" dirty="0">
                <a:hlinkClick r:id="rId3"/>
              </a:rPr>
              <a:t>https</a:t>
            </a:r>
            <a:r>
              <a:rPr lang="ru-RU" sz="800" u="sng" dirty="0">
                <a:hlinkClick r:id="rId3"/>
              </a:rPr>
              <a:t>://</a:t>
            </a:r>
            <a:r>
              <a:rPr lang="en-US" sz="800" u="sng" dirty="0">
                <a:hlinkClick r:id="rId3"/>
              </a:rPr>
              <a:t>www</a:t>
            </a:r>
            <a:r>
              <a:rPr lang="ru-RU" sz="800" u="sng" dirty="0">
                <a:hlinkClick r:id="rId3"/>
              </a:rPr>
              <a:t>.</a:t>
            </a:r>
            <a:r>
              <a:rPr lang="en-US" sz="800" u="sng" dirty="0" err="1">
                <a:hlinkClick r:id="rId3"/>
              </a:rPr>
              <a:t>youtube</a:t>
            </a:r>
            <a:r>
              <a:rPr lang="ru-RU" sz="800" u="sng" dirty="0">
                <a:hlinkClick r:id="rId3"/>
              </a:rPr>
              <a:t>.</a:t>
            </a:r>
            <a:r>
              <a:rPr lang="en-US" sz="800" u="sng" dirty="0">
                <a:hlinkClick r:id="rId3"/>
              </a:rPr>
              <a:t>com</a:t>
            </a:r>
            <a:r>
              <a:rPr lang="ru-RU" sz="800" u="sng" dirty="0">
                <a:hlinkClick r:id="rId3"/>
              </a:rPr>
              <a:t>/</a:t>
            </a:r>
            <a:r>
              <a:rPr lang="en-US" sz="800" u="sng" dirty="0">
                <a:hlinkClick r:id="rId3"/>
              </a:rPr>
              <a:t>watch</a:t>
            </a:r>
            <a:r>
              <a:rPr lang="ru-RU" sz="800" u="sng" dirty="0">
                <a:hlinkClick r:id="rId3"/>
              </a:rPr>
              <a:t>?</a:t>
            </a:r>
            <a:r>
              <a:rPr lang="en-US" sz="800" u="sng" dirty="0">
                <a:hlinkClick r:id="rId3"/>
              </a:rPr>
              <a:t>v</a:t>
            </a:r>
            <a:r>
              <a:rPr lang="ru-RU" sz="800" u="sng" dirty="0">
                <a:hlinkClick r:id="rId3"/>
              </a:rPr>
              <a:t>=</a:t>
            </a:r>
            <a:r>
              <a:rPr lang="en-US" sz="800" u="sng" dirty="0">
                <a:hlinkClick r:id="rId3"/>
              </a:rPr>
              <a:t>UT</a:t>
            </a:r>
            <a:r>
              <a:rPr lang="ru-RU" sz="800" u="sng" dirty="0">
                <a:hlinkClick r:id="rId3"/>
              </a:rPr>
              <a:t>0_</a:t>
            </a:r>
            <a:r>
              <a:rPr lang="en-US" sz="800" u="sng" dirty="0">
                <a:hlinkClick r:id="rId3"/>
              </a:rPr>
              <a:t>Kb</a:t>
            </a:r>
            <a:r>
              <a:rPr lang="ru-RU" sz="800" u="sng" dirty="0">
                <a:hlinkClick r:id="rId3"/>
              </a:rPr>
              <a:t>-</a:t>
            </a:r>
            <a:r>
              <a:rPr lang="en-US" sz="800" u="sng" dirty="0">
                <a:hlinkClick r:id="rId3"/>
              </a:rPr>
              <a:t>H</a:t>
            </a:r>
            <a:r>
              <a:rPr lang="ru-RU" sz="800" u="sng" dirty="0">
                <a:hlinkClick r:id="rId3"/>
              </a:rPr>
              <a:t>7</a:t>
            </a:r>
            <a:r>
              <a:rPr lang="en-US" sz="800" u="sng" dirty="0">
                <a:hlinkClick r:id="rId3"/>
              </a:rPr>
              <a:t>Q</a:t>
            </a:r>
            <a:r>
              <a:rPr lang="ru-RU" sz="800" u="sng" dirty="0">
                <a:hlinkClick r:id="rId3"/>
              </a:rPr>
              <a:t>4</a:t>
            </a:r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8180" y="2600068"/>
            <a:ext cx="7772400" cy="820737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орень имбир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380993"/>
            <a:ext cx="5063095" cy="33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орень имбир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493"/>
            <a:ext cx="3052926" cy="20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8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667" y="-1"/>
            <a:ext cx="9257667" cy="7639471"/>
          </a:xfrm>
          <a:prstGeom prst="rect">
            <a:avLst/>
          </a:prstGeom>
        </p:spPr>
      </p:pic>
      <p:pic>
        <p:nvPicPr>
          <p:cNvPr id="1026" name="Picture 2" descr="Картинки по запросу &quot;пряничный человечек картинки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539" y="1189672"/>
            <a:ext cx="2876433" cy="27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пряничный человечек картинки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572" y="2485072"/>
            <a:ext cx="3402592" cy="22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пряничный человечек картинки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038" y="4924197"/>
            <a:ext cx="2045852" cy="20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04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2" y="-213360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075" y="2735580"/>
            <a:ext cx="7772400" cy="1424577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388" y="533559"/>
            <a:ext cx="6858000" cy="5219700"/>
          </a:xfrm>
        </p:spPr>
        <p:txBody>
          <a:bodyPr/>
          <a:lstStyle/>
          <a:p>
            <a:pPr marL="0" lvl="5">
              <a:spcBef>
                <a:spcPts val="1000"/>
              </a:spcBef>
            </a:pPr>
            <a:endParaRPr lang="en-US" sz="1400" b="1" dirty="0" smtClean="0">
              <a:solidFill>
                <a:srgbClr val="7030A0"/>
              </a:solidFill>
            </a:endParaRPr>
          </a:p>
          <a:p>
            <a:pPr marL="0" lvl="5">
              <a:spcBef>
                <a:spcPts val="1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Немного </a:t>
            </a:r>
            <a:r>
              <a:rPr lang="ru-RU" sz="2400" b="1" dirty="0">
                <a:solidFill>
                  <a:srgbClr val="7030A0"/>
                </a:solidFill>
              </a:rPr>
              <a:t>об имбире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0" lvl="5">
              <a:spcBef>
                <a:spcPts val="1000"/>
              </a:spcBef>
            </a:pPr>
            <a:r>
              <a:rPr lang="ru-RU" sz="2400" dirty="0">
                <a:solidFill>
                  <a:srgbClr val="FF0000"/>
                </a:solidFill>
              </a:rPr>
              <a:t>Выходец из Северной Индии</a:t>
            </a:r>
            <a:r>
              <a:rPr lang="ru-RU" sz="2400" dirty="0"/>
              <a:t>, жгучий корень тропического растения имбиря,  одна из самых полезных специй, издревле считающаяся универсальным лекарством</a:t>
            </a:r>
            <a:r>
              <a:rPr lang="ru-RU" sz="2400" dirty="0" smtClean="0"/>
              <a:t>.</a:t>
            </a:r>
          </a:p>
          <a:p>
            <a:pPr marL="0" lvl="5">
              <a:spcBef>
                <a:spcPts val="1000"/>
              </a:spcBef>
            </a:pPr>
            <a:r>
              <a:rPr lang="ru-RU" sz="2400" dirty="0" smtClean="0"/>
              <a:t>Также используется в приготовлении различных блюд.</a:t>
            </a:r>
            <a:endParaRPr lang="ru-RU" sz="2400" dirty="0"/>
          </a:p>
          <a:p>
            <a:pPr marL="0" lvl="5">
              <a:spcBef>
                <a:spcPts val="1000"/>
              </a:spcBef>
            </a:pPr>
            <a:endParaRPr lang="ru-RU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" name="Picture 3" descr="D:\Школа\Английский\пряник\Имбир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060" y="4344353"/>
            <a:ext cx="2044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Школа\Английский\пряник\Fresh_G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4344353"/>
            <a:ext cx="2241824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3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881" y="376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189" y="436563"/>
            <a:ext cx="7772400" cy="55403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История пряников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8320" y="914400"/>
            <a:ext cx="6736080" cy="4343400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В Англии имбирь появился очень давно - в 1640-х годах.</a:t>
            </a:r>
          </a:p>
          <a:p>
            <a:pPr lvl="1"/>
            <a:endParaRPr lang="ru-RU" sz="1200" dirty="0"/>
          </a:p>
          <a:p>
            <a:r>
              <a:rPr lang="ru-RU" sz="2800" dirty="0" smtClean="0"/>
              <a:t>Родиной </a:t>
            </a:r>
            <a:r>
              <a:rPr lang="ru-RU" sz="2800" dirty="0"/>
              <a:t>имбирного пряника считается небольшой городок  </a:t>
            </a:r>
            <a:r>
              <a:rPr lang="ru-RU" sz="2800" dirty="0" err="1"/>
              <a:t>Дрейтон</a:t>
            </a:r>
            <a:r>
              <a:rPr lang="ru-RU" sz="2800" dirty="0"/>
              <a:t> в  Великобритании. </a:t>
            </a:r>
            <a:endParaRPr lang="ru-RU" sz="2800" dirty="0" smtClean="0"/>
          </a:p>
          <a:p>
            <a:endParaRPr lang="ru-RU" sz="1200" dirty="0"/>
          </a:p>
          <a:p>
            <a:pPr lvl="1"/>
            <a:r>
              <a:rPr lang="ru-RU" sz="2800" dirty="0" smtClean="0">
                <a:solidFill>
                  <a:srgbClr val="FF0000"/>
                </a:solidFill>
              </a:rPr>
              <a:t>По </a:t>
            </a:r>
            <a:r>
              <a:rPr lang="ru-RU" sz="2800" dirty="0">
                <a:solidFill>
                  <a:srgbClr val="FF0000"/>
                </a:solidFill>
              </a:rPr>
              <a:t>легенде и рецепт</a:t>
            </a:r>
            <a:r>
              <a:rPr lang="ru-RU" sz="2800" dirty="0"/>
              <a:t>, и пряность завезли средневековые крестоносцы. В 1700-е годы имбирный пряник стал популярным и доступным для всего населения Европы. </a:t>
            </a:r>
          </a:p>
          <a:p>
            <a:endParaRPr lang="ru-RU" dirty="0"/>
          </a:p>
        </p:txBody>
      </p:sp>
      <p:pic>
        <p:nvPicPr>
          <p:cNvPr id="6" name="Picture 3" descr="D:\Школа\Английский\пряник\Gingerbread_house_by_Xelyn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" y="1645558"/>
            <a:ext cx="1714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Школа\Английский\пряник\ginger 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7006" y="4731068"/>
            <a:ext cx="145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Школа\Английский\пряник\gingerbread-cak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857" y="5462488"/>
            <a:ext cx="15716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9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911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434340"/>
            <a:ext cx="7886700" cy="5742623"/>
          </a:xfrm>
        </p:spPr>
        <p:txBody>
          <a:bodyPr/>
          <a:lstStyle/>
          <a:p>
            <a:pPr lvl="1">
              <a:buFont typeface="Wingdings 2"/>
              <a:buChar char=""/>
              <a:defRPr/>
            </a:pPr>
            <a:endParaRPr lang="ru-RU" sz="3000" dirty="0" smtClean="0"/>
          </a:p>
          <a:p>
            <a:pPr marL="457200" lvl="1" indent="0"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Имбирные </a:t>
            </a:r>
            <a:r>
              <a:rPr lang="ru-RU" sz="3000" dirty="0">
                <a:solidFill>
                  <a:srgbClr val="002060"/>
                </a:solidFill>
              </a:rPr>
              <a:t>домики и фигурки человечков обязательно пекут на Рождество и Пасху в Америке, Англии, Шотландии, во  Франции.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marL="457200" lvl="1" indent="0" algn="ctr"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	С французского языка </a:t>
            </a:r>
            <a:r>
              <a:rPr lang="ru-RU" b="1" dirty="0">
                <a:solidFill>
                  <a:srgbClr val="7030A0"/>
                </a:solidFill>
              </a:rPr>
              <a:t>имбирный пряник переводится как «хлеб со специями»</a:t>
            </a:r>
            <a:r>
              <a:rPr lang="ru-RU" dirty="0"/>
              <a:t/>
            </a:r>
            <a:br>
              <a:rPr lang="ru-RU" dirty="0"/>
            </a:br>
            <a:endParaRPr lang="ru-RU" sz="1500" dirty="0">
              <a:solidFill>
                <a:srgbClr val="7030A0"/>
              </a:solidFill>
            </a:endParaRPr>
          </a:p>
          <a:p>
            <a:pPr marL="457200" lvl="1" indent="0"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Пряничные домики и человечки </a:t>
            </a:r>
            <a:r>
              <a:rPr lang="ru-RU" sz="3000" dirty="0">
                <a:solidFill>
                  <a:srgbClr val="002060"/>
                </a:solidFill>
              </a:rPr>
              <a:t>украшают мармеладом, леденцами, глазурью и дарят их близким людям. </a:t>
            </a:r>
          </a:p>
          <a:p>
            <a:endParaRPr lang="ru-RU" dirty="0"/>
          </a:p>
        </p:txBody>
      </p:sp>
      <p:pic>
        <p:nvPicPr>
          <p:cNvPr id="8" name="Picture 2" descr="D:\Школа\Английский\пряник\Gingerbread House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662" y="4613275"/>
            <a:ext cx="23336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926" y="4068762"/>
            <a:ext cx="2494789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имбирный пряник дом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151" y="5862637"/>
            <a:ext cx="2210819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1" y="0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2" y="-1"/>
            <a:ext cx="9323221" cy="76394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2140" y="907400"/>
            <a:ext cx="585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Интересно, что…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r>
              <a:rPr lang="ru-RU" sz="2400" dirty="0"/>
              <a:t>В конце 2009 года в городе Осло был представлен самый большой в мире имбирный пряник. Масса пряника в форме человека составляла 651 кг. Этот факт внесен в </a:t>
            </a:r>
            <a:r>
              <a:rPr lang="ru-RU" sz="2400" dirty="0">
                <a:solidFill>
                  <a:srgbClr val="7030A0"/>
                </a:solidFill>
              </a:rPr>
              <a:t>книгу рекордов </a:t>
            </a:r>
            <a:r>
              <a:rPr lang="ru-RU" sz="2400" dirty="0" err="1">
                <a:solidFill>
                  <a:srgbClr val="7030A0"/>
                </a:solidFill>
              </a:rPr>
              <a:t>Гинесса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8" name="Picture 3" descr="D:\Школа\Английский\пряник\50f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060" y="3257951"/>
            <a:ext cx="2569210" cy="18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Школа\Английский\пряник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230" y="423024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22" y="-38940"/>
            <a:ext cx="9323221" cy="7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0335" y="2293258"/>
            <a:ext cx="445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6" descr="D:\Школа\Английский\пряни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56" y="438852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Школа\Английский\пряник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263" y="1324411"/>
            <a:ext cx="2143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:\Новая папка\имбирный пряник\iCAZM4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181" y="1709108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3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363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Конкурс «Мой лучший урок по ФГОС – 2020»</vt:lpstr>
      <vt:lpstr>Слайд 2</vt:lpstr>
      <vt:lpstr>Слайд 3</vt:lpstr>
      <vt:lpstr>Слайд 4</vt:lpstr>
      <vt:lpstr>Слайд 5</vt:lpstr>
      <vt:lpstr>История пряников</vt:lpstr>
      <vt:lpstr>Слайд 7</vt:lpstr>
      <vt:lpstr>Слайд 8</vt:lpstr>
      <vt:lpstr>Слайд 9</vt:lpstr>
      <vt:lpstr>Слайд 10</vt:lpstr>
      <vt:lpstr>Слайд 11</vt:lpstr>
      <vt:lpstr> Шаг 3.</vt:lpstr>
      <vt:lpstr>Let’s dance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60</cp:revision>
  <dcterms:created xsi:type="dcterms:W3CDTF">2013-11-19T05:52:05Z</dcterms:created>
  <dcterms:modified xsi:type="dcterms:W3CDTF">2019-12-26T02:02:19Z</dcterms:modified>
</cp:coreProperties>
</file>