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2" r:id="rId4"/>
    <p:sldId id="281" r:id="rId5"/>
    <p:sldId id="284" r:id="rId6"/>
    <p:sldId id="285" r:id="rId7"/>
    <p:sldId id="261" r:id="rId8"/>
    <p:sldId id="263" r:id="rId9"/>
    <p:sldId id="264" r:id="rId10"/>
    <p:sldId id="265" r:id="rId11"/>
    <p:sldId id="286" r:id="rId12"/>
    <p:sldId id="28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30FC8D-8303-4849-8BE4-5DA9B0904954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23FD8B-32AB-42CD-89DB-775AE4980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3648" y="332656"/>
            <a:ext cx="68407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ГЛАВНОЕ УПРАВЛЕНИЕ  МИНИСТЕРСТВА РОССИЙСКОЙ ФЕДЕРАЦИИ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ДЕЛАМ ГРАЖДАНСКОЙ ОБОРОНЫ, ЧРЕЗВЫЧАЙНЫМ СИТУАЦИЯМ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 ЛИКВИДАЦИИ ПОСЛЕДСТВИЙ СТИХИЙНЫХ БЕДСТВИЙ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ИРКУТСКОЙ ОБЛАСТИ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9716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Открытый урок на тему: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«Безопасное поведение в условиях экстремальной ситуации»</a:t>
            </a:r>
            <a:br>
              <a:rPr 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(для старшего школьного возраста)</a:t>
            </a:r>
            <a:br>
              <a:rPr 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3707904" y="4941168"/>
          <a:ext cx="158115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3914640" imgH="3890520" progId="">
                  <p:embed/>
                </p:oleObj>
              </mc:Choice>
              <mc:Fallback>
                <p:oleObj r:id="rId3" imgW="3914640" imgH="389052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941168"/>
                        <a:ext cx="1581150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74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17632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помещении: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Выключите свет, перекройте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водо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и газоснабжение;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Закройте плотно двери, окна и вентиляционные отверстия;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Укрепите окна с помощью бумажных лент, скотча или щитов;</a:t>
            </a:r>
          </a:p>
          <a:p>
            <a:pPr marL="88900" indent="265113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укрытия выбирайте наиболее безопасные места подальше от окон, у капитальных стен и колонн строения, во внутренних строениях,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подвальных помещениях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(при отсутствии угрозы затопления).</a:t>
            </a:r>
          </a:p>
          <a:p>
            <a:pPr algn="ctr">
              <a:buNone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Что делать после урагана, бури, смерча?</a:t>
            </a:r>
          </a:p>
          <a:p>
            <a:pPr marL="88900" indent="265113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Даже если ветер стих, оставайтесь в помещении или месте укрытия до получения сообщения о стабилизации обстановки, через несколько минут порывы ветра могут возобновиться.</a:t>
            </a:r>
            <a:r>
              <a:rPr lang="ru-RU" sz="2200" dirty="0" smtClean="0"/>
              <a:t> </a:t>
            </a:r>
          </a:p>
          <a:p>
            <a:pPr marL="88900" indent="265113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Опасно включать свет и электроприборы. Выходя на улицу, остерегайтесь нависающих предметов и частей конструкций, оборванных электропроводов, поврежденных столбов, деревьев и т.д.</a:t>
            </a:r>
            <a:r>
              <a:rPr lang="ru-RU" sz="2200" dirty="0" smtClean="0"/>
              <a:t>                                   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-1905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939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-1905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17632" cy="568863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300" b="1" u="sng" dirty="0" smtClean="0">
                <a:latin typeface="Times New Roman" pitchFamily="18" charset="0"/>
                <a:cs typeface="Times New Roman" pitchFamily="18" charset="0"/>
              </a:rPr>
              <a:t>Что делать при землетрясении?</a:t>
            </a:r>
          </a:p>
          <a:p>
            <a:pPr algn="just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Если вы на первом этаже здания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Срочно покиньте здание – выбегайте на улицу на открытое место. </a:t>
            </a:r>
          </a:p>
          <a:p>
            <a:pPr algn="just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Если вы на верхних этажах здания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4013" algn="just"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Встаньте возле капитальных стен, опорных колонн в узких коридорах внутри здания или в дверных проемах, предварительно открыв двери;</a:t>
            </a:r>
          </a:p>
          <a:p>
            <a:pPr marL="0" indent="354013" algn="just"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Спрячьтесь под стол, закройте лицо руками.</a:t>
            </a:r>
          </a:p>
          <a:p>
            <a:pPr marL="0" indent="354013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Как только толчки прекратятся, немедленно выходите из здания на открытое место.</a:t>
            </a:r>
            <a:r>
              <a:rPr lang="ru-RU" sz="2300" dirty="0" smtClean="0"/>
              <a:t>    </a:t>
            </a:r>
          </a:p>
          <a:p>
            <a:pPr marL="0" indent="354013" algn="just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ОПАСНО: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0" indent="354013" algn="just"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Укрываться рядом с окнами и мебелью со стеклом;</a:t>
            </a:r>
          </a:p>
          <a:p>
            <a:pPr marL="0" indent="354013" algn="just"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Стоять рядом с тяжелыми, громоздкими предметами;</a:t>
            </a:r>
          </a:p>
          <a:p>
            <a:pPr marL="0" indent="354013" algn="just"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Прыгать из окон и балконов, если вы находитесь выше первого этажа;</a:t>
            </a:r>
          </a:p>
          <a:p>
            <a:pPr marL="0" indent="354013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ЗАПРЕЩАЕТСЯ ПОЛЬЗОВАТЬСЯ ЛИФТОМ!</a:t>
            </a:r>
          </a:p>
          <a:p>
            <a:pPr marL="0" indent="354013"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-1905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17632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На улице:</a:t>
            </a:r>
          </a:p>
          <a:p>
            <a:pPr algn="just">
              <a:buFont typeface="Arial" pitchFamily="34" charset="0"/>
              <a:buChar char="•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Отойдите как можно дальше от зданий, высоких столбов и заборов;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 нахождении в местах большого скопления людей и при возникновении паники двигайтесь в направлении движения толпы.</a:t>
            </a:r>
          </a:p>
          <a:p>
            <a:pPr marL="0" indent="354013"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80920" cy="5328592"/>
          </a:xfrm>
        </p:spPr>
        <p:txBody>
          <a:bodyPr>
            <a:noAutofit/>
          </a:bodyPr>
          <a:lstStyle/>
          <a:p>
            <a:pPr marL="88900" indent="20638"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ОБНАРУЖЕНИЕ ВЗРЫВООПАСНЫХ ПРЕДМЕТОВ, ЗАБЫТЫХ ВЕЩЕЙ</a:t>
            </a:r>
          </a:p>
          <a:p>
            <a:pPr marL="88900" indent="20638"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20638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В случае нахождения на территории школы взрывоопасных предметов, например, боеприпасов, единственное, что необходимо сделать – НЕ ПРИБЛИЖАТЬСЯ И ТЕМ БОЛЕЕ НЕ ПРИКАСАТЬСЯ К НИМ. О находке оповестить старших. В случае эвакуации соблюдать те же правила, что и при пожаре. </a:t>
            </a:r>
          </a:p>
          <a:p>
            <a:pPr marL="88900" indent="20638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При нахождении подозрительных сумок, пакетов действовать требуется так же: НИЧЕГО НЕ ТРОГАЯ, СООБЩИТЬ СТАРШИМ.</a:t>
            </a:r>
          </a:p>
          <a:p>
            <a:pPr marL="88900" indent="20638"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-1905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0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3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109728" indent="0" algn="just"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значимости курса «Основы безопасности жизнедеятельности», поднятие его престижа;</a:t>
            </a:r>
          </a:p>
          <a:p>
            <a:pPr marL="109728" indent="0" algn="just"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отработка навыков безопасного поведения школьниками в  условиях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экстремальной ситуации;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Пропаганда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безопасности жизнедеятельности среди подрастающего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-1905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96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Школа – это место, где в течение учебного года дети и подростки проводят больше всего времени. Здесь вы получаете знания, отдыхаете во время перемен, посещаете кружки и внеурочные занятия. Чтобы школьная жизнь не омрачалась неприятными и опасными событиями, существуют определенные  правила. Эти правила условно можно разделить на две подгруппы:</a:t>
            </a:r>
          </a:p>
          <a:p>
            <a:pPr marL="0" indent="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безопасное поведение в повседневной школьной жизни;</a:t>
            </a:r>
          </a:p>
          <a:p>
            <a:pPr marL="0" indent="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безопасное поведение в условиях экстремальной ситуации.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057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6780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Сегодня мы рассмотрим правила безопасного поведения в условиях экстремальной ситуации. Среди которых можно выделить следующие: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пожар, задымление;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угроза урагана или наводнения;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обнаружение взрывоопасных предметов, боеприпасов.</a:t>
            </a:r>
          </a:p>
          <a:p>
            <a:pPr mar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48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472608"/>
          </a:xfrm>
        </p:spPr>
        <p:txBody>
          <a:bodyPr>
            <a:normAutofit lnSpcReduction="10000"/>
          </a:bodyPr>
          <a:lstStyle/>
          <a:p>
            <a:pPr marL="88900" indent="206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Каждая из перечисленных ситуаций предусматривает определенный порядок действий, но самое первое, что необходимо сделать при возникновении любой из них –  </a:t>
            </a:r>
          </a:p>
          <a:p>
            <a:pPr marL="88900" indent="20638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ОПОВЕСТИТЬ СОТРУДНИКОВ ШКОЛЫ, А В СЛУЧАЕ НАДОБНОСТИ И ЭКСТРЕННЫЕ СЛУЖБЫ</a:t>
            </a:r>
          </a:p>
          <a:p>
            <a:pPr marL="88900" indent="20638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20638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Телефоны вызова экстренных служб:</a:t>
            </a:r>
          </a:p>
          <a:p>
            <a:pPr marL="88900" indent="20638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Пожарная охрана (МЧС) – 101</a:t>
            </a:r>
          </a:p>
          <a:p>
            <a:pPr marL="88900" indent="20638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Полиция – 102</a:t>
            </a:r>
          </a:p>
          <a:p>
            <a:pPr marL="88900" indent="20638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Скорая помощь – 103</a:t>
            </a:r>
          </a:p>
          <a:p>
            <a:pPr marL="88900" indent="20638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Единая служба спасения – 112 </a:t>
            </a:r>
          </a:p>
          <a:p>
            <a:pPr marL="88900" indent="20638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908720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ДЕЙСТВИЯ ПРИ ПОЖАРЕ ИЛИ ЗАДЫМЛЕНИИ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Если во время занятий в школе обнаружен очаг возгорания или сильное задымление, самое главное – НЕ ВПАДАТЬ В ПАНИКУ И СОХРАНЯТЬ СПОКОЙСТВИЕ. Из-за панических действий во время чрезвычайной ситуации страдает больше людей, чем собственно от опасности. Знание того, как следует поступить и отработка необходимых навыков помогут избежать серьезных потерь.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Действовать при пожаре или задымлении следует так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1. Если непосредственной опасности для находящихся в классе нет и сигнала об эвакуации не поступало, правильным будет не покидать помещения, закрыть окна и вентиляционные отверстия и заложить щели мокрыми тряпками во избежание попадания дыма и отравления продуктами горения, после чего спокойно дождаться пожарных.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-1905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3528" y="1196752"/>
            <a:ext cx="82809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2. При получении сигнала о необходимости эвакуации совместно с учителем организованно выйти на улицу по пути, предусмотренному планом пожарной эвакуации.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3. Верхнюю одежду из гардероба можно забрать только при отсутствии непосредственной опасности подхода и возникновения давки, по указанию учителя. В остальных случаях школу необходимо покинуть без верхней одежды и на безопасном расстоянии ожидать дальнейших распоряжений учителя.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4. При проходе по задымленным коридорам или лестницам надо помнить, что ВНИЗУ ДЫМА МЕНЬШЕ. Идти лучше пригнувшись, а если нужно – то и на четвереньках. Ни в коем случае не отставать от товарищей. 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5. Почувствовав себя плохо, и поняв, что продолжать движение невозможно, можно громко закричать, привлекая внимание учителя и одноклассников.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1918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-1905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67544" y="1305342"/>
            <a:ext cx="79928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20638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6. По возможности следует использовать индивидуальные средства защиты, например, прикрыть лицо мокрым платком, варежкой или шапкой для защиты органов дыхания от дыма.</a:t>
            </a:r>
          </a:p>
          <a:p>
            <a:pPr marL="88900" indent="20638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5451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-19050"/>
            <a:ext cx="915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908720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20638"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УГРОЗА СТИХИЙНОГО БЕДСТВИЯ</a:t>
            </a:r>
          </a:p>
          <a:p>
            <a:pPr marL="88900" indent="20638"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20638" algn="ctr">
              <a:buNone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Что делать при урагане, буре?</a:t>
            </a:r>
          </a:p>
          <a:p>
            <a:pPr marL="88900" indent="20638"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20638"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улице:</a:t>
            </a:r>
          </a:p>
          <a:p>
            <a:pPr marL="88900" indent="20638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Держитесь как можно дальше от легких построек, линий электропередач, деревьев, стеклянных витрин;</a:t>
            </a:r>
          </a:p>
          <a:p>
            <a:pPr marL="88900" indent="20638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укрытия выбирайте наиболее безопасные места – любое прочное строение, капитальные дорожные сооружения;</a:t>
            </a:r>
          </a:p>
          <a:p>
            <a:pPr marL="88900" indent="20638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защиты от летящих обломков и осколков стекла используйте подручные средства;</a:t>
            </a:r>
          </a:p>
          <a:p>
            <a:pPr marL="88900" indent="20638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Остерегайтесь находиться в поврежденных зданиях, так как они могут обрушиться при новых порывах ветра.  </a:t>
            </a:r>
          </a:p>
          <a:p>
            <a:pPr marL="88900" indent="20638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998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1276</TotalTime>
  <Words>361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                  Открытый урок на тему: «Безопасное поведение в условиях экстремальной ситуации» (для старшего школьного возраста)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Enigma</dc:creator>
  <cp:lastModifiedBy>MI_Voronkova</cp:lastModifiedBy>
  <cp:revision>112</cp:revision>
  <dcterms:created xsi:type="dcterms:W3CDTF">2018-10-21T10:24:11Z</dcterms:created>
  <dcterms:modified xsi:type="dcterms:W3CDTF">2020-08-21T01:11:53Z</dcterms:modified>
</cp:coreProperties>
</file>