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press/6517/institut-vozrastnoy-fiziologii-rao-razrabotal-rekomendacii-po-formirovaniyu-infrastruktury-detskih-sad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hyperlink" Target="https://docs.edu.gov.ru/document/id/364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67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 резолюции VII Всероссийского съезда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работников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дошкольного образования (17-18 ноября 2022 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230804" y="1610888"/>
            <a:ext cx="8588420" cy="4588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>
                <a:solidFill>
                  <a:srgbClr val="C00000"/>
                </a:solidFill>
              </a:rPr>
              <a:t>Обеспечить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мониторинг </a:t>
            </a:r>
            <a:r>
              <a:rPr lang="ru-RU" sz="2400" dirty="0">
                <a:solidFill>
                  <a:srgbClr val="C00000"/>
                </a:solidFill>
              </a:rPr>
              <a:t>правоприменительной практики </a:t>
            </a:r>
            <a:r>
              <a:rPr lang="ru-RU" sz="2400" dirty="0"/>
              <a:t>федерального законодательства в сфере дошкольного образования </a:t>
            </a:r>
            <a:r>
              <a:rPr lang="ru-RU" sz="2400" u="sng" dirty="0">
                <a:solidFill>
                  <a:srgbClr val="C00000"/>
                </a:solidFill>
              </a:rPr>
              <a:t>в части реализации ФОП ДО</a:t>
            </a:r>
            <a:r>
              <a:rPr lang="ru-RU" sz="2400" dirty="0"/>
              <a:t>, разработанной в целях исполнения норм Федерального закона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Федерации»;</a:t>
            </a:r>
          </a:p>
          <a:p>
            <a:r>
              <a:rPr lang="ru-RU" sz="2400" dirty="0"/>
              <a:t>Подготовить предложения </a:t>
            </a:r>
            <a:r>
              <a:rPr lang="ru-RU" sz="2400" u="sng" dirty="0">
                <a:solidFill>
                  <a:srgbClr val="C00000"/>
                </a:solidFill>
              </a:rPr>
              <a:t>по действенным механизмам контроля и объективной оценке качества дошкольного образования</a:t>
            </a:r>
            <a:r>
              <a:rPr lang="ru-RU" sz="2400" dirty="0"/>
              <a:t>, нацеленным на развитие ресурсного потенциала ДОО и предусматривающим консолидацию усилий институциональных, муниципальных, региональных, федеральных органов управления образованием, иных заинтересованных сторон для обеспечения доступности качественного образования для каждого ребенка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67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Федеральная образовательная программа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дошкольного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образования (ФОП ДО)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4517136" y="1388087"/>
            <a:ext cx="4302088" cy="481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333333"/>
                </a:solidFill>
              </a:rPr>
              <a:t>Приказ вступил </a:t>
            </a:r>
            <a:r>
              <a:rPr lang="ru-RU" sz="2600" dirty="0">
                <a:solidFill>
                  <a:srgbClr val="333333"/>
                </a:solidFill>
              </a:rPr>
              <a:t> </a:t>
            </a:r>
            <a:r>
              <a:rPr lang="ru-RU" sz="2600" b="1" dirty="0">
                <a:solidFill>
                  <a:srgbClr val="333333"/>
                </a:solidFill>
              </a:rPr>
              <a:t>в</a:t>
            </a:r>
            <a:r>
              <a:rPr lang="ru-RU" sz="2600" dirty="0">
                <a:solidFill>
                  <a:srgbClr val="333333"/>
                </a:solidFill>
              </a:rPr>
              <a:t> </a:t>
            </a:r>
            <a:r>
              <a:rPr lang="ru-RU" sz="2600" b="1" dirty="0">
                <a:solidFill>
                  <a:srgbClr val="333333"/>
                </a:solidFill>
              </a:rPr>
              <a:t>силу</a:t>
            </a:r>
            <a:r>
              <a:rPr lang="ru-RU" sz="2600" dirty="0">
                <a:solidFill>
                  <a:srgbClr val="333333"/>
                </a:solidFill>
              </a:rPr>
              <a:t>: </a:t>
            </a:r>
            <a:r>
              <a:rPr lang="ru-RU" sz="2600" u="sng" dirty="0">
                <a:solidFill>
                  <a:srgbClr val="C00000"/>
                </a:solidFill>
              </a:rPr>
              <a:t> </a:t>
            </a:r>
            <a:r>
              <a:rPr lang="ru-RU" sz="2600" u="sng" dirty="0" smtClean="0">
                <a:solidFill>
                  <a:srgbClr val="C00000"/>
                </a:solidFill>
              </a:rPr>
              <a:t>8 января </a:t>
            </a:r>
            <a:r>
              <a:rPr lang="ru-RU" sz="2600" b="1" u="sng" dirty="0" smtClean="0">
                <a:solidFill>
                  <a:srgbClr val="C00000"/>
                </a:solidFill>
              </a:rPr>
              <a:t>2023</a:t>
            </a:r>
            <a:r>
              <a:rPr lang="ru-RU" sz="2600" u="sng" dirty="0">
                <a:solidFill>
                  <a:srgbClr val="C00000"/>
                </a:solidFill>
              </a:rPr>
              <a:t> года</a:t>
            </a:r>
            <a:r>
              <a:rPr lang="ru-RU" sz="2600" dirty="0"/>
              <a:t>, дошкольным образовательным </a:t>
            </a:r>
            <a:r>
              <a:rPr lang="ru-RU" sz="2600" dirty="0" smtClean="0"/>
              <a:t>организациям </a:t>
            </a:r>
            <a:r>
              <a:rPr lang="ru-RU" sz="2600" dirty="0"/>
              <a:t>поручено полностью перейти к реализации 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    не </a:t>
            </a:r>
            <a:r>
              <a:rPr lang="ru-RU" sz="2600" dirty="0"/>
              <a:t>позднее </a:t>
            </a:r>
            <a:r>
              <a:rPr lang="ru-RU" sz="2600" u="sng" dirty="0">
                <a:solidFill>
                  <a:srgbClr val="C00000"/>
                </a:solidFill>
              </a:rPr>
              <a:t>1 сентября </a:t>
            </a:r>
            <a:r>
              <a:rPr lang="ru-RU" sz="2600" b="1" u="sng" dirty="0">
                <a:solidFill>
                  <a:srgbClr val="C00000"/>
                </a:solidFill>
              </a:rPr>
              <a:t>2023</a:t>
            </a:r>
            <a:r>
              <a:rPr lang="ru-RU" sz="2600" u="sng" dirty="0">
                <a:solidFill>
                  <a:srgbClr val="C00000"/>
                </a:solidFill>
              </a:rPr>
              <a:t> года</a:t>
            </a:r>
            <a:r>
              <a:rPr lang="ru-RU" sz="2600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300" dirty="0"/>
              <a:t>ДОО имеют право до конца учебного года работать по существующей в настоящее время основной образовательной программе</a:t>
            </a:r>
          </a:p>
          <a:p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Последний возможный срок утверждения </a:t>
            </a:r>
            <a:r>
              <a:rPr lang="ru-RU" sz="2600" u="sng" dirty="0">
                <a:solidFill>
                  <a:srgbClr val="C00000"/>
                </a:solidFill>
              </a:rPr>
              <a:t>ОП ДО, приведенной в соответствие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/>
              <a:t>ФГОС ДО  и ФОП ДО </a:t>
            </a:r>
            <a:r>
              <a:rPr lang="ru-RU" sz="2600" u="sng" dirty="0">
                <a:solidFill>
                  <a:srgbClr val="C00000"/>
                </a:solidFill>
              </a:rPr>
              <a:t>31 августа 2023 года</a:t>
            </a:r>
            <a:endParaRPr lang="ru-RU" sz="2600" u="sng" dirty="0">
              <a:solidFill>
                <a:srgbClr val="C00000"/>
              </a:solidFill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38B5617D-7523-4589-B551-E54DEB603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0" t="6835" r="30340" b="3920"/>
          <a:stretch/>
        </p:blipFill>
        <p:spPr>
          <a:xfrm>
            <a:off x="448056" y="1497267"/>
            <a:ext cx="3916473" cy="44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109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ВОПРОС: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получили «государственное задание»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(+ метод рекомендации)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приведении в соответствие образовательных программ ДО,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что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делать сейчас?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512064" y="1847088"/>
            <a:ext cx="8307160" cy="4352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ОТВЕТ: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1. </a:t>
            </a:r>
            <a:r>
              <a:rPr lang="ru" sz="3200" b="1" dirty="0">
                <a:solidFill>
                  <a:srgbClr val="002060"/>
                </a:solidFill>
              </a:rPr>
              <a:t> Провести масштабную аналитическую деятельность в ДОО:</a:t>
            </a:r>
            <a:endParaRPr lang="ru" sz="3200" b="1" u="sng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3200" dirty="0"/>
              <a:t>Провести сравнительный анализ </a:t>
            </a:r>
            <a:r>
              <a:rPr lang="ru-RU" altLang="ru-RU" sz="3200" b="1" u="sng" dirty="0">
                <a:solidFill>
                  <a:srgbClr val="C00000"/>
                </a:solidFill>
              </a:rPr>
              <a:t>ООП ДО на соответствие  и расхождение с требованиями ФОП ДО + ФГОС ДО, а также  на предмет выявления расхождений в разделах, их содержании и смыслах</a:t>
            </a:r>
          </a:p>
          <a:p>
            <a:r>
              <a:rPr lang="ru-RU" altLang="ru-RU" sz="3200" b="1" dirty="0">
                <a:solidFill>
                  <a:srgbClr val="002060"/>
                </a:solidFill>
              </a:rPr>
              <a:t>2. Найти понятные способы реализации полученного «</a:t>
            </a:r>
            <a:r>
              <a:rPr lang="ru-RU" sz="3200" b="1" dirty="0">
                <a:solidFill>
                  <a:srgbClr val="002060"/>
                </a:solidFill>
              </a:rPr>
              <a:t>государственного задания»</a:t>
            </a:r>
            <a:endParaRPr lang="ru-RU" altLang="ru-RU" sz="3200" b="1" u="sng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altLang="ru-RU" dirty="0"/>
              <a:t>Провести ревизию используемых в ДОО педагогических идей, методик, технологий, форм организации образовательного процесса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altLang="ru-RU" dirty="0"/>
              <a:t>Проанализировать ресурсы детского сада, понять где они избыточны, где недостаточны, скорректировать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altLang="ru-RU" dirty="0"/>
              <a:t>Укрепить или актуализировать наиболее перспективные направления образовательной деятельности организации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615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67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Федеральная образовательная программа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дошкольного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образования (ФОП ДО)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4517136" y="1388087"/>
            <a:ext cx="4302088" cy="481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</a:rPr>
              <a:t>Методическое сопровождение: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Методические рекомендации по формированию инфраструктуры ДОО </a:t>
            </a:r>
            <a:r>
              <a:rPr lang="ru-RU" sz="2400" dirty="0"/>
              <a:t>можно найти по ссылке </a:t>
            </a:r>
            <a:r>
              <a:rPr lang="ru-RU" sz="24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https://edu.gov.ru/press/6517/institut-vozrastnoy-fiziologii-rao-razrabotal-rekomendacii-po-formirovaniyu-infrastruktury-detskih-sadov/</a:t>
            </a:r>
            <a:endParaRPr lang="ru-RU" sz="2400" dirty="0"/>
          </a:p>
          <a:p>
            <a:pPr algn="just">
              <a:spcBef>
                <a:spcPts val="18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Методические рекомендации по реализации федеральной образовательной программы дошкольного образования </a:t>
            </a:r>
            <a:r>
              <a:rPr lang="ru-RU" sz="2400" dirty="0"/>
              <a:t>можно найти по ссылке </a:t>
            </a:r>
            <a:r>
              <a:rPr lang="ru-RU" sz="24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https://docs.edu.gov.ru/document/id/3643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pic>
        <p:nvPicPr>
          <p:cNvPr id="7" name="Slide">
            <a:extLst>
              <a:ext uri="{FF2B5EF4-FFF2-40B4-BE49-F238E27FC236}">
                <a16:creationId xmlns:a16="http://schemas.microsoft.com/office/drawing/2014/main" id="{85F11C4C-DE47-4967-B04D-ED6196BAC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4" t="25826" r="23458" b="1"/>
          <a:stretch/>
        </p:blipFill>
        <p:spPr>
          <a:xfrm>
            <a:off x="345373" y="1388087"/>
            <a:ext cx="3967414" cy="22095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10826"/>
          <a:stretch/>
        </p:blipFill>
        <p:spPr>
          <a:xfrm>
            <a:off x="278727" y="3597660"/>
            <a:ext cx="4100505" cy="24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80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организовать процесс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приведения в соответствие»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ООП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ДО?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512064" y="1516103"/>
            <a:ext cx="8307160" cy="4683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Возможны два варианта: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3200" dirty="0"/>
              <a:t>Проанализировать существующую в детском саду образовательную программу и </a:t>
            </a:r>
            <a:r>
              <a:rPr lang="ru-RU" sz="3200" u="sng" dirty="0">
                <a:solidFill>
                  <a:schemeClr val="accent6">
                    <a:lumMod val="50000"/>
                  </a:schemeClr>
                </a:solidFill>
              </a:rPr>
              <a:t>добавить в нее недостающие компоненты из ФОП ДО </a:t>
            </a:r>
            <a:r>
              <a:rPr lang="ru-RU" sz="3200" dirty="0"/>
              <a:t>(цель, задачный блок, пересмотреть в каждой образовательной области  содержательные, результативные и воспитательные блоки)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3200" u="sng" dirty="0">
                <a:solidFill>
                  <a:schemeClr val="accent6">
                    <a:lumMod val="50000"/>
                  </a:schemeClr>
                </a:solidFill>
              </a:rPr>
              <a:t>Взять в качестве обязательной части в каждом разделе текст ФОП ДО </a:t>
            </a:r>
            <a:r>
              <a:rPr lang="ru-RU" sz="3200" dirty="0"/>
              <a:t>и из своей программы спроектировать в каждом разделе формируемую часть, после сравнительного анализа каждого раздела, оставляя то, что действительно важно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868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80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процессе «приведения в соответствие»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ООП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опираемся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ключевые факторы: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A86D7D-2BF6-4BFF-97A6-1F0159FEE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6" t="14067" r="7494" b="4037"/>
          <a:stretch/>
        </p:blipFill>
        <p:spPr>
          <a:xfrm>
            <a:off x="204686" y="1516103"/>
            <a:ext cx="8433288" cy="41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2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278728" y="613931"/>
            <a:ext cx="8540496" cy="81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Совет руководителям: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необходимо оставить «управленческий след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B7149256-CCB2-44A2-B4E0-7E409118C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" t="19352" r="6695" b="25684"/>
          <a:stretch/>
        </p:blipFill>
        <p:spPr>
          <a:xfrm>
            <a:off x="461639" y="1592967"/>
            <a:ext cx="8131945" cy="33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457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NA_Ma6enyn</cp:lastModifiedBy>
  <cp:revision>30</cp:revision>
  <dcterms:created xsi:type="dcterms:W3CDTF">2019-02-21T15:01:25Z</dcterms:created>
  <dcterms:modified xsi:type="dcterms:W3CDTF">2023-04-11T08:56:17Z</dcterms:modified>
</cp:coreProperties>
</file>