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1"/>
  </p:notesMasterIdLst>
  <p:sldIdLst>
    <p:sldId id="284" r:id="rId2"/>
    <p:sldId id="544" r:id="rId3"/>
    <p:sldId id="530" r:id="rId4"/>
    <p:sldId id="614" r:id="rId5"/>
    <p:sldId id="486" r:id="rId6"/>
    <p:sldId id="586" r:id="rId7"/>
    <p:sldId id="287" r:id="rId8"/>
    <p:sldId id="526" r:id="rId9"/>
    <p:sldId id="585" r:id="rId10"/>
    <p:sldId id="521" r:id="rId11"/>
    <p:sldId id="640" r:id="rId12"/>
    <p:sldId id="584" r:id="rId13"/>
    <p:sldId id="512" r:id="rId14"/>
    <p:sldId id="538" r:id="rId15"/>
    <p:sldId id="494" r:id="rId16"/>
    <p:sldId id="495" r:id="rId17"/>
    <p:sldId id="641" r:id="rId18"/>
    <p:sldId id="638" r:id="rId19"/>
    <p:sldId id="615" r:id="rId20"/>
    <p:sldId id="616" r:id="rId21"/>
    <p:sldId id="527" r:id="rId22"/>
    <p:sldId id="528" r:id="rId23"/>
    <p:sldId id="639" r:id="rId24"/>
    <p:sldId id="540" r:id="rId25"/>
    <p:sldId id="558" r:id="rId26"/>
    <p:sldId id="644" r:id="rId27"/>
    <p:sldId id="618" r:id="rId28"/>
    <p:sldId id="627" r:id="rId29"/>
    <p:sldId id="645" r:id="rId30"/>
    <p:sldId id="510" r:id="rId31"/>
    <p:sldId id="592" r:id="rId32"/>
    <p:sldId id="628" r:id="rId33"/>
    <p:sldId id="591" r:id="rId34"/>
    <p:sldId id="593" r:id="rId35"/>
    <p:sldId id="621" r:id="rId36"/>
    <p:sldId id="631" r:id="rId37"/>
    <p:sldId id="643" r:id="rId38"/>
    <p:sldId id="305" r:id="rId39"/>
    <p:sldId id="626" r:id="rId40"/>
    <p:sldId id="581" r:id="rId41"/>
    <p:sldId id="582" r:id="rId42"/>
    <p:sldId id="539" r:id="rId43"/>
    <p:sldId id="671" r:id="rId44"/>
    <p:sldId id="679" r:id="rId45"/>
    <p:sldId id="678" r:id="rId46"/>
    <p:sldId id="583" r:id="rId47"/>
    <p:sldId id="623" r:id="rId48"/>
    <p:sldId id="680" r:id="rId49"/>
    <p:sldId id="557" r:id="rId50"/>
  </p:sldIdLst>
  <p:sldSz cx="12192000" cy="6858000"/>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0DCB9F0-9093-4EB0-96FA-A2ABE6CC4ECB}">
          <p14:sldIdLst>
            <p14:sldId id="284"/>
            <p14:sldId id="544"/>
            <p14:sldId id="530"/>
            <p14:sldId id="614"/>
            <p14:sldId id="486"/>
            <p14:sldId id="586"/>
            <p14:sldId id="287"/>
            <p14:sldId id="526"/>
            <p14:sldId id="585"/>
            <p14:sldId id="521"/>
            <p14:sldId id="640"/>
            <p14:sldId id="584"/>
            <p14:sldId id="512"/>
            <p14:sldId id="538"/>
            <p14:sldId id="494"/>
            <p14:sldId id="495"/>
            <p14:sldId id="641"/>
            <p14:sldId id="638"/>
            <p14:sldId id="615"/>
            <p14:sldId id="616"/>
            <p14:sldId id="527"/>
            <p14:sldId id="528"/>
            <p14:sldId id="639"/>
            <p14:sldId id="540"/>
            <p14:sldId id="558"/>
            <p14:sldId id="644"/>
            <p14:sldId id="618"/>
            <p14:sldId id="627"/>
            <p14:sldId id="645"/>
            <p14:sldId id="510"/>
            <p14:sldId id="592"/>
            <p14:sldId id="628"/>
            <p14:sldId id="591"/>
            <p14:sldId id="593"/>
            <p14:sldId id="621"/>
            <p14:sldId id="631"/>
            <p14:sldId id="643"/>
            <p14:sldId id="305"/>
            <p14:sldId id="626"/>
            <p14:sldId id="581"/>
            <p14:sldId id="582"/>
            <p14:sldId id="539"/>
            <p14:sldId id="671"/>
            <p14:sldId id="679"/>
            <p14:sldId id="678"/>
            <p14:sldId id="583"/>
            <p14:sldId id="623"/>
            <p14:sldId id="680"/>
            <p14:sldId id="5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4660"/>
  </p:normalViewPr>
  <p:slideViewPr>
    <p:cSldViewPr snapToGrid="0">
      <p:cViewPr varScale="1">
        <p:scale>
          <a:sx n="109" d="100"/>
          <a:sy n="109" d="100"/>
        </p:scale>
        <p:origin x="5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E5553C6B-90F0-4F88-BDA7-13D4C2CA80AF}" type="datetimeFigureOut">
              <a:rPr lang="ru-RU" smtClean="0"/>
              <a:t>13.05.2023</a:t>
            </a:fld>
            <a:endParaRPr lang="ru-RU"/>
          </a:p>
        </p:txBody>
      </p:sp>
      <p:sp>
        <p:nvSpPr>
          <p:cNvPr id="4" name="Образ слайда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C9601A1B-05C7-445B-9BF8-A780B339D70D}" type="slidenum">
              <a:rPr lang="ru-RU" smtClean="0"/>
              <a:t>‹#›</a:t>
            </a:fld>
            <a:endParaRPr lang="ru-RU"/>
          </a:p>
        </p:txBody>
      </p:sp>
    </p:spTree>
    <p:extLst>
      <p:ext uri="{BB962C8B-B14F-4D97-AF65-F5344CB8AC3E}">
        <p14:creationId xmlns:p14="http://schemas.microsoft.com/office/powerpoint/2010/main" val="389402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601A1B-05C7-445B-9BF8-A780B339D70D}" type="slidenum">
              <a:rPr lang="ru-RU" smtClean="0"/>
              <a:t>29</a:t>
            </a:fld>
            <a:endParaRPr lang="ru-RU"/>
          </a:p>
        </p:txBody>
      </p:sp>
    </p:spTree>
    <p:extLst>
      <p:ext uri="{BB962C8B-B14F-4D97-AF65-F5344CB8AC3E}">
        <p14:creationId xmlns:p14="http://schemas.microsoft.com/office/powerpoint/2010/main" val="327207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98C5188-BAC0-42C6-80DA-EC7C34E200D4}" type="datetimeFigureOut">
              <a:rPr lang="ru-RU" smtClean="0"/>
              <a:t>13.05.2023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730964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8C5188-BAC0-42C6-80DA-EC7C34E200D4}" type="datetimeFigureOut">
              <a:rPr lang="ru-RU" smtClean="0"/>
              <a:t>13.05.2023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101796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8C5188-BAC0-42C6-80DA-EC7C34E200D4}" type="datetimeFigureOut">
              <a:rPr lang="ru-RU" smtClean="0"/>
              <a:t>13.05.2023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318703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Титульный слайд 2">
    <p:bg>
      <p:bgRef idx="1001">
        <a:schemeClr val="bg2"/>
      </p:bgRef>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476" b="61741"/>
          <a:stretch/>
        </p:blipFill>
        <p:spPr>
          <a:xfrm>
            <a:off x="0" y="-16631"/>
            <a:ext cx="12192000" cy="2385761"/>
          </a:xfrm>
          <a:prstGeom prst="rect">
            <a:avLst/>
          </a:prstGeom>
          <a:effectLst>
            <a:outerShdw blurRad="50800" dist="38100" dir="5400000" algn="t" rotWithShape="0">
              <a:prstClr val="black">
                <a:alpha val="40000"/>
              </a:prstClr>
            </a:outerShdw>
          </a:effectLst>
        </p:spPr>
      </p:pic>
      <p:sp>
        <p:nvSpPr>
          <p:cNvPr id="30" name="Прямоугольник 29">
            <a:extLst>
              <a:ext uri="{FF2B5EF4-FFF2-40B4-BE49-F238E27FC236}">
                <a16:creationId xmlns:a16="http://schemas.microsoft.com/office/drawing/2014/main" id="{7C86DF77-CC5A-40B0-B8CC-1D6FD9F696A5}"/>
              </a:ext>
            </a:extLst>
          </p:cNvPr>
          <p:cNvSpPr/>
          <p:nvPr userDrawn="1"/>
        </p:nvSpPr>
        <p:spPr>
          <a:xfrm>
            <a:off x="0" y="-16629"/>
            <a:ext cx="12192000" cy="2385760"/>
          </a:xfrm>
          <a:prstGeom prst="rect">
            <a:avLst/>
          </a:prstGeom>
          <a:solidFill>
            <a:srgbClr val="248165">
              <a:alpha val="5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2" name="Заголовок 1"/>
          <p:cNvSpPr>
            <a:spLocks noGrp="1"/>
          </p:cNvSpPr>
          <p:nvPr>
            <p:ph type="ctrTitle" hasCustomPrompt="1"/>
          </p:nvPr>
        </p:nvSpPr>
        <p:spPr>
          <a:xfrm>
            <a:off x="1524000" y="2469913"/>
            <a:ext cx="9144000" cy="1255063"/>
          </a:xfrm>
        </p:spPr>
        <p:txBody>
          <a:bodyPr anchor="b">
            <a:normAutofit/>
          </a:bodyPr>
          <a:lstStyle>
            <a:lvl1pPr algn="ctr">
              <a:defRPr sz="4000">
                <a:solidFill>
                  <a:srgbClr val="42A28C"/>
                </a:solidFill>
              </a:defRPr>
            </a:lvl1pPr>
          </a:lstStyle>
          <a:p>
            <a:r>
              <a:rPr lang="ru-RU" dirty="0"/>
              <a:t>Образец заголовка </a:t>
            </a:r>
          </a:p>
        </p:txBody>
      </p:sp>
      <p:sp>
        <p:nvSpPr>
          <p:cNvPr id="3" name="Подзаголовок 2"/>
          <p:cNvSpPr>
            <a:spLocks noGrp="1"/>
          </p:cNvSpPr>
          <p:nvPr>
            <p:ph type="subTitle" idx="1"/>
          </p:nvPr>
        </p:nvSpPr>
        <p:spPr>
          <a:xfrm>
            <a:off x="1524000" y="3809126"/>
            <a:ext cx="9144000" cy="905749"/>
          </a:xfrm>
        </p:spPr>
        <p:txBody>
          <a:bodyPr/>
          <a:lstStyle>
            <a:lvl1pPr marL="0" indent="0" algn="ctr">
              <a:buNone/>
              <a:defRPr sz="2400">
                <a:solidFill>
                  <a:srgbClr val="50B8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Прямоугольник 11"/>
          <p:cNvSpPr/>
          <p:nvPr userDrawn="1"/>
        </p:nvSpPr>
        <p:spPr>
          <a:xfrm>
            <a:off x="0" y="6717314"/>
            <a:ext cx="12192000" cy="162000"/>
          </a:xfrm>
          <a:prstGeom prst="rect">
            <a:avLst/>
          </a:prstGeom>
          <a:solidFill>
            <a:srgbClr val="C0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52043" y="395502"/>
            <a:ext cx="1079882" cy="908181"/>
          </a:xfrm>
          <a:prstGeom prst="rect">
            <a:avLst/>
          </a:prstGeom>
          <a:noFill/>
        </p:spPr>
      </p:pic>
      <p:sp>
        <p:nvSpPr>
          <p:cNvPr id="8" name="TextBox 7"/>
          <p:cNvSpPr txBox="1"/>
          <p:nvPr userDrawn="1"/>
        </p:nvSpPr>
        <p:spPr>
          <a:xfrm>
            <a:off x="3996078" y="1387835"/>
            <a:ext cx="4191813" cy="723275"/>
          </a:xfrm>
          <a:prstGeom prst="rect">
            <a:avLst/>
          </a:prstGeom>
          <a:noFill/>
        </p:spPr>
        <p:txBody>
          <a:bodyPr wrap="square" rtlCol="0">
            <a:spAutoFit/>
          </a:bodyPr>
          <a:lstStyle/>
          <a:p>
            <a:pPr algn="ctr"/>
            <a:r>
              <a:rPr lang="ru-RU" sz="2300" dirty="0">
                <a:solidFill>
                  <a:schemeClr val="bg1"/>
                </a:solidFill>
              </a:rPr>
              <a:t>Институт развития образования</a:t>
            </a:r>
            <a:r>
              <a:rPr lang="ru-RU" dirty="0">
                <a:solidFill>
                  <a:schemeClr val="bg1"/>
                </a:solidFill>
              </a:rPr>
              <a:t/>
            </a:r>
            <a:br>
              <a:rPr lang="ru-RU" dirty="0">
                <a:solidFill>
                  <a:schemeClr val="bg1"/>
                </a:solidFill>
              </a:rPr>
            </a:br>
            <a:r>
              <a:rPr lang="ru-RU" dirty="0">
                <a:solidFill>
                  <a:schemeClr val="bg1"/>
                </a:solidFill>
              </a:rPr>
              <a:t>Иркутской области</a:t>
            </a:r>
          </a:p>
        </p:txBody>
      </p:sp>
      <p:grpSp>
        <p:nvGrpSpPr>
          <p:cNvPr id="13" name="Группа 12"/>
          <p:cNvGrpSpPr/>
          <p:nvPr userDrawn="1"/>
        </p:nvGrpSpPr>
        <p:grpSpPr>
          <a:xfrm>
            <a:off x="2656770" y="5564487"/>
            <a:ext cx="6411030" cy="1312763"/>
            <a:chOff x="1706880" y="-251147"/>
            <a:chExt cx="6411030" cy="1312763"/>
          </a:xfrm>
        </p:grpSpPr>
        <p:pic>
          <p:nvPicPr>
            <p:cNvPr id="14" name="Рисунок 13">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4" cstate="print">
              <a:duotone>
                <a:prstClr val="black"/>
                <a:schemeClr val="tx1">
                  <a:tint val="45000"/>
                  <a:satMod val="400000"/>
                </a:schemeClr>
              </a:duotone>
              <a:extLst>
                <a:ext uri="{28A0092B-C50C-407E-A947-70E740481C1C}">
                  <a14:useLocalDpi xmlns:a14="http://schemas.microsoft.com/office/drawing/2010/main" val="0"/>
                </a:ext>
              </a:extLst>
            </a:blip>
            <a:srcRect l="19005" r="67258"/>
            <a:stretch/>
          </p:blipFill>
          <p:spPr>
            <a:xfrm>
              <a:off x="7133670" y="-89449"/>
              <a:ext cx="984240" cy="1151065"/>
            </a:xfrm>
            <a:prstGeom prst="rect">
              <a:avLst/>
            </a:prstGeom>
          </p:spPr>
        </p:pic>
        <p:pic>
          <p:nvPicPr>
            <p:cNvPr id="15" name="Рисунок 14">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5" cstate="print">
              <a:duotone>
                <a:prstClr val="black"/>
                <a:schemeClr val="tx1">
                  <a:tint val="45000"/>
                  <a:satMod val="400000"/>
                </a:schemeClr>
              </a:duotone>
              <a:extLst>
                <a:ext uri="{28A0092B-C50C-407E-A947-70E740481C1C}">
                  <a14:useLocalDpi xmlns:a14="http://schemas.microsoft.com/office/drawing/2010/main" val="0"/>
                </a:ext>
              </a:extLst>
            </a:blip>
            <a:srcRect l="10700" r="84174"/>
            <a:stretch/>
          </p:blipFill>
          <p:spPr>
            <a:xfrm>
              <a:off x="5656141" y="-58966"/>
              <a:ext cx="357528" cy="1120582"/>
            </a:xfrm>
            <a:prstGeom prst="rect">
              <a:avLst/>
            </a:prstGeom>
          </p:spPr>
        </p:pic>
        <p:pic>
          <p:nvPicPr>
            <p:cNvPr id="17" name="Рисунок 16">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6" cstate="print">
              <a:duotone>
                <a:prstClr val="black"/>
                <a:schemeClr val="tx1">
                  <a:tint val="45000"/>
                  <a:satMod val="400000"/>
                </a:schemeClr>
              </a:duotone>
              <a:extLst>
                <a:ext uri="{28A0092B-C50C-407E-A947-70E740481C1C}">
                  <a14:useLocalDpi xmlns:a14="http://schemas.microsoft.com/office/drawing/2010/main" val="0"/>
                </a:ext>
              </a:extLst>
            </a:blip>
            <a:srcRect r="89402"/>
            <a:stretch/>
          </p:blipFill>
          <p:spPr>
            <a:xfrm>
              <a:off x="4341980" y="-132533"/>
              <a:ext cx="787700" cy="1194149"/>
            </a:xfrm>
            <a:prstGeom prst="rect">
              <a:avLst/>
            </a:prstGeom>
          </p:spPr>
        </p:pic>
        <p:pic>
          <p:nvPicPr>
            <p:cNvPr id="20" name="Рисунок 19">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7" cstate="print">
              <a:duotone>
                <a:prstClr val="black"/>
                <a:schemeClr val="tx1">
                  <a:tint val="45000"/>
                  <a:satMod val="400000"/>
                </a:schemeClr>
              </a:duotone>
              <a:extLst>
                <a:ext uri="{28A0092B-C50C-407E-A947-70E740481C1C}">
                  <a14:useLocalDpi xmlns:a14="http://schemas.microsoft.com/office/drawing/2010/main" val="0"/>
                </a:ext>
              </a:extLst>
            </a:blip>
            <a:srcRect l="32742" r="63772"/>
            <a:stretch/>
          </p:blipFill>
          <p:spPr>
            <a:xfrm>
              <a:off x="6874590" y="-132533"/>
              <a:ext cx="259080" cy="1194149"/>
            </a:xfrm>
            <a:prstGeom prst="rect">
              <a:avLst/>
            </a:prstGeom>
          </p:spPr>
        </p:pic>
        <p:pic>
          <p:nvPicPr>
            <p:cNvPr id="21" name="Рисунок 20">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7" cstate="print">
              <a:duotone>
                <a:prstClr val="black"/>
                <a:schemeClr val="tx1">
                  <a:tint val="45000"/>
                  <a:satMod val="400000"/>
                </a:schemeClr>
              </a:duotone>
              <a:extLst>
                <a:ext uri="{28A0092B-C50C-407E-A947-70E740481C1C}">
                  <a14:useLocalDpi xmlns:a14="http://schemas.microsoft.com/office/drawing/2010/main" val="0"/>
                </a:ext>
              </a:extLst>
            </a:blip>
            <a:srcRect l="36024" r="55159"/>
            <a:stretch/>
          </p:blipFill>
          <p:spPr>
            <a:xfrm>
              <a:off x="2240280" y="-132533"/>
              <a:ext cx="655320" cy="1194149"/>
            </a:xfrm>
            <a:prstGeom prst="rect">
              <a:avLst/>
            </a:prstGeom>
          </p:spPr>
        </p:pic>
        <p:pic>
          <p:nvPicPr>
            <p:cNvPr id="22" name="Рисунок 21">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6" cstate="print">
              <a:duotone>
                <a:prstClr val="black"/>
                <a:schemeClr val="tx1">
                  <a:tint val="45000"/>
                  <a:satMod val="400000"/>
                </a:schemeClr>
              </a:duotone>
              <a:extLst>
                <a:ext uri="{28A0092B-C50C-407E-A947-70E740481C1C}">
                  <a14:useLocalDpi xmlns:a14="http://schemas.microsoft.com/office/drawing/2010/main" val="0"/>
                </a:ext>
              </a:extLst>
            </a:blip>
            <a:srcRect l="45354" r="47469"/>
            <a:stretch/>
          </p:blipFill>
          <p:spPr>
            <a:xfrm>
              <a:off x="1706880" y="-132533"/>
              <a:ext cx="533400" cy="1194149"/>
            </a:xfrm>
            <a:prstGeom prst="rect">
              <a:avLst/>
            </a:prstGeom>
          </p:spPr>
        </p:pic>
        <p:pic>
          <p:nvPicPr>
            <p:cNvPr id="23" name="Рисунок 22">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8" cstate="print">
              <a:duotone>
                <a:prstClr val="black"/>
                <a:schemeClr val="tx1">
                  <a:tint val="45000"/>
                  <a:satMod val="400000"/>
                </a:schemeClr>
              </a:duotone>
              <a:extLst>
                <a:ext uri="{28A0092B-C50C-407E-A947-70E740481C1C}">
                  <a14:useLocalDpi xmlns:a14="http://schemas.microsoft.com/office/drawing/2010/main" val="0"/>
                </a:ext>
              </a:extLst>
            </a:blip>
            <a:srcRect l="53143" r="29122"/>
            <a:stretch/>
          </p:blipFill>
          <p:spPr>
            <a:xfrm>
              <a:off x="2895600" y="-251147"/>
              <a:ext cx="1449202" cy="1312763"/>
            </a:xfrm>
            <a:prstGeom prst="rect">
              <a:avLst/>
            </a:prstGeom>
          </p:spPr>
        </p:pic>
        <p:pic>
          <p:nvPicPr>
            <p:cNvPr id="24" name="Рисунок 23">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9" cstate="print">
              <a:duotone>
                <a:prstClr val="black"/>
                <a:schemeClr val="tx1">
                  <a:tint val="45000"/>
                  <a:satMod val="400000"/>
                </a:schemeClr>
              </a:duotone>
              <a:extLst>
                <a:ext uri="{28A0092B-C50C-407E-A947-70E740481C1C}">
                  <a14:useLocalDpi xmlns:a14="http://schemas.microsoft.com/office/drawing/2010/main" val="0"/>
                </a:ext>
              </a:extLst>
            </a:blip>
            <a:srcRect l="70878" r="19925"/>
            <a:stretch/>
          </p:blipFill>
          <p:spPr>
            <a:xfrm>
              <a:off x="5129680" y="108414"/>
              <a:ext cx="545719" cy="953202"/>
            </a:xfrm>
            <a:prstGeom prst="rect">
              <a:avLst/>
            </a:prstGeom>
          </p:spPr>
        </p:pic>
        <p:pic>
          <p:nvPicPr>
            <p:cNvPr id="25" name="Рисунок 24">
              <a:extLst>
                <a:ext uri="{FF2B5EF4-FFF2-40B4-BE49-F238E27FC236}">
                  <a16:creationId xmlns:a16="http://schemas.microsoft.com/office/drawing/2014/main" id="{49F3A623-073F-49A9-B3D7-27D82A9FB85E}"/>
                </a:ext>
              </a:extLst>
            </p:cNvPr>
            <p:cNvPicPr>
              <a:picLocks noChangeAspect="1"/>
            </p:cNvPicPr>
            <p:nvPr userDrawn="1"/>
          </p:nvPicPr>
          <p:blipFill rotWithShape="1">
            <a:blip r:embed="rId10" cstate="print">
              <a:duotone>
                <a:prstClr val="black"/>
                <a:schemeClr val="tx1">
                  <a:tint val="45000"/>
                  <a:satMod val="400000"/>
                </a:schemeClr>
              </a:duotone>
              <a:extLst>
                <a:ext uri="{28A0092B-C50C-407E-A947-70E740481C1C}">
                  <a14:useLocalDpi xmlns:a14="http://schemas.microsoft.com/office/drawing/2010/main" val="0"/>
                </a:ext>
              </a:extLst>
            </a:blip>
            <a:srcRect l="85916" r="962"/>
            <a:stretch/>
          </p:blipFill>
          <p:spPr>
            <a:xfrm>
              <a:off x="6013669" y="5864"/>
              <a:ext cx="862320" cy="1055752"/>
            </a:xfrm>
            <a:prstGeom prst="rect">
              <a:avLst/>
            </a:prstGeom>
          </p:spPr>
        </p:pic>
      </p:grpSp>
      <p:sp>
        <p:nvSpPr>
          <p:cNvPr id="5" name="Текст 4"/>
          <p:cNvSpPr>
            <a:spLocks noGrp="1"/>
          </p:cNvSpPr>
          <p:nvPr>
            <p:ph type="body" sz="quarter" idx="10" hasCustomPrompt="1"/>
          </p:nvPr>
        </p:nvSpPr>
        <p:spPr>
          <a:xfrm>
            <a:off x="7525950" y="5172075"/>
            <a:ext cx="3142050" cy="751973"/>
          </a:xfrm>
        </p:spPr>
        <p:txBody>
          <a:bodyPr>
            <a:normAutofit/>
          </a:bodyPr>
          <a:lstStyle>
            <a:lvl1pPr marL="0" indent="0">
              <a:spcBef>
                <a:spcPts val="600"/>
              </a:spcBef>
              <a:buNone/>
              <a:defRPr sz="1400" baseline="0">
                <a:solidFill>
                  <a:srgbClr val="BF1363"/>
                </a:solidFill>
              </a:defRPr>
            </a:lvl1pPr>
            <a:lvl2pPr marL="457200" indent="0">
              <a:buNone/>
              <a:defRPr/>
            </a:lvl2pPr>
            <a:lvl3pPr marL="914400" indent="0">
              <a:buNone/>
              <a:defRPr/>
            </a:lvl3pPr>
            <a:lvl4pPr marL="1371600" indent="0">
              <a:buNone/>
              <a:defRPr/>
            </a:lvl4pPr>
            <a:lvl5pPr marL="1828800" indent="0">
              <a:buNone/>
              <a:defRPr/>
            </a:lvl5pPr>
          </a:lstStyle>
          <a:p>
            <a:pPr lvl="0"/>
            <a:r>
              <a:rPr lang="ru-RU" dirty="0"/>
              <a:t>ФИО спикера, ученая степень</a:t>
            </a:r>
          </a:p>
          <a:p>
            <a:pPr lvl="0"/>
            <a:r>
              <a:rPr lang="ru-RU" dirty="0"/>
              <a:t>должность</a:t>
            </a:r>
          </a:p>
        </p:txBody>
      </p:sp>
    </p:spTree>
    <p:extLst>
      <p:ext uri="{BB962C8B-B14F-4D97-AF65-F5344CB8AC3E}">
        <p14:creationId xmlns:p14="http://schemas.microsoft.com/office/powerpoint/2010/main" val="283871635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Контакты спикера">
    <p:bg>
      <p:bgRef idx="1001">
        <a:schemeClr val="bg2"/>
      </p:bgRef>
    </p:bg>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7146" b="30243"/>
          <a:stretch/>
        </p:blipFill>
        <p:spPr>
          <a:xfrm>
            <a:off x="0" y="2533880"/>
            <a:ext cx="12192000" cy="2236424"/>
          </a:xfrm>
          <a:prstGeom prst="rect">
            <a:avLst/>
          </a:prstGeom>
        </p:spPr>
      </p:pic>
      <p:sp>
        <p:nvSpPr>
          <p:cNvPr id="18" name="Прямоугольник 17">
            <a:extLst>
              <a:ext uri="{FF2B5EF4-FFF2-40B4-BE49-F238E27FC236}">
                <a16:creationId xmlns:a16="http://schemas.microsoft.com/office/drawing/2014/main" id="{7C86DF77-CC5A-40B0-B8CC-1D6FD9F696A5}"/>
              </a:ext>
            </a:extLst>
          </p:cNvPr>
          <p:cNvSpPr/>
          <p:nvPr userDrawn="1"/>
        </p:nvSpPr>
        <p:spPr>
          <a:xfrm>
            <a:off x="0" y="2533880"/>
            <a:ext cx="12192000" cy="2236424"/>
          </a:xfrm>
          <a:prstGeom prst="rect">
            <a:avLst/>
          </a:prstGeom>
          <a:solidFill>
            <a:srgbClr val="248165">
              <a:alpha val="5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5" name="Рисунок 4"/>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39000" contrast="39000"/>
                    </a14:imgEffect>
                  </a14:imgLayer>
                </a14:imgProps>
              </a:ext>
              <a:ext uri="{28A0092B-C50C-407E-A947-70E740481C1C}">
                <a14:useLocalDpi xmlns:a14="http://schemas.microsoft.com/office/drawing/2010/main" val="0"/>
              </a:ext>
            </a:extLst>
          </a:blip>
          <a:stretch>
            <a:fillRect/>
          </a:stretch>
        </p:blipFill>
        <p:spPr>
          <a:xfrm>
            <a:off x="5552043" y="412750"/>
            <a:ext cx="1079882" cy="908181"/>
          </a:xfrm>
          <a:prstGeom prst="rect">
            <a:avLst/>
          </a:prstGeom>
          <a:noFill/>
        </p:spPr>
      </p:pic>
      <p:sp>
        <p:nvSpPr>
          <p:cNvPr id="6" name="TextBox 5"/>
          <p:cNvSpPr txBox="1"/>
          <p:nvPr userDrawn="1"/>
        </p:nvSpPr>
        <p:spPr>
          <a:xfrm>
            <a:off x="3996078" y="1405083"/>
            <a:ext cx="4191813" cy="723275"/>
          </a:xfrm>
          <a:prstGeom prst="rect">
            <a:avLst/>
          </a:prstGeom>
          <a:noFill/>
        </p:spPr>
        <p:txBody>
          <a:bodyPr wrap="square" rtlCol="0">
            <a:spAutoFit/>
          </a:bodyPr>
          <a:lstStyle/>
          <a:p>
            <a:pPr algn="ctr"/>
            <a:r>
              <a:rPr lang="ru-RU" sz="2300" dirty="0">
                <a:solidFill>
                  <a:schemeClr val="tx2"/>
                </a:solidFill>
              </a:rPr>
              <a:t>Институт развития образования</a:t>
            </a:r>
            <a:r>
              <a:rPr lang="ru-RU" dirty="0">
                <a:solidFill>
                  <a:schemeClr val="tx2"/>
                </a:solidFill>
              </a:rPr>
              <a:t/>
            </a:r>
            <a:br>
              <a:rPr lang="ru-RU" dirty="0">
                <a:solidFill>
                  <a:schemeClr val="tx2"/>
                </a:solidFill>
              </a:rPr>
            </a:br>
            <a:r>
              <a:rPr lang="ru-RU" dirty="0">
                <a:solidFill>
                  <a:schemeClr val="tx2"/>
                </a:solidFill>
              </a:rPr>
              <a:t>Иркутской области</a:t>
            </a:r>
          </a:p>
        </p:txBody>
      </p:sp>
      <p:sp>
        <p:nvSpPr>
          <p:cNvPr id="14" name="Текст 13"/>
          <p:cNvSpPr>
            <a:spLocks noGrp="1"/>
          </p:cNvSpPr>
          <p:nvPr>
            <p:ph type="body" sz="quarter" idx="12" hasCustomPrompt="1"/>
          </p:nvPr>
        </p:nvSpPr>
        <p:spPr>
          <a:xfrm>
            <a:off x="2496296" y="2844764"/>
            <a:ext cx="7191375" cy="1066800"/>
          </a:xfrm>
        </p:spPr>
        <p:txBody>
          <a:bodyPr anchor="ctr">
            <a:normAutofit/>
          </a:bodyPr>
          <a:lstStyle>
            <a:lvl1pPr marL="0" indent="0" algn="ctr">
              <a:buNone/>
              <a:defRPr sz="4400" baseline="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ru-RU" dirty="0"/>
              <a:t>Полное имя спикера</a:t>
            </a:r>
          </a:p>
        </p:txBody>
      </p:sp>
      <p:sp>
        <p:nvSpPr>
          <p:cNvPr id="15" name="Текст 13"/>
          <p:cNvSpPr>
            <a:spLocks noGrp="1"/>
          </p:cNvSpPr>
          <p:nvPr>
            <p:ph type="body" sz="quarter" idx="13" hasCustomPrompt="1"/>
          </p:nvPr>
        </p:nvSpPr>
        <p:spPr>
          <a:xfrm>
            <a:off x="2496296" y="3997289"/>
            <a:ext cx="7191375" cy="590550"/>
          </a:xfrm>
        </p:spPr>
        <p:txBody>
          <a:bodyPr anchor="t">
            <a:normAutofit/>
          </a:bodyPr>
          <a:lstStyle>
            <a:lvl1pPr marL="0" indent="0" algn="ctr">
              <a:buNone/>
              <a:defRPr sz="2000" baseline="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ru-RU" dirty="0"/>
              <a:t>Должность</a:t>
            </a:r>
          </a:p>
        </p:txBody>
      </p:sp>
      <p:pic>
        <p:nvPicPr>
          <p:cNvPr id="16" name="Рисунок 15"/>
          <p:cNvPicPr>
            <a:picLocks noChangeAspect="1"/>
          </p:cNvPicPr>
          <p:nvPr userDrawn="1"/>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171000"/>
                    </a14:imgEffect>
                  </a14:imgLayer>
                </a14:imgProps>
              </a:ext>
              <a:ext uri="{28A0092B-C50C-407E-A947-70E740481C1C}">
                <a14:useLocalDpi xmlns:a14="http://schemas.microsoft.com/office/drawing/2010/main" val="0"/>
              </a:ext>
            </a:extLst>
          </a:blip>
          <a:stretch>
            <a:fillRect/>
          </a:stretch>
        </p:blipFill>
        <p:spPr>
          <a:xfrm>
            <a:off x="2496296" y="4991202"/>
            <a:ext cx="353285" cy="353285"/>
          </a:xfrm>
          <a:prstGeom prst="rect">
            <a:avLst/>
          </a:prstGeom>
        </p:spPr>
      </p:pic>
      <p:sp>
        <p:nvSpPr>
          <p:cNvPr id="17" name="Текст 13"/>
          <p:cNvSpPr>
            <a:spLocks noGrp="1"/>
          </p:cNvSpPr>
          <p:nvPr>
            <p:ph type="body" sz="quarter" idx="14" hasCustomPrompt="1"/>
          </p:nvPr>
        </p:nvSpPr>
        <p:spPr>
          <a:xfrm>
            <a:off x="2849581" y="5020077"/>
            <a:ext cx="2702462" cy="764707"/>
          </a:xfrm>
        </p:spPr>
        <p:txBody>
          <a:bodyPr anchor="t">
            <a:normAutofit/>
          </a:bodyPr>
          <a:lstStyle>
            <a:lvl1pPr marL="0" indent="0" algn="l">
              <a:buNone/>
              <a:defRPr sz="1400" baseline="0">
                <a:solidFill>
                  <a:schemeClr val="accent4">
                    <a:lumMod val="75000"/>
                  </a:schemeClr>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i.ivanov@iro38.ru</a:t>
            </a:r>
            <a:endParaRPr lang="ru-RU" dirty="0"/>
          </a:p>
        </p:txBody>
      </p:sp>
      <p:sp>
        <p:nvSpPr>
          <p:cNvPr id="19" name="Текст 13"/>
          <p:cNvSpPr>
            <a:spLocks noGrp="1"/>
          </p:cNvSpPr>
          <p:nvPr>
            <p:ph type="body" sz="quarter" idx="15" hasCustomPrompt="1"/>
          </p:nvPr>
        </p:nvSpPr>
        <p:spPr>
          <a:xfrm>
            <a:off x="6985210" y="5020077"/>
            <a:ext cx="2702462" cy="764707"/>
          </a:xfrm>
        </p:spPr>
        <p:txBody>
          <a:bodyPr anchor="t">
            <a:normAutofit/>
          </a:bodyPr>
          <a:lstStyle>
            <a:lvl1pPr marL="0" indent="0" algn="l">
              <a:buNone/>
              <a:defRPr sz="1400" baseline="0">
                <a:solidFill>
                  <a:schemeClr val="accent4">
                    <a:lumMod val="75000"/>
                  </a:schemeClr>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ru-RU" dirty="0"/>
              <a:t>8(395-2)500-904 (вн. 000)</a:t>
            </a:r>
          </a:p>
        </p:txBody>
      </p:sp>
      <p:pic>
        <p:nvPicPr>
          <p:cNvPr id="20" name="Рисунок 19"/>
          <p:cNvPicPr>
            <a:picLocks noChangeAspect="1"/>
          </p:cNvPicPr>
          <p:nvPr userDrawn="1"/>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743910" y="5047194"/>
            <a:ext cx="241300" cy="241300"/>
          </a:xfrm>
          <a:prstGeom prst="rect">
            <a:avLst/>
          </a:prstGeom>
        </p:spPr>
      </p:pic>
      <p:sp>
        <p:nvSpPr>
          <p:cNvPr id="22" name="TextBox 21"/>
          <p:cNvSpPr txBox="1"/>
          <p:nvPr userDrawn="1"/>
        </p:nvSpPr>
        <p:spPr>
          <a:xfrm>
            <a:off x="4998702" y="6114750"/>
            <a:ext cx="2186561" cy="523220"/>
          </a:xfrm>
          <a:prstGeom prst="rect">
            <a:avLst/>
          </a:prstGeom>
          <a:noFill/>
        </p:spPr>
        <p:txBody>
          <a:bodyPr wrap="none" rtlCol="0">
            <a:spAutoFit/>
          </a:bodyPr>
          <a:lstStyle/>
          <a:p>
            <a:pPr algn="ctr">
              <a:spcAft>
                <a:spcPts val="600"/>
              </a:spcAft>
            </a:pPr>
            <a:r>
              <a:rPr lang="en-US" sz="2800" dirty="0">
                <a:solidFill>
                  <a:srgbClr val="42A28C"/>
                </a:solidFill>
                <a:latin typeface="+mn-lt"/>
              </a:rPr>
              <a:t>www.iro38.ru</a:t>
            </a:r>
          </a:p>
        </p:txBody>
      </p:sp>
    </p:spTree>
    <p:extLst>
      <p:ext uri="{BB962C8B-B14F-4D97-AF65-F5344CB8AC3E}">
        <p14:creationId xmlns:p14="http://schemas.microsoft.com/office/powerpoint/2010/main" val="110811600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98C5188-BAC0-42C6-80DA-EC7C34E200D4}" type="datetimeFigureOut">
              <a:rPr lang="ru-RU" smtClean="0"/>
              <a:t>13.05.2023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120198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98C5188-BAC0-42C6-80DA-EC7C34E200D4}" type="datetimeFigureOut">
              <a:rPr lang="ru-RU" smtClean="0"/>
              <a:t>13.05.2023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283042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98C5188-BAC0-42C6-80DA-EC7C34E200D4}" type="datetimeFigureOut">
              <a:rPr lang="ru-RU" smtClean="0"/>
              <a:t>13.05.2023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90868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98C5188-BAC0-42C6-80DA-EC7C34E200D4}" type="datetimeFigureOut">
              <a:rPr lang="ru-RU" smtClean="0"/>
              <a:t>13.05.2023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106210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98C5188-BAC0-42C6-80DA-EC7C34E200D4}" type="datetimeFigureOut">
              <a:rPr lang="ru-RU" smtClean="0"/>
              <a:t>13.05.2023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39584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8C5188-BAC0-42C6-80DA-EC7C34E200D4}" type="datetimeFigureOut">
              <a:rPr lang="ru-RU" smtClean="0"/>
              <a:t>13.05.2023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345984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98C5188-BAC0-42C6-80DA-EC7C34E200D4}" type="datetimeFigureOut">
              <a:rPr lang="ru-RU" smtClean="0"/>
              <a:t>13.05.2023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3258721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98C5188-BAC0-42C6-80DA-EC7C34E200D4}" type="datetimeFigureOut">
              <a:rPr lang="ru-RU" smtClean="0"/>
              <a:t>13.05.2023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4A9B93-6613-42E8-B38D-2CE8392A9A08}" type="slidenum">
              <a:rPr lang="ru-RU" smtClean="0"/>
              <a:t>‹#›</a:t>
            </a:fld>
            <a:endParaRPr lang="ru-RU"/>
          </a:p>
        </p:txBody>
      </p:sp>
    </p:spTree>
    <p:extLst>
      <p:ext uri="{BB962C8B-B14F-4D97-AF65-F5344CB8AC3E}">
        <p14:creationId xmlns:p14="http://schemas.microsoft.com/office/powerpoint/2010/main" val="5022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C5188-BAC0-42C6-80DA-EC7C34E200D4}" type="datetimeFigureOut">
              <a:rPr lang="ru-RU" smtClean="0"/>
              <a:t>13.05.2023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A9B93-6613-42E8-B38D-2CE8392A9A08}" type="slidenum">
              <a:rPr lang="ru-RU" smtClean="0"/>
              <a:t>‹#›</a:t>
            </a:fld>
            <a:endParaRPr lang="ru-RU"/>
          </a:p>
        </p:txBody>
      </p:sp>
    </p:spTree>
    <p:extLst>
      <p:ext uri="{BB962C8B-B14F-4D97-AF65-F5344CB8AC3E}">
        <p14:creationId xmlns:p14="http://schemas.microsoft.com/office/powerpoint/2010/main" val="121559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picaboom.ru/wp-content/gallery/deti/00019083.jp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edu.iro38.ru/"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71022" y="2601157"/>
            <a:ext cx="11904954" cy="5086905"/>
          </a:xfrm>
        </p:spPr>
        <p:txBody>
          <a:bodyPr>
            <a:noAutofit/>
          </a:bodyPr>
          <a:lstStyle/>
          <a:p>
            <a:pPr>
              <a:lnSpc>
                <a:spcPct val="100000"/>
              </a:lnSpc>
              <a:spcBef>
                <a:spcPts val="0"/>
              </a:spcBef>
            </a:pP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«Об  обеспечении условий для организации образования обучающихся с ОВЗ, с инвалидностью»</a:t>
            </a:r>
            <a:br>
              <a:rPr lang="ru-RU" sz="3200" b="1" dirty="0">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3200" b="1" dirty="0">
                <a:solidFill>
                  <a:schemeClr val="accent3">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ru-RU" sz="3200" b="1" dirty="0">
                <a:solidFill>
                  <a:schemeClr val="accent3">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2800" b="1" dirty="0">
                <a:solidFill>
                  <a:schemeClr val="accent3"/>
                </a:solidFill>
                <a:latin typeface="Times New Roman" panose="02020603050405020304" pitchFamily="18" charset="0"/>
                <a:cs typeface="Times New Roman" panose="02020603050405020304" pitchFamily="18" charset="0"/>
              </a:rPr>
              <a:t/>
            </a:r>
            <a:br>
              <a:rPr lang="ru-RU" sz="2800" b="1" dirty="0">
                <a:solidFill>
                  <a:schemeClr val="accent3"/>
                </a:solidFill>
                <a:latin typeface="Times New Roman" panose="02020603050405020304" pitchFamily="18" charset="0"/>
                <a:cs typeface="Times New Roman" panose="02020603050405020304" pitchFamily="18" charset="0"/>
              </a:rPr>
            </a:br>
            <a:r>
              <a:rPr lang="ru-RU" sz="2400" b="1" dirty="0">
                <a:solidFill>
                  <a:schemeClr val="accent3"/>
                </a:solidFill>
                <a:latin typeface="Times New Roman" panose="02020603050405020304" pitchFamily="18" charset="0"/>
                <a:cs typeface="Times New Roman" panose="02020603050405020304" pitchFamily="18" charset="0"/>
              </a:rPr>
              <a:t/>
            </a:r>
            <a:br>
              <a:rPr lang="ru-RU" sz="2400" b="1" dirty="0">
                <a:solidFill>
                  <a:schemeClr val="accent3"/>
                </a:solidFill>
                <a:latin typeface="Times New Roman" panose="02020603050405020304" pitchFamily="18" charset="0"/>
                <a:cs typeface="Times New Roman" panose="02020603050405020304" pitchFamily="18" charset="0"/>
              </a:rPr>
            </a:br>
            <a:r>
              <a:rPr lang="ru-RU" sz="2400" b="1" dirty="0">
                <a:solidFill>
                  <a:schemeClr val="accent3"/>
                </a:solidFill>
                <a:latin typeface="Times New Roman" panose="02020603050405020304" pitchFamily="18" charset="0"/>
                <a:cs typeface="Times New Roman" panose="02020603050405020304" pitchFamily="18" charset="0"/>
              </a:rPr>
              <a:t/>
            </a:r>
            <a:br>
              <a:rPr lang="ru-RU" sz="2400" b="1" dirty="0">
                <a:solidFill>
                  <a:schemeClr val="accent3"/>
                </a:solidFill>
                <a:latin typeface="Times New Roman" panose="02020603050405020304" pitchFamily="18" charset="0"/>
                <a:cs typeface="Times New Roman" panose="02020603050405020304" pitchFamily="18" charset="0"/>
              </a:rPr>
            </a:br>
            <a:endParaRPr lang="ru-RU"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 name="Подзаголовок 5"/>
          <p:cNvSpPr>
            <a:spLocks noGrp="1"/>
          </p:cNvSpPr>
          <p:nvPr>
            <p:ph type="subTitle" idx="1"/>
          </p:nvPr>
        </p:nvSpPr>
        <p:spPr>
          <a:xfrm>
            <a:off x="7386221" y="5282214"/>
            <a:ext cx="4518734" cy="1376038"/>
          </a:xfrm>
        </p:spPr>
        <p:txBody>
          <a:bodyPr>
            <a:normAutofit fontScale="85000" lnSpcReduction="20000"/>
          </a:bodyPr>
          <a:lstStyle/>
          <a:p>
            <a:pPr algn="just">
              <a:lnSpc>
                <a:spcPct val="120000"/>
              </a:lnSpc>
              <a:spcBef>
                <a:spcPts val="0"/>
              </a:spcBef>
            </a:pPr>
            <a:r>
              <a:rPr lang="ru-RU" b="1" dirty="0">
                <a:solidFill>
                  <a:schemeClr val="tx1"/>
                </a:solidFill>
                <a:latin typeface="Times New Roman" panose="02020603050405020304" pitchFamily="18" charset="0"/>
                <a:cs typeface="Times New Roman" panose="02020603050405020304" pitchFamily="18" charset="0"/>
              </a:rPr>
              <a:t>Составитель:</a:t>
            </a:r>
          </a:p>
          <a:p>
            <a:pPr algn="just">
              <a:lnSpc>
                <a:spcPct val="120000"/>
              </a:lnSpc>
              <a:spcBef>
                <a:spcPts val="0"/>
              </a:spcBef>
            </a:pPr>
            <a:r>
              <a:rPr lang="ru-RU" dirty="0">
                <a:solidFill>
                  <a:schemeClr val="tx1"/>
                </a:solidFill>
                <a:latin typeface="Times New Roman" panose="02020603050405020304" pitchFamily="18" charset="0"/>
                <a:cs typeface="Times New Roman" panose="02020603050405020304" pitchFamily="18" charset="0"/>
              </a:rPr>
              <a:t>Кучергина О.В., кандидат педагогических наук, заведующий кафедрой инклюзивного образования</a:t>
            </a:r>
          </a:p>
        </p:txBody>
      </p:sp>
    </p:spTree>
    <p:extLst>
      <p:ext uri="{BB962C8B-B14F-4D97-AF65-F5344CB8AC3E}">
        <p14:creationId xmlns:p14="http://schemas.microsoft.com/office/powerpoint/2010/main" val="88607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7096390" y="1092530"/>
            <a:ext cx="4257410" cy="5237018"/>
          </a:xfrm>
        </p:spPr>
        <p:txBody>
          <a:bodyPr/>
          <a:lstStyle/>
          <a:p>
            <a:pPr>
              <a:lnSpc>
                <a:spcPct val="150000"/>
              </a:lnSpc>
              <a:buFont typeface="Wingdings" panose="05000000000000000000" pitchFamily="2" charset="2"/>
              <a:buChar char="ü"/>
            </a:pPr>
            <a:r>
              <a:rPr lang="ru-RU" b="1" dirty="0">
                <a:latin typeface="Times New Roman" panose="02020603050405020304" pitchFamily="18" charset="0"/>
                <a:cs typeface="Times New Roman" panose="02020603050405020304" pitchFamily="18" charset="0"/>
              </a:rPr>
              <a:t>Нарушения физического развития</a:t>
            </a:r>
          </a:p>
          <a:p>
            <a:pPr marL="0" indent="0">
              <a:lnSpc>
                <a:spcPct val="150000"/>
              </a:lnSpc>
              <a:buNone/>
            </a:pPr>
            <a:endParaRPr lang="ru-RU" sz="2000" b="1" dirty="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ü"/>
            </a:pPr>
            <a:r>
              <a:rPr lang="ru-RU" b="1" dirty="0">
                <a:latin typeface="Times New Roman" panose="02020603050405020304" pitchFamily="18" charset="0"/>
                <a:cs typeface="Times New Roman" panose="02020603050405020304" pitchFamily="18" charset="0"/>
              </a:rPr>
              <a:t>Нарушения психического развития</a:t>
            </a:r>
          </a:p>
          <a:p>
            <a:pPr marL="0" indent="0">
              <a:lnSpc>
                <a:spcPct val="150000"/>
              </a:lnSpc>
              <a:buNone/>
            </a:pPr>
            <a:endParaRPr lang="ru-RU" sz="2000" b="1" dirty="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ü"/>
            </a:pPr>
            <a:r>
              <a:rPr lang="ru-RU" b="1" dirty="0">
                <a:latin typeface="Times New Roman" panose="02020603050405020304" pitchFamily="18" charset="0"/>
                <a:cs typeface="Times New Roman" panose="02020603050405020304" pitchFamily="18" charset="0"/>
              </a:rPr>
              <a:t>Нарушения поведения</a:t>
            </a:r>
            <a:endParaRPr lang="ru-RU" b="1" dirty="0"/>
          </a:p>
        </p:txBody>
      </p:sp>
      <p:pic>
        <p:nvPicPr>
          <p:cNvPr id="7" name="Рисунок 6" descr="https://img06.rl0.ru/a5883b0338dfcf9c1307b76af946629e/c3154x3154/picaboom.ru/wp-content/gallery/deti/00019083.jpg">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21" y="2219139"/>
            <a:ext cx="4304187" cy="4222049"/>
          </a:xfrm>
          <a:prstGeom prst="rect">
            <a:avLst/>
          </a:prstGeom>
          <a:noFill/>
          <a:ln>
            <a:noFill/>
          </a:ln>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377" y="2255922"/>
            <a:ext cx="4441113" cy="4073626"/>
          </a:xfrm>
          <a:prstGeom prst="rect">
            <a:avLst/>
          </a:prstGeom>
        </p:spPr>
      </p:pic>
      <p:sp>
        <p:nvSpPr>
          <p:cNvPr id="2" name="Прямоугольник 1"/>
          <p:cNvSpPr/>
          <p:nvPr/>
        </p:nvSpPr>
        <p:spPr>
          <a:xfrm>
            <a:off x="197921" y="153811"/>
            <a:ext cx="6364803" cy="2369880"/>
          </a:xfrm>
          <a:prstGeom prst="rect">
            <a:avLst/>
          </a:prstGeom>
        </p:spPr>
        <p:txBody>
          <a:bodyPr wrap="square">
            <a:spAutoFit/>
          </a:bodyPr>
          <a:lstStyle/>
          <a:p>
            <a:pPr algn="just">
              <a:spcBef>
                <a:spcPts val="300"/>
              </a:spcBef>
            </a:pPr>
            <a:endParaRPr lang="ru-RU" sz="8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Приказ министерства образования и науки РФ от 20.09.2013 г. №1082 «Об утверждении положения о психолого-медико-педагогической комиссии»</a:t>
            </a:r>
          </a:p>
          <a:p>
            <a:pPr algn="ct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Инструктивное письмо министерства образования и науки РФ от 23.05.2016 г. №ВК-1074/07 </a:t>
            </a:r>
          </a:p>
          <a:p>
            <a:pPr algn="ctr"/>
            <a:r>
              <a:rPr lang="ru-RU" sz="2000" b="1" dirty="0">
                <a:latin typeface="Times New Roman" panose="02020603050405020304" pitchFamily="18" charset="0"/>
                <a:cs typeface="Times New Roman" panose="02020603050405020304" pitchFamily="18" charset="0"/>
              </a:rPr>
              <a:t>«О совершенствовании деятельности ПМПК»</a:t>
            </a:r>
          </a:p>
        </p:txBody>
      </p:sp>
    </p:spTree>
    <p:extLst>
      <p:ext uri="{BB962C8B-B14F-4D97-AF65-F5344CB8AC3E}">
        <p14:creationId xmlns:p14="http://schemas.microsoft.com/office/powerpoint/2010/main" val="15693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FD0E79EE-6AC6-475F-9FFE-A58D718E0676}"/>
              </a:ext>
            </a:extLst>
          </p:cNvPr>
          <p:cNvGraphicFramePr>
            <a:graphicFrameLocks noGrp="1"/>
          </p:cNvGraphicFramePr>
          <p:nvPr>
            <p:ph idx="1"/>
          </p:nvPr>
        </p:nvGraphicFramePr>
        <p:xfrm>
          <a:off x="630315" y="523783"/>
          <a:ext cx="10839635" cy="5596446"/>
        </p:xfrm>
        <a:graphic>
          <a:graphicData uri="http://schemas.openxmlformats.org/drawingml/2006/table">
            <a:tbl>
              <a:tblPr firstRow="1" firstCol="1" bandRow="1"/>
              <a:tblGrid>
                <a:gridCol w="479869">
                  <a:extLst>
                    <a:ext uri="{9D8B030D-6E8A-4147-A177-3AD203B41FA5}">
                      <a16:colId xmlns:a16="http://schemas.microsoft.com/office/drawing/2014/main" val="3482858665"/>
                    </a:ext>
                  </a:extLst>
                </a:gridCol>
                <a:gridCol w="3794735">
                  <a:extLst>
                    <a:ext uri="{9D8B030D-6E8A-4147-A177-3AD203B41FA5}">
                      <a16:colId xmlns:a16="http://schemas.microsoft.com/office/drawing/2014/main" val="217538723"/>
                    </a:ext>
                  </a:extLst>
                </a:gridCol>
                <a:gridCol w="6565031">
                  <a:extLst>
                    <a:ext uri="{9D8B030D-6E8A-4147-A177-3AD203B41FA5}">
                      <a16:colId xmlns:a16="http://schemas.microsoft.com/office/drawing/2014/main" val="4156702833"/>
                    </a:ext>
                  </a:extLst>
                </a:gridCol>
              </a:tblGrid>
              <a:tr h="299465">
                <a:tc>
                  <a:txBody>
                    <a:bodyPr/>
                    <a:lstStyle/>
                    <a:p>
                      <a:pPr algn="ctr">
                        <a:lnSpc>
                          <a:spcPct val="115000"/>
                        </a:lnSpc>
                        <a:spcAft>
                          <a:spcPts val="1000"/>
                        </a:spcAft>
                      </a:pPr>
                      <a:r>
                        <a:rPr lang="ru-RU" sz="24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4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Группа нарушений </a:t>
                      </a:r>
                      <a:endParaRPr lang="ru-RU"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4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Проявления нарушений в развитии  </a:t>
                      </a:r>
                    </a:p>
                    <a:p>
                      <a:pPr algn="ctr">
                        <a:lnSpc>
                          <a:spcPct val="115000"/>
                        </a:lnSpc>
                        <a:spcAft>
                          <a:spcPts val="1000"/>
                        </a:spcAft>
                      </a:pPr>
                      <a:endParaRPr lang="ru-RU"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385816"/>
                  </a:ext>
                </a:extLst>
              </a:tr>
              <a:tr h="1054941">
                <a:tc>
                  <a:txBody>
                    <a:bodyPr/>
                    <a:lstStyle/>
                    <a:p>
                      <a:pPr algn="ctr">
                        <a:lnSpc>
                          <a:spcPct val="115000"/>
                        </a:lnSpc>
                        <a:spcAft>
                          <a:spcPts val="1000"/>
                        </a:spcAft>
                      </a:pP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физического развития</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слуха.</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зрения.</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опорно-двигательного аппарата. </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145867"/>
                  </a:ext>
                </a:extLst>
              </a:tr>
              <a:tr h="1777580">
                <a:tc>
                  <a:txBody>
                    <a:bodyPr/>
                    <a:lstStyle/>
                    <a:p>
                      <a:pPr algn="ctr">
                        <a:lnSpc>
                          <a:spcPct val="115000"/>
                        </a:lnSpc>
                        <a:spcAft>
                          <a:spcPts val="1000"/>
                        </a:spcAft>
                      </a:pP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психического развития (</a:t>
                      </a:r>
                      <a:r>
                        <a:rPr lang="ru-RU" sz="2200" i="1"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диагностируются исходя из показателей возрастной нормы</a:t>
                      </a: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восприятия.</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внимания.</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памяти.</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речи.</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мышления.</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5074162"/>
                  </a:ext>
                </a:extLst>
              </a:tr>
              <a:tr h="1777580">
                <a:tc>
                  <a:txBody>
                    <a:bodyPr/>
                    <a:lstStyle/>
                    <a:p>
                      <a:pPr algn="ctr">
                        <a:lnSpc>
                          <a:spcPct val="115000"/>
                        </a:lnSpc>
                        <a:spcAft>
                          <a:spcPts val="1000"/>
                        </a:spcAft>
                      </a:pP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Нарушения поведения (</a:t>
                      </a:r>
                      <a:r>
                        <a:rPr lang="ru-RU" sz="2200" i="1"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диагностируются исходя из показателей возрастной нормы</a:t>
                      </a:r>
                      <a:r>
                        <a:rPr lang="ru-RU" sz="22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Несформированность культурно-гигиенических навыков.</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Несформированность коммуникативных навыков.</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sz="2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Несформированность навыков общепринятого безопасного поведения.</a:t>
                      </a:r>
                      <a:endParaRPr lang="ru-RU"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839767"/>
                  </a:ext>
                </a:extLst>
              </a:tr>
            </a:tbl>
          </a:graphicData>
        </a:graphic>
      </p:graphicFrame>
    </p:spTree>
    <p:extLst>
      <p:ext uri="{BB962C8B-B14F-4D97-AF65-F5344CB8AC3E}">
        <p14:creationId xmlns:p14="http://schemas.microsoft.com/office/powerpoint/2010/main" val="192675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F9CAB7-FFCD-41DB-9E6B-1C40EE63022E}"/>
              </a:ext>
            </a:extLst>
          </p:cNvPr>
          <p:cNvSpPr>
            <a:spLocks noGrp="1"/>
          </p:cNvSpPr>
          <p:nvPr>
            <p:ph type="title"/>
          </p:nvPr>
        </p:nvSpPr>
        <p:spPr>
          <a:xfrm>
            <a:off x="256674" y="192506"/>
            <a:ext cx="11710737" cy="488532"/>
          </a:xfrm>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Отказ родителей (законных представителей) от обследования ребенка на ПМПК</a:t>
            </a:r>
          </a:p>
        </p:txBody>
      </p:sp>
      <p:sp>
        <p:nvSpPr>
          <p:cNvPr id="3" name="Объект 2">
            <a:extLst>
              <a:ext uri="{FF2B5EF4-FFF2-40B4-BE49-F238E27FC236}">
                <a16:creationId xmlns:a16="http://schemas.microsoft.com/office/drawing/2014/main" id="{63315FE1-64AC-45D3-9CEE-5470D3CB44DB}"/>
              </a:ext>
            </a:extLst>
          </p:cNvPr>
          <p:cNvSpPr>
            <a:spLocks noGrp="1"/>
          </p:cNvSpPr>
          <p:nvPr>
            <p:ph idx="1"/>
          </p:nvPr>
        </p:nvSpPr>
        <p:spPr>
          <a:xfrm>
            <a:off x="513347" y="1235242"/>
            <a:ext cx="11325727" cy="4941721"/>
          </a:xfrm>
        </p:spPr>
        <p:txBody>
          <a:bodyPr>
            <a:normAutofit/>
          </a:bodyPr>
          <a:lstStyle/>
          <a:p>
            <a:pPr marL="0" indent="0">
              <a:buNone/>
            </a:pPr>
            <a:endParaRPr lang="ru-RU" dirty="0">
              <a:latin typeface="Times New Roman" panose="02020603050405020304" pitchFamily="18" charset="0"/>
              <a:cs typeface="Times New Roman" panose="02020603050405020304" pitchFamily="18" charset="0"/>
            </a:endParaRPr>
          </a:p>
          <a:p>
            <a:pPr marL="0" indent="0" algn="ctr">
              <a:buNone/>
            </a:pPr>
            <a:endParaRPr lang="ru-RU" b="1" dirty="0">
              <a:latin typeface="Times New Roman" panose="02020603050405020304" pitchFamily="18" charset="0"/>
              <a:cs typeface="Times New Roman" panose="02020603050405020304" pitchFamily="18" charset="0"/>
            </a:endParaRPr>
          </a:p>
          <a:p>
            <a:endParaRPr lang="ru-RU" b="1" dirty="0"/>
          </a:p>
        </p:txBody>
      </p:sp>
      <p:graphicFrame>
        <p:nvGraphicFramePr>
          <p:cNvPr id="4" name="Таблица 3">
            <a:extLst>
              <a:ext uri="{FF2B5EF4-FFF2-40B4-BE49-F238E27FC236}">
                <a16:creationId xmlns:a16="http://schemas.microsoft.com/office/drawing/2014/main" id="{88F09DFD-0D0C-4B70-BD53-BD4A76D93BC3}"/>
              </a:ext>
            </a:extLst>
          </p:cNvPr>
          <p:cNvGraphicFramePr>
            <a:graphicFrameLocks noGrp="1"/>
          </p:cNvGraphicFramePr>
          <p:nvPr>
            <p:extLst>
              <p:ext uri="{D42A27DB-BD31-4B8C-83A1-F6EECF244321}">
                <p14:modId xmlns:p14="http://schemas.microsoft.com/office/powerpoint/2010/main" val="3774559979"/>
              </p:ext>
            </p:extLst>
          </p:nvPr>
        </p:nvGraphicFramePr>
        <p:xfrm>
          <a:off x="224589" y="681037"/>
          <a:ext cx="11742822" cy="6102263"/>
        </p:xfrm>
        <a:graphic>
          <a:graphicData uri="http://schemas.openxmlformats.org/drawingml/2006/table">
            <a:tbl>
              <a:tblPr firstRow="1" bandRow="1">
                <a:tableStyleId>{5C22544A-7EE6-4342-B048-85BDC9FD1C3A}</a:tableStyleId>
              </a:tblPr>
              <a:tblGrid>
                <a:gridCol w="4081081">
                  <a:extLst>
                    <a:ext uri="{9D8B030D-6E8A-4147-A177-3AD203B41FA5}">
                      <a16:colId xmlns:a16="http://schemas.microsoft.com/office/drawing/2014/main" val="4182725762"/>
                    </a:ext>
                  </a:extLst>
                </a:gridCol>
                <a:gridCol w="7661741">
                  <a:extLst>
                    <a:ext uri="{9D8B030D-6E8A-4147-A177-3AD203B41FA5}">
                      <a16:colId xmlns:a16="http://schemas.microsoft.com/office/drawing/2014/main" val="489777658"/>
                    </a:ext>
                  </a:extLst>
                </a:gridCol>
              </a:tblGrid>
              <a:tr h="431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1" cap="all" baseline="0" dirty="0">
                          <a:solidFill>
                            <a:schemeClr val="tx1"/>
                          </a:solidFill>
                          <a:latin typeface="Times New Roman" panose="02020603050405020304" pitchFamily="18" charset="0"/>
                          <a:cs typeface="Times New Roman" panose="02020603050405020304" pitchFamily="18" charset="0"/>
                        </a:rPr>
                        <a:t>Действия школы: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ru-RU" sz="2000" cap="all" baseline="0" dirty="0">
                          <a:solidFill>
                            <a:schemeClr val="tx1"/>
                          </a:solidFill>
                          <a:latin typeface="Times New Roman" panose="02020603050405020304" pitchFamily="18" charset="0"/>
                          <a:cs typeface="Times New Roman" panose="02020603050405020304" pitchFamily="18" charset="0"/>
                        </a:rPr>
                        <a:t>Нормативно-правовые основания:</a:t>
                      </a: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1810640451"/>
                  </a:ext>
                </a:extLst>
              </a:tr>
              <a:tr h="5274439">
                <a:tc>
                  <a:txBody>
                    <a:bodyPr/>
                    <a:lstStyle/>
                    <a:p>
                      <a:pPr marL="457200" indent="-457200">
                        <a:spcBef>
                          <a:spcPts val="1800"/>
                        </a:spcBef>
                        <a:buAutoNum type="arabicPeriod"/>
                      </a:pPr>
                      <a:r>
                        <a:rPr lang="ru-RU" sz="2000" dirty="0">
                          <a:latin typeface="Times New Roman" panose="02020603050405020304" pitchFamily="18" charset="0"/>
                          <a:cs typeface="Times New Roman" panose="02020603050405020304" pitchFamily="18" charset="0"/>
                        </a:rPr>
                        <a:t>Уведомление в письменном виде органа опеки и попечительства по месту фактического нахождения ребенка о нарушении его права на получение доступного качественного образования.</a:t>
                      </a:r>
                    </a:p>
                    <a:p>
                      <a:pPr marL="457200" indent="-457200">
                        <a:spcBef>
                          <a:spcPts val="1800"/>
                        </a:spcBef>
                        <a:buAutoNum type="arabicPeriod"/>
                      </a:pPr>
                      <a:r>
                        <a:rPr lang="ru-RU" sz="2000" dirty="0">
                          <a:latin typeface="Times New Roman" panose="02020603050405020304" pitchFamily="18" charset="0"/>
                          <a:cs typeface="Times New Roman" panose="02020603050405020304" pitchFamily="18" charset="0"/>
                        </a:rPr>
                        <a:t> Уведомление в письменном виде комиссии по делам несовершеннолетних и защите их прав (по месту жительства ребенка)  о злоупотреблении родителями своими правами, недолжном исполнении родительских обязанностей.</a:t>
                      </a:r>
                    </a:p>
                  </a:txBody>
                  <a:tcPr>
                    <a:lnT w="12700" cap="flat" cmpd="sng" algn="ctr">
                      <a:noFill/>
                      <a:prstDash val="solid"/>
                      <a:round/>
                      <a:headEnd type="none" w="med" len="med"/>
                      <a:tailEnd type="none" w="med" len="med"/>
                    </a:lnT>
                    <a:noFill/>
                  </a:tcPr>
                </a:tc>
                <a:tc rowSpan="2">
                  <a:txBody>
                    <a:bodyPr/>
                    <a:lstStyle/>
                    <a:p>
                      <a:r>
                        <a:rPr lang="ru-RU" sz="2200" b="1" baseline="0" dirty="0">
                          <a:latin typeface="Times New Roman" panose="02020603050405020304" pitchFamily="18" charset="0"/>
                          <a:cs typeface="Times New Roman" panose="02020603050405020304" pitchFamily="18" charset="0"/>
                        </a:rPr>
                        <a:t>Семейный Кодекс РФ</a:t>
                      </a:r>
                    </a:p>
                    <a:p>
                      <a:r>
                        <a:rPr lang="ru-RU" sz="2000" b="1" dirty="0">
                          <a:latin typeface="Times New Roman" panose="02020603050405020304" pitchFamily="18" charset="0"/>
                          <a:cs typeface="Times New Roman" panose="02020603050405020304" pitchFamily="18" charset="0"/>
                        </a:rPr>
                        <a:t>Статья 56. Право ребенка на защиту</a:t>
                      </a:r>
                    </a:p>
                    <a:p>
                      <a:endParaRPr lang="ru-RU" sz="2000" b="0" dirty="0">
                        <a:latin typeface="Times New Roman" panose="02020603050405020304" pitchFamily="18" charset="0"/>
                        <a:cs typeface="Times New Roman" panose="02020603050405020304" pitchFamily="18" charset="0"/>
                      </a:endParaRPr>
                    </a:p>
                    <a:p>
                      <a:r>
                        <a:rPr lang="ru-RU" sz="2000" b="0" dirty="0">
                          <a:latin typeface="Times New Roman" panose="02020603050405020304" pitchFamily="18" charset="0"/>
                          <a:cs typeface="Times New Roman" panose="02020603050405020304" pitchFamily="18" charset="0"/>
                        </a:rPr>
                        <a:t>2. Ребенок имеет право на защиту от злоупотреблений со стороны родителей (лиц, их заменяющих).</a:t>
                      </a:r>
                    </a:p>
                    <a:p>
                      <a:endParaRPr lang="ru-RU" sz="2000" b="0" dirty="0">
                        <a:latin typeface="Times New Roman" panose="02020603050405020304" pitchFamily="18" charset="0"/>
                        <a:cs typeface="Times New Roman" panose="02020603050405020304" pitchFamily="18" charset="0"/>
                      </a:endParaRPr>
                    </a:p>
                    <a:p>
                      <a:r>
                        <a:rPr lang="ru-RU" sz="2000" b="0" dirty="0">
                          <a:latin typeface="Times New Roman" panose="02020603050405020304" pitchFamily="18" charset="0"/>
                          <a:cs typeface="Times New Roman" panose="02020603050405020304" pitchFamily="18" charset="0"/>
                        </a:rPr>
                        <a:t>3. </a:t>
                      </a:r>
                      <a:r>
                        <a:rPr lang="ru-RU" sz="2000" b="1" dirty="0">
                          <a:solidFill>
                            <a:srgbClr val="FF0000"/>
                          </a:solidFill>
                          <a:latin typeface="Times New Roman" panose="02020603050405020304" pitchFamily="18" charset="0"/>
                          <a:cs typeface="Times New Roman" panose="02020603050405020304" pitchFamily="18" charset="0"/>
                        </a:rPr>
                        <a:t>Должностные лица организаций и иные граждане, которым станет известно </a:t>
                      </a:r>
                      <a:r>
                        <a:rPr lang="ru-RU" sz="2000" b="0" dirty="0">
                          <a:latin typeface="Times New Roman" panose="02020603050405020304" pitchFamily="18" charset="0"/>
                          <a:cs typeface="Times New Roman" panose="02020603050405020304" pitchFamily="18" charset="0"/>
                        </a:rPr>
                        <a:t>об</a:t>
                      </a:r>
                      <a:r>
                        <a:rPr lang="ru-RU" sz="2000" b="1" dirty="0">
                          <a:latin typeface="Times New Roman" panose="02020603050405020304" pitchFamily="18" charset="0"/>
                          <a:cs typeface="Times New Roman" panose="02020603050405020304" pitchFamily="18" charset="0"/>
                        </a:rPr>
                        <a:t> </a:t>
                      </a:r>
                      <a:r>
                        <a:rPr lang="ru-RU" sz="2000" b="0" dirty="0">
                          <a:latin typeface="Times New Roman" panose="02020603050405020304" pitchFamily="18" charset="0"/>
                          <a:cs typeface="Times New Roman" panose="02020603050405020304" pitchFamily="18" charset="0"/>
                        </a:rPr>
                        <a:t>угрозе жизни или здоровью ребенка, </a:t>
                      </a:r>
                      <a:r>
                        <a:rPr lang="ru-RU" sz="2000" b="1" dirty="0">
                          <a:solidFill>
                            <a:srgbClr val="FF0000"/>
                          </a:solidFill>
                          <a:latin typeface="Times New Roman" panose="02020603050405020304" pitchFamily="18" charset="0"/>
                          <a:cs typeface="Times New Roman" panose="02020603050405020304" pitchFamily="18" charset="0"/>
                        </a:rPr>
                        <a:t>о нарушении его прав и законных интересов, обязаны сообщить об этом в орган опеки и попечительства по месту фактического нахождения ребенка</a:t>
                      </a:r>
                      <a:r>
                        <a:rPr lang="ru-RU" sz="2000" b="1" dirty="0">
                          <a:latin typeface="Times New Roman" panose="02020603050405020304" pitchFamily="18" charset="0"/>
                          <a:cs typeface="Times New Roman" panose="02020603050405020304" pitchFamily="18" charset="0"/>
                        </a:rPr>
                        <a:t>.</a:t>
                      </a:r>
                      <a:r>
                        <a:rPr lang="ru-RU" sz="2000" b="0" dirty="0">
                          <a:latin typeface="Times New Roman" panose="02020603050405020304" pitchFamily="18" charset="0"/>
                          <a:cs typeface="Times New Roman" panose="02020603050405020304" pitchFamily="18" charset="0"/>
                        </a:rPr>
                        <a:t> При получении таких сведений орган опеки и попечительства обязан принять необходимые меры по защите прав и законных интересов ребенка.</a:t>
                      </a:r>
                    </a:p>
                  </a:txBody>
                  <a:tcPr>
                    <a:noFill/>
                  </a:tcPr>
                </a:tc>
                <a:extLst>
                  <a:ext uri="{0D108BD9-81ED-4DB2-BD59-A6C34878D82A}">
                    <a16:rowId xmlns:a16="http://schemas.microsoft.com/office/drawing/2014/main" val="2171684224"/>
                  </a:ext>
                </a:extLst>
              </a:tr>
              <a:tr h="374687">
                <a:tc>
                  <a:txBody>
                    <a:bodyPr/>
                    <a:lstStyle/>
                    <a:p>
                      <a:endParaRPr lang="ru-RU" sz="2000" dirty="0">
                        <a:latin typeface="Times New Roman" panose="02020603050405020304" pitchFamily="18" charset="0"/>
                        <a:cs typeface="Times New Roman" panose="02020603050405020304" pitchFamily="18" charset="0"/>
                      </a:endParaRPr>
                    </a:p>
                  </a:txBody>
                  <a:tcPr>
                    <a:noFill/>
                  </a:tcPr>
                </a:tc>
                <a:tc vMerge="1">
                  <a:txBody>
                    <a:bodyPr/>
                    <a:lstStyle/>
                    <a:p>
                      <a:endParaRPr lang="ru-RU" dirty="0"/>
                    </a:p>
                  </a:txBody>
                  <a:tcPr/>
                </a:tc>
                <a:extLst>
                  <a:ext uri="{0D108BD9-81ED-4DB2-BD59-A6C34878D82A}">
                    <a16:rowId xmlns:a16="http://schemas.microsoft.com/office/drawing/2014/main" val="2714904244"/>
                  </a:ext>
                </a:extLst>
              </a:tr>
            </a:tbl>
          </a:graphicData>
        </a:graphic>
      </p:graphicFrame>
    </p:spTree>
    <p:extLst>
      <p:ext uri="{BB962C8B-B14F-4D97-AF65-F5344CB8AC3E}">
        <p14:creationId xmlns:p14="http://schemas.microsoft.com/office/powerpoint/2010/main" val="354152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81783"/>
          </a:xfrm>
        </p:spPr>
        <p:txBody>
          <a:bodyPr>
            <a:normAutofit fontScale="90000"/>
          </a:bodyPr>
          <a:lstStyle/>
          <a:p>
            <a:pPr algn="ctr"/>
            <a:r>
              <a:rPr lang="ru-RU" sz="2400" b="1" dirty="0">
                <a:solidFill>
                  <a:srgbClr val="FF0000"/>
                </a:solidFill>
                <a:latin typeface="Times New Roman" panose="02020603050405020304" pitchFamily="18" charset="0"/>
                <a:cs typeface="Times New Roman" panose="02020603050405020304" pitchFamily="18" charset="0"/>
              </a:rPr>
              <a:t>Федеральный закон от 24.11.1995 N 181-ФЗ «О социальной защите инвалидов в Российской Федерации» (ред. от 29.12.2015 г.)</a:t>
            </a:r>
            <a:r>
              <a:rPr lang="ru-RU" sz="2400" dirty="0">
                <a:solidFill>
                  <a:srgbClr val="FF0000"/>
                </a:solidFill>
                <a:latin typeface="Times New Roman" panose="02020603050405020304" pitchFamily="18" charset="0"/>
                <a:cs typeface="Times New Roman" panose="02020603050405020304" pitchFamily="18" charset="0"/>
              </a:rPr>
              <a:t/>
            </a:r>
            <a:br>
              <a:rPr lang="ru-RU" sz="2400" dirty="0">
                <a:solidFill>
                  <a:srgbClr val="FF0000"/>
                </a:solidFill>
                <a:latin typeface="Times New Roman" panose="02020603050405020304" pitchFamily="18" charset="0"/>
                <a:cs typeface="Times New Roman" panose="02020603050405020304" pitchFamily="18" charset="0"/>
              </a:rPr>
            </a:b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655" y="1246909"/>
            <a:ext cx="11254478" cy="5204691"/>
          </a:xfrm>
        </p:spPr>
        <p:txBody>
          <a:bodyPr>
            <a:normAutofit/>
          </a:bodyPr>
          <a:lstStyle/>
          <a:p>
            <a:pPr algn="just">
              <a:lnSpc>
                <a:spcPct val="110000"/>
              </a:lnSpc>
            </a:pPr>
            <a:r>
              <a:rPr lang="ru-RU" sz="2200" b="1" dirty="0">
                <a:solidFill>
                  <a:srgbClr val="FF0000"/>
                </a:solidFill>
                <a:latin typeface="Times New Roman" panose="02020603050405020304" pitchFamily="18" charset="0"/>
                <a:cs typeface="Times New Roman" panose="02020603050405020304" pitchFamily="18" charset="0"/>
              </a:rPr>
              <a:t>Инвалид</a:t>
            </a:r>
            <a:r>
              <a:rPr lang="ru-RU" sz="2200" dirty="0">
                <a:latin typeface="Times New Roman" panose="02020603050405020304" pitchFamily="18" charset="0"/>
                <a:cs typeface="Times New Roman" panose="02020603050405020304" pitchFamily="18" charset="0"/>
              </a:rPr>
              <a:t> - лицо, которое имеет нарушение здоровья со стойким расстройством функций организма, обусловленное заболеваниями, последствиями травм или дефектами, приводящее к ограничению жизнедеятельности и вызывающее необходимость его социальной защиты.</a:t>
            </a:r>
          </a:p>
          <a:p>
            <a:pPr algn="just">
              <a:lnSpc>
                <a:spcPct val="110000"/>
              </a:lnSpc>
            </a:pPr>
            <a:r>
              <a:rPr lang="ru-RU" sz="2200" b="1" dirty="0">
                <a:solidFill>
                  <a:srgbClr val="FF0000"/>
                </a:solidFill>
                <a:latin typeface="Times New Roman" panose="02020603050405020304" pitchFamily="18" charset="0"/>
                <a:cs typeface="Times New Roman" panose="02020603050405020304" pitchFamily="18" charset="0"/>
              </a:rPr>
              <a:t>Ограничение жизнедеятельности </a:t>
            </a:r>
            <a:r>
              <a:rPr lang="ru-RU" sz="2200" dirty="0">
                <a:latin typeface="Times New Roman" panose="02020603050405020304" pitchFamily="18" charset="0"/>
                <a:cs typeface="Times New Roman" panose="02020603050405020304" pitchFamily="18" charset="0"/>
              </a:rPr>
              <a:t>- полная или частичная утрата лицом способности или возможности осуществлять самообслуживание, самостоятельно передвигаться, ориентироваться, общаться, контролировать свое поведение, обучаться и заниматься трудовой деятельностью.</a:t>
            </a:r>
          </a:p>
          <a:p>
            <a:pPr algn="just">
              <a:lnSpc>
                <a:spcPct val="110000"/>
              </a:lnSpc>
            </a:pPr>
            <a:r>
              <a:rPr lang="ru-RU" sz="2200" b="1" dirty="0">
                <a:solidFill>
                  <a:srgbClr val="FF0000"/>
                </a:solidFill>
                <a:latin typeface="Times New Roman" panose="02020603050405020304" pitchFamily="18" charset="0"/>
                <a:cs typeface="Times New Roman" panose="02020603050405020304" pitchFamily="18" charset="0"/>
              </a:rPr>
              <a:t>Ребенок-инвалид</a:t>
            </a:r>
            <a:r>
              <a:rPr lang="ru-RU" sz="2200" dirty="0">
                <a:latin typeface="Times New Roman" panose="02020603050405020304" pitchFamily="18" charset="0"/>
                <a:cs typeface="Times New Roman" panose="02020603050405020304" pitchFamily="18" charset="0"/>
              </a:rPr>
              <a:t> – лицо в возрасте до 18 лет, признанный инвалидом, в зависимости от степени расстройства функции организма</a:t>
            </a:r>
          </a:p>
          <a:p>
            <a:pPr marL="0" indent="0" algn="ctr">
              <a:lnSpc>
                <a:spcPct val="110000"/>
              </a:lnSpc>
              <a:buNone/>
            </a:pPr>
            <a:endParaRPr lang="ru-RU" sz="2200" dirty="0">
              <a:latin typeface="Times New Roman" panose="02020603050405020304" pitchFamily="18" charset="0"/>
              <a:cs typeface="Times New Roman" panose="02020603050405020304" pitchFamily="18" charset="0"/>
            </a:endParaRPr>
          </a:p>
          <a:p>
            <a:pPr marL="0" indent="0" algn="ctr">
              <a:lnSpc>
                <a:spcPct val="110000"/>
              </a:lnSpc>
              <a:buNone/>
            </a:pPr>
            <a:r>
              <a:rPr lang="ru-RU" sz="3200" dirty="0">
                <a:latin typeface="Times New Roman" panose="02020603050405020304" pitchFamily="18" charset="0"/>
                <a:cs typeface="Times New Roman" panose="02020603050405020304" pitchFamily="18" charset="0"/>
              </a:rPr>
              <a:t>ИПР, ИПРА ребенка-инвалида, инвалида </a:t>
            </a:r>
          </a:p>
          <a:p>
            <a:pPr marL="0" indent="0" algn="just">
              <a:buNone/>
            </a:pPr>
            <a:endParaRPr lang="ru-RU" sz="2400" dirty="0"/>
          </a:p>
        </p:txBody>
      </p:sp>
      <p:sp>
        <p:nvSpPr>
          <p:cNvPr id="4" name="Стрелка вниз 3"/>
          <p:cNvSpPr/>
          <p:nvPr/>
        </p:nvSpPr>
        <p:spPr>
          <a:xfrm>
            <a:off x="5548109" y="5433647"/>
            <a:ext cx="949569" cy="40444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603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47"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175" y="266701"/>
            <a:ext cx="11797079" cy="712009"/>
          </a:xfrm>
        </p:spPr>
        <p:txBody>
          <a:bodyPr>
            <a:normAutofit fontScale="90000"/>
          </a:bodyPr>
          <a:lstStyle/>
          <a:p>
            <a:pPr algn="ctr"/>
            <a:r>
              <a:rPr lang="ru-RU" sz="2800" b="1" dirty="0">
                <a:solidFill>
                  <a:srgbClr val="FF0000"/>
                </a:solidFill>
                <a:latin typeface="Times New Roman" panose="02020603050405020304" pitchFamily="18" charset="0"/>
                <a:cs typeface="Times New Roman" panose="02020603050405020304" pitchFamily="18" charset="0"/>
              </a:rPr>
              <a:t>Реализация мероприятий ИПРА ребенка-инвалида в Иркутской области: </a:t>
            </a:r>
            <a:br>
              <a:rPr lang="ru-RU" sz="2800" b="1" dirty="0">
                <a:solidFill>
                  <a:srgbClr val="FF0000"/>
                </a:solidFill>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распоряжение министерства образования Иркутской области от 13.05.2016 г. №325-мр</a:t>
            </a:r>
            <a:endParaRPr lang="ru-RU" sz="20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7175" y="1151791"/>
            <a:ext cx="11649075" cy="5544283"/>
          </a:xfrm>
        </p:spPr>
        <p:txBody>
          <a:bodyPr>
            <a:normAutofit lnSpcReduction="10000"/>
          </a:bodyPr>
          <a:lstStyle/>
          <a:p>
            <a:pPr marL="457200" indent="-457200" algn="ctr">
              <a:buAutoNum type="arabicPeriod"/>
            </a:pPr>
            <a:r>
              <a:rPr lang="ru-RU" sz="2400" b="1" dirty="0">
                <a:latin typeface="Times New Roman" panose="02020603050405020304" pitchFamily="18" charset="0"/>
                <a:cs typeface="Times New Roman" panose="02020603050405020304" pitchFamily="18" charset="0"/>
              </a:rPr>
              <a:t>ФКУ «Главное бюро медико-социальной экспертизы по Иркутской области»</a:t>
            </a:r>
          </a:p>
          <a:p>
            <a:pPr marL="0" indent="0" algn="ctr">
              <a:buNone/>
            </a:pPr>
            <a:endParaRPr lang="ru-RU" sz="2400" b="1" dirty="0">
              <a:latin typeface="Times New Roman" panose="02020603050405020304" pitchFamily="18" charset="0"/>
              <a:cs typeface="Times New Roman" panose="02020603050405020304" pitchFamily="18" charset="0"/>
            </a:endParaRPr>
          </a:p>
          <a:p>
            <a:pPr marL="0" indent="0" algn="ctr">
              <a:buNone/>
            </a:pPr>
            <a:r>
              <a:rPr lang="ru-RU" sz="2200" b="1" dirty="0">
                <a:latin typeface="Times New Roman" panose="02020603050405020304" pitchFamily="18" charset="0"/>
                <a:cs typeface="Times New Roman" panose="02020603050405020304" pitchFamily="18" charset="0"/>
              </a:rPr>
              <a:t>2. Министерство образования Иркутской области</a:t>
            </a:r>
          </a:p>
          <a:p>
            <a:pPr marL="0" indent="0" algn="ctr">
              <a:buNone/>
            </a:pPr>
            <a:endParaRPr lang="ru-RU" sz="2200" b="1" dirty="0">
              <a:latin typeface="Times New Roman" panose="02020603050405020304" pitchFamily="18" charset="0"/>
              <a:cs typeface="Times New Roman" panose="02020603050405020304" pitchFamily="18" charset="0"/>
            </a:endParaRPr>
          </a:p>
          <a:p>
            <a:pPr marL="0" indent="0" algn="ctr">
              <a:buNone/>
            </a:pPr>
            <a:r>
              <a:rPr lang="ru-RU" sz="2000" b="1" dirty="0">
                <a:latin typeface="Times New Roman" panose="02020603050405020304" pitchFamily="18" charset="0"/>
                <a:cs typeface="Times New Roman" panose="02020603050405020304" pitchFamily="18" charset="0"/>
              </a:rPr>
              <a:t>3. ГАУ «Центр психолого-педагогической, медицинской и социальной помощи» (региональный оператор по реализации мероприятий ИПРА ребенка-инвалида) </a:t>
            </a:r>
          </a:p>
          <a:p>
            <a:pPr marL="0" indent="0" algn="ctr">
              <a:buNone/>
            </a:pPr>
            <a:r>
              <a:rPr lang="ru-RU" sz="2000" b="1" dirty="0">
                <a:latin typeface="Times New Roman" panose="02020603050405020304" pitchFamily="18" charset="0"/>
                <a:cs typeface="Times New Roman" panose="02020603050405020304" pitchFamily="18" charset="0"/>
              </a:rPr>
              <a:t> </a:t>
            </a:r>
          </a:p>
          <a:p>
            <a:pPr marL="0" indent="0" algn="just">
              <a:buNone/>
            </a:pPr>
            <a:r>
              <a:rPr lang="ru-RU" sz="2000" b="1" dirty="0">
                <a:latin typeface="Times New Roman" panose="02020603050405020304" pitchFamily="18" charset="0"/>
                <a:cs typeface="Times New Roman" panose="02020603050405020304" pitchFamily="18" charset="0"/>
              </a:rPr>
              <a:t>                    </a:t>
            </a:r>
          </a:p>
          <a:p>
            <a:pPr marL="0" indent="0" algn="just">
              <a:lnSpc>
                <a:spcPct val="100000"/>
              </a:lnSpc>
              <a:spcBef>
                <a:spcPts val="0"/>
              </a:spcBef>
              <a:buNone/>
            </a:pPr>
            <a:r>
              <a:rPr lang="ru-RU" sz="2000" b="1" dirty="0">
                <a:latin typeface="Times New Roman" panose="02020603050405020304" pitchFamily="18" charset="0"/>
                <a:cs typeface="Times New Roman" panose="02020603050405020304" pitchFamily="18" charset="0"/>
              </a:rPr>
              <a:t>                     Муниципальные органы                                                                   ГОО </a:t>
            </a:r>
          </a:p>
          <a:p>
            <a:pPr marL="0" indent="0" algn="just">
              <a:lnSpc>
                <a:spcPct val="100000"/>
              </a:lnSpc>
              <a:spcBef>
                <a:spcPts val="0"/>
              </a:spcBef>
              <a:buNone/>
            </a:pPr>
            <a:r>
              <a:rPr lang="ru-RU" sz="2000" b="1" dirty="0">
                <a:latin typeface="Times New Roman" panose="02020603050405020304" pitchFamily="18" charset="0"/>
                <a:cs typeface="Times New Roman" panose="02020603050405020304" pitchFamily="18" charset="0"/>
              </a:rPr>
              <a:t>                     управления образованием                                 (специальные (коррекционные) школы)</a:t>
            </a:r>
          </a:p>
          <a:p>
            <a:pPr marL="0" indent="0" algn="just">
              <a:lnSpc>
                <a:spcPct val="100000"/>
              </a:lnSpc>
              <a:spcBef>
                <a:spcPts val="0"/>
              </a:spcBef>
              <a:buNone/>
            </a:pPr>
            <a:r>
              <a:rPr lang="ru-RU" sz="2000" b="1" dirty="0">
                <a:latin typeface="Times New Roman" panose="02020603050405020304" pitchFamily="18" charset="0"/>
                <a:cs typeface="Times New Roman" panose="02020603050405020304" pitchFamily="18" charset="0"/>
              </a:rPr>
              <a:t>                                                                                                                         Иркутской области</a:t>
            </a:r>
          </a:p>
          <a:p>
            <a:pPr marL="0" indent="0" algn="just">
              <a:lnSpc>
                <a:spcPct val="100000"/>
              </a:lnSpc>
              <a:spcBef>
                <a:spcPts val="0"/>
              </a:spcBef>
              <a:buNone/>
            </a:pPr>
            <a:r>
              <a:rPr lang="ru-RU" sz="1800" b="1" dirty="0">
                <a:latin typeface="Times New Roman" panose="02020603050405020304" pitchFamily="18" charset="0"/>
                <a:cs typeface="Times New Roman" panose="02020603050405020304" pitchFamily="18" charset="0"/>
              </a:rPr>
              <a:t>                   </a:t>
            </a:r>
          </a:p>
          <a:p>
            <a:pPr marL="0" indent="0" algn="just">
              <a:lnSpc>
                <a:spcPct val="100000"/>
              </a:lnSpc>
              <a:spcBef>
                <a:spcPts val="0"/>
              </a:spcBef>
              <a:buNone/>
            </a:pPr>
            <a:r>
              <a:rPr lang="ru-RU" sz="1800" b="1" dirty="0">
                <a:latin typeface="Times New Roman" panose="02020603050405020304" pitchFamily="18" charset="0"/>
                <a:cs typeface="Times New Roman" panose="02020603050405020304" pitchFamily="18" charset="0"/>
              </a:rPr>
              <a:t>                        Ответственное лицо за работу                                            Ответственное лицо за работу в школе</a:t>
            </a:r>
          </a:p>
          <a:p>
            <a:pPr marL="0" indent="0" algn="just">
              <a:lnSpc>
                <a:spcPct val="100000"/>
              </a:lnSpc>
              <a:spcBef>
                <a:spcPts val="0"/>
              </a:spcBef>
              <a:buNone/>
            </a:pPr>
            <a:r>
              <a:rPr lang="ru-RU" sz="1800" b="1" dirty="0">
                <a:latin typeface="Times New Roman" panose="02020603050405020304" pitchFamily="18" charset="0"/>
                <a:cs typeface="Times New Roman" panose="02020603050405020304" pitchFamily="18" charset="0"/>
              </a:rPr>
              <a:t>                                    с данными ИПРА                                                          с данными ИПРА </a:t>
            </a:r>
            <a:r>
              <a:rPr lang="ru-RU" sz="1800" dirty="0">
                <a:latin typeface="Times New Roman" panose="02020603050405020304" pitchFamily="18" charset="0"/>
                <a:cs typeface="Times New Roman" panose="02020603050405020304" pitchFamily="18" charset="0"/>
              </a:rPr>
              <a:t>(приказ директора)</a:t>
            </a:r>
          </a:p>
          <a:p>
            <a:pPr marL="0" indent="0" algn="just">
              <a:lnSpc>
                <a:spcPct val="100000"/>
              </a:lnSpc>
              <a:spcBef>
                <a:spcPts val="0"/>
              </a:spcBef>
              <a:buNone/>
            </a:pPr>
            <a:r>
              <a:rPr lang="ru-RU" sz="1800" b="1" dirty="0">
                <a:latin typeface="Times New Roman" panose="02020603050405020304" pitchFamily="18" charset="0"/>
                <a:cs typeface="Times New Roman" panose="02020603050405020304" pitchFamily="18" charset="0"/>
              </a:rPr>
              <a:t>            ребенка-инвалида в муниципальном образовании</a:t>
            </a:r>
          </a:p>
          <a:p>
            <a:pPr marL="0" indent="0" algn="just">
              <a:lnSpc>
                <a:spcPct val="100000"/>
              </a:lnSpc>
              <a:spcBef>
                <a:spcPts val="0"/>
              </a:spcBef>
              <a:buNone/>
            </a:pPr>
            <a:endParaRPr lang="ru-RU" sz="18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ru-RU" sz="18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ru-RU" sz="1800" b="1" dirty="0">
                <a:latin typeface="Times New Roman" panose="02020603050405020304" pitchFamily="18" charset="0"/>
                <a:cs typeface="Times New Roman" panose="02020603050405020304" pitchFamily="18" charset="0"/>
              </a:rPr>
              <a:t>ДОО, ОО - </a:t>
            </a:r>
            <a:r>
              <a:rPr lang="ru-RU" sz="1800" dirty="0">
                <a:latin typeface="Times New Roman" panose="02020603050405020304" pitchFamily="18" charset="0"/>
                <a:cs typeface="Times New Roman" panose="02020603050405020304" pitchFamily="18" charset="0"/>
              </a:rPr>
              <a:t>ответственное лицо за работу с ИПРА (приказ руководителя) </a:t>
            </a:r>
            <a:endParaRPr lang="ru-RU" sz="1800" b="1" dirty="0">
              <a:latin typeface="Times New Roman" panose="02020603050405020304" pitchFamily="18" charset="0"/>
              <a:cs typeface="Times New Roman" panose="02020603050405020304" pitchFamily="18" charset="0"/>
            </a:endParaRPr>
          </a:p>
          <a:p>
            <a:pPr marL="0" indent="0" algn="ctr">
              <a:buNone/>
            </a:pPr>
            <a:endParaRPr lang="ru-RU" sz="2000" dirty="0"/>
          </a:p>
          <a:p>
            <a:pPr marL="0" indent="0" algn="just">
              <a:lnSpc>
                <a:spcPct val="100000"/>
              </a:lnSpc>
              <a:spcBef>
                <a:spcPts val="0"/>
              </a:spcBef>
              <a:buNone/>
            </a:pPr>
            <a:endParaRPr lang="ru-RU" sz="1800" b="1" dirty="0">
              <a:latin typeface="Times New Roman" panose="02020603050405020304" pitchFamily="18" charset="0"/>
              <a:cs typeface="Times New Roman" panose="02020603050405020304" pitchFamily="18" charset="0"/>
            </a:endParaRPr>
          </a:p>
          <a:p>
            <a:pPr marL="0" indent="0" algn="ctr">
              <a:buNone/>
            </a:pPr>
            <a:endParaRPr lang="ru-RU" sz="2000" dirty="0"/>
          </a:p>
        </p:txBody>
      </p:sp>
      <p:sp>
        <p:nvSpPr>
          <p:cNvPr id="4" name="Двойная стрелка влево/вправо 3"/>
          <p:cNvSpPr/>
          <p:nvPr/>
        </p:nvSpPr>
        <p:spPr>
          <a:xfrm rot="5400000">
            <a:off x="2933709" y="3428645"/>
            <a:ext cx="631919" cy="453909"/>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 name="Двойная стрелка влево/вправо 5"/>
          <p:cNvSpPr/>
          <p:nvPr/>
        </p:nvSpPr>
        <p:spPr>
          <a:xfrm rot="5400000">
            <a:off x="8800456" y="3428646"/>
            <a:ext cx="631919" cy="453909"/>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 name="Двойная стрелка влево/вправо 6"/>
          <p:cNvSpPr/>
          <p:nvPr/>
        </p:nvSpPr>
        <p:spPr>
          <a:xfrm rot="5400000">
            <a:off x="5780040" y="1552221"/>
            <a:ext cx="631919" cy="453909"/>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 name="Двойная стрелка влево/вправо 7"/>
          <p:cNvSpPr/>
          <p:nvPr/>
        </p:nvSpPr>
        <p:spPr>
          <a:xfrm rot="5400000">
            <a:off x="5765752" y="2357221"/>
            <a:ext cx="631919" cy="453909"/>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 name="Двойная стрелка влево/вправо 8"/>
          <p:cNvSpPr/>
          <p:nvPr/>
        </p:nvSpPr>
        <p:spPr>
          <a:xfrm rot="5400000">
            <a:off x="3005962" y="4665431"/>
            <a:ext cx="487412" cy="361948"/>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 name="Двойная стрелка влево/вправо 9"/>
          <p:cNvSpPr/>
          <p:nvPr/>
        </p:nvSpPr>
        <p:spPr>
          <a:xfrm rot="5400000">
            <a:off x="8979275" y="4877780"/>
            <a:ext cx="395469" cy="332720"/>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 name="Двойная стрелка влево/вправо 10"/>
          <p:cNvSpPr/>
          <p:nvPr/>
        </p:nvSpPr>
        <p:spPr>
          <a:xfrm rot="5400000">
            <a:off x="2986259" y="5884807"/>
            <a:ext cx="380997" cy="308087"/>
          </a:xfrm>
          <a:prstGeom prst="leftRightArrow">
            <a:avLst/>
          </a:prstGeom>
          <a:solidFill>
            <a:srgbClr val="FF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Tree>
    <p:extLst>
      <p:ext uri="{BB962C8B-B14F-4D97-AF65-F5344CB8AC3E}">
        <p14:creationId xmlns:p14="http://schemas.microsoft.com/office/powerpoint/2010/main" val="1076576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25631"/>
            <a:ext cx="10515600" cy="926275"/>
          </a:xfrm>
        </p:spPr>
        <p:txBody>
          <a:bodyPr>
            <a:noAutofit/>
          </a:bodyPr>
          <a:lstStyle/>
          <a:p>
            <a:pPr algn="ctr"/>
            <a:r>
              <a:rPr lang="ru-RU" sz="2000" b="1" dirty="0">
                <a:solidFill>
                  <a:srgbClr val="FF0000"/>
                </a:solidFill>
                <a:uFill>
                  <a:solidFill>
                    <a:schemeClr val="bg1"/>
                  </a:solidFill>
                </a:uFill>
                <a:latin typeface="Times New Roman" panose="02020603050405020304" pitchFamily="18" charset="0"/>
                <a:cs typeface="Times New Roman" panose="02020603050405020304" pitchFamily="18" charset="0"/>
              </a:rPr>
              <a:t>Приказ Министерства образования и науки РФ от 09.11.2015 г. N 1309 «Об утверждении Порядка обеспечения условий доступности для инвалидов объектов и предоставляемых услуг в сфере образования, а также оказания им при этом необходимой помощи»</a:t>
            </a:r>
            <a:endParaRPr lang="ru-RU" sz="2000" b="1" dirty="0">
              <a:solidFill>
                <a:srgbClr val="FF0000"/>
              </a:solidFill>
            </a:endParaRPr>
          </a:p>
        </p:txBody>
      </p:sp>
      <p:sp>
        <p:nvSpPr>
          <p:cNvPr id="3" name="Объект 2"/>
          <p:cNvSpPr>
            <a:spLocks noGrp="1"/>
          </p:cNvSpPr>
          <p:nvPr>
            <p:ph idx="1"/>
          </p:nvPr>
        </p:nvSpPr>
        <p:spPr>
          <a:xfrm>
            <a:off x="213757" y="1151905"/>
            <a:ext cx="11140044" cy="5367647"/>
          </a:xfrm>
        </p:spPr>
        <p:txBody>
          <a:bodyPr>
            <a:noAutofit/>
          </a:bodyPr>
          <a:lstStyle/>
          <a:p>
            <a:pPr>
              <a:lnSpc>
                <a:spcPct val="100000"/>
              </a:lnSpc>
              <a:spcBef>
                <a:spcPts val="600"/>
              </a:spcBef>
            </a:pPr>
            <a:r>
              <a:rPr lang="ru-RU" sz="1800" b="1" dirty="0">
                <a:latin typeface="Times New Roman" panose="02020603050405020304" pitchFamily="18" charset="0"/>
                <a:cs typeface="Times New Roman" panose="02020603050405020304" pitchFamily="18" charset="0"/>
              </a:rPr>
              <a:t>Данным нормативным актом предписывается создание в каждой школе следующих условий доступности объекта:</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а) возможность беспрепятственного входа в школу и выхода из неё;</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б) возможность самостоятельного передвижения по территории школы в целях доступа к месту предоставления услуги, в том числе с помощью работников объекта, предоставляющих услуги, ассистивных и вспомогательных технологий, а также сменного кресла-коляски;</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в) возможность посадки в транспортное средство и высадки из него перед входом в школу, в том числе с использованием кресла-коляски и, при необходимости, с помощью работников объекта;</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г) сопровождение инвалидов, имеющих стойкие нарушения функции зрения, и возможность самостоятельного передвижения по территории школы;</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д) содействие инвалиду при входе в школу и выходе из неё, информирование инвалида о доступных маршрутах общественного транспорта;</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е) надлежащее размещение носителей информации, необходимой для обеспечения беспрепятственного доступа инвалидов к объектам школы и услугам, с учетом ограничений их жизнедеятельности, в том числе дублирование необходимой для получения услуги звуковой и зрительной информации, а также надписей, знаков и иной текстовой и графической информации знаками, выполненными рельефно-точечным шрифтом Брайля и на контрастном фоне;</a:t>
            </a:r>
          </a:p>
          <a:p>
            <a:pPr marL="0" indent="0">
              <a:lnSpc>
                <a:spcPct val="100000"/>
              </a:lnSpc>
              <a:spcBef>
                <a:spcPts val="200"/>
              </a:spcBef>
              <a:buNone/>
            </a:pPr>
            <a:r>
              <a:rPr lang="ru-RU" sz="1800" dirty="0">
                <a:latin typeface="Times New Roman" panose="02020603050405020304" pitchFamily="18" charset="0"/>
                <a:cs typeface="Times New Roman" panose="02020603050405020304" pitchFamily="18" charset="0"/>
              </a:rPr>
              <a:t>ж) обеспечение допуска в школу собаки-проводника при наличии документа, подтверждающего ее специальное обучение. </a:t>
            </a:r>
          </a:p>
        </p:txBody>
      </p:sp>
    </p:spTree>
    <p:extLst>
      <p:ext uri="{BB962C8B-B14F-4D97-AF65-F5344CB8AC3E}">
        <p14:creationId xmlns:p14="http://schemas.microsoft.com/office/powerpoint/2010/main" val="2510866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3756" y="249382"/>
            <a:ext cx="11801460" cy="6489746"/>
          </a:xfrm>
        </p:spPr>
        <p:txBody>
          <a:bodyPr>
            <a:noAutofit/>
          </a:bodyPr>
          <a:lstStyle/>
          <a:p>
            <a:pPr>
              <a:lnSpc>
                <a:spcPct val="100000"/>
              </a:lnSpc>
              <a:spcBef>
                <a:spcPts val="200"/>
              </a:spcBef>
            </a:pPr>
            <a:r>
              <a:rPr lang="ru-RU" sz="1800" b="1" u="sng" dirty="0">
                <a:latin typeface="Times New Roman" panose="02020603050405020304" pitchFamily="18" charset="0"/>
                <a:cs typeface="Times New Roman" panose="02020603050405020304" pitchFamily="18" charset="0"/>
              </a:rPr>
              <a:t>Данным нормативным актом предписывается создание в каждой школе</a:t>
            </a:r>
            <a:r>
              <a:rPr lang="ru-RU" sz="1800" b="1" dirty="0">
                <a:latin typeface="Times New Roman" panose="02020603050405020304" pitchFamily="18" charset="0"/>
                <a:cs typeface="Times New Roman" panose="02020603050405020304" pitchFamily="18" charset="0"/>
              </a:rPr>
              <a:t> следующих условий доступности услуг:</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а) наличие при входе в школу вывески с названием организации, графиком работы образовательной организации, плана здания, выполненных рельефно-точечным шрифтом Брайля и на контрастном фоне;</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б) оказание инвалидам помощи, необходимой для получения в доступной для них форме информации о правилах предоставления услуги, в том числе об оформлении необходимых для получения услуги документов, о совершении ими других необходимых для получения услуги действий;</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в) предоставление инвалидам по слуху, при необходимости, услуги с использованием русского жестового языка, включая обеспечение допуска на объект </a:t>
            </a:r>
            <a:r>
              <a:rPr lang="ru-RU" sz="1800" dirty="0" err="1">
                <a:latin typeface="Times New Roman" panose="02020603050405020304" pitchFamily="18" charset="0"/>
                <a:cs typeface="Times New Roman" panose="02020603050405020304" pitchFamily="18" charset="0"/>
              </a:rPr>
              <a:t>сурдопереводчика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тифлопереводчика</a:t>
            </a:r>
            <a:r>
              <a:rPr lang="ru-RU" sz="1800" dirty="0">
                <a:latin typeface="Times New Roman" panose="02020603050405020304" pitchFamily="18" charset="0"/>
                <a:cs typeface="Times New Roman" panose="02020603050405020304" pitchFamily="18" charset="0"/>
              </a:rPr>
              <a:t>;</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г) наличие в одном из помещений школы, предназначенных для проведения массовых мероприятий, индукционных петель и звукоусиливающей аппаратуры;</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д) адаптация официального сайта школы для лиц с нарушением зрения (слабовидящих);</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е) обеспечение предоставления школой услуг </a:t>
            </a:r>
            <a:r>
              <a:rPr lang="ru-RU" sz="1800" dirty="0" err="1">
                <a:latin typeface="Times New Roman" panose="02020603050405020304" pitchFamily="18" charset="0"/>
                <a:cs typeface="Times New Roman" panose="02020603050405020304" pitchFamily="18" charset="0"/>
              </a:rPr>
              <a:t>тьютора</a:t>
            </a:r>
            <a:r>
              <a:rPr lang="ru-RU" sz="1800" dirty="0">
                <a:latin typeface="Times New Roman" panose="02020603050405020304" pitchFamily="18" charset="0"/>
                <a:cs typeface="Times New Roman" panose="02020603050405020304" pitchFamily="18" charset="0"/>
              </a:rPr>
              <a:t> на основании соответствующей рекомендации в заключении психолого-медико-педагогической комиссии и (или) индивидуальной программе реабилитации (или </a:t>
            </a:r>
            <a:r>
              <a:rPr lang="ru-RU" sz="1800" dirty="0" err="1">
                <a:latin typeface="Times New Roman" panose="02020603050405020304" pitchFamily="18" charset="0"/>
                <a:cs typeface="Times New Roman" panose="02020603050405020304" pitchFamily="18" charset="0"/>
              </a:rPr>
              <a:t>абилитации</a:t>
            </a:r>
            <a:r>
              <a:rPr lang="ru-RU" sz="1800" dirty="0">
                <a:latin typeface="Times New Roman" panose="02020603050405020304" pitchFamily="18" charset="0"/>
                <a:cs typeface="Times New Roman" panose="02020603050405020304" pitchFamily="18" charset="0"/>
              </a:rPr>
              <a:t>) инвалида;</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ж) предоставление бесплатно учебников и учебных пособий, иной учебной литературы, а также специальных технических средств обучения коллективного и индивидуального пользования;</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з) оказание работниками школы иной необходимой инвалидам помощи в преодолении барьеров, мешающих получению услуг в сфере образования и использованию объектов школы  наравне с другими лицами;</a:t>
            </a:r>
          </a:p>
          <a:p>
            <a:pPr marL="0" indent="0">
              <a:lnSpc>
                <a:spcPct val="100000"/>
              </a:lnSpc>
              <a:spcBef>
                <a:spcPts val="300"/>
              </a:spcBef>
              <a:buNone/>
            </a:pPr>
            <a:r>
              <a:rPr lang="ru-RU" sz="1800" dirty="0">
                <a:latin typeface="Times New Roman" panose="02020603050405020304" pitchFamily="18" charset="0"/>
                <a:cs typeface="Times New Roman" panose="02020603050405020304" pitchFamily="18" charset="0"/>
              </a:rPr>
              <a:t>и) условия доступности услуг в сфере образования для инвалидов, предусмотренных ….</a:t>
            </a:r>
          </a:p>
          <a:p>
            <a:pPr marL="0" indent="0" algn="ctr">
              <a:lnSpc>
                <a:spcPct val="100000"/>
              </a:lnSpc>
              <a:spcBef>
                <a:spcPts val="300"/>
              </a:spcBef>
              <a:buNone/>
            </a:pPr>
            <a:r>
              <a:rPr lang="ru-RU" sz="1800" b="1" cap="all" dirty="0">
                <a:solidFill>
                  <a:srgbClr val="FF0000"/>
                </a:solidFill>
                <a:latin typeface="Times New Roman" panose="02020603050405020304" pitchFamily="18" charset="0"/>
                <a:cs typeface="Times New Roman" panose="02020603050405020304" pitchFamily="18" charset="0"/>
              </a:rPr>
              <a:t>ПАСПОРТ доступности для инвалидов объекта и предоставляемых на нём услуг в сфере образования</a:t>
            </a:r>
            <a:endParaRPr lang="ru-RU" sz="1800" cap="all"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4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709860"/>
          </a:xfrm>
        </p:spPr>
        <p:txBody>
          <a:bodyPr>
            <a:normAutofit fontScale="90000"/>
          </a:bodyPr>
          <a:lstStyle/>
          <a:p>
            <a:pPr algn="ctr"/>
            <a:r>
              <a:rPr lang="ru-RU" sz="2400" b="1" dirty="0">
                <a:solidFill>
                  <a:srgbClr val="FF0000"/>
                </a:solidFill>
                <a:latin typeface="Times New Roman" panose="02020603050405020304" pitchFamily="18" charset="0"/>
                <a:cs typeface="Times New Roman" panose="02020603050405020304" pitchFamily="18" charset="0"/>
              </a:rPr>
              <a:t>Приказ Министерства просвещения РФ от 02.09.2020 г. N 458 «Об утверждении Порядка приема на обучение по образовательным программам начального общего, основного общего и среднего общего образования»</a:t>
            </a:r>
            <a:br>
              <a:rPr lang="ru-RU" sz="2400" b="1" dirty="0">
                <a:solidFill>
                  <a:srgbClr val="FF0000"/>
                </a:solidFill>
                <a:latin typeface="Times New Roman" panose="02020603050405020304" pitchFamily="18" charset="0"/>
                <a:cs typeface="Times New Roman" panose="02020603050405020304" pitchFamily="18" charset="0"/>
              </a:rPr>
            </a:br>
            <a:endParaRPr lang="ru-RU" sz="2400" b="1" dirty="0">
              <a:solidFill>
                <a:srgbClr val="FF0000"/>
              </a:solidFill>
            </a:endParaRPr>
          </a:p>
        </p:txBody>
      </p:sp>
      <p:sp>
        <p:nvSpPr>
          <p:cNvPr id="3" name="Объект 2"/>
          <p:cNvSpPr>
            <a:spLocks noGrp="1"/>
          </p:cNvSpPr>
          <p:nvPr>
            <p:ph idx="1"/>
          </p:nvPr>
        </p:nvSpPr>
        <p:spPr>
          <a:xfrm>
            <a:off x="658368" y="1837944"/>
            <a:ext cx="10695432" cy="4791456"/>
          </a:xfrm>
        </p:spPr>
        <p:txBody>
          <a:bodyPr>
            <a:normAutofit fontScale="70000" lnSpcReduction="20000"/>
          </a:bodyPr>
          <a:lstStyle/>
          <a:p>
            <a:pPr marL="0" indent="0">
              <a:lnSpc>
                <a:spcPct val="120000"/>
              </a:lnSpc>
              <a:spcBef>
                <a:spcPts val="1200"/>
              </a:spcBef>
              <a:buNone/>
            </a:pPr>
            <a:r>
              <a:rPr lang="ru-RU" sz="3100" b="1" dirty="0">
                <a:latin typeface="Times New Roman" panose="02020603050405020304" pitchFamily="18" charset="0"/>
                <a:cs typeface="Times New Roman" panose="02020603050405020304" pitchFamily="18" charset="0"/>
              </a:rPr>
              <a:t>П. 13. </a:t>
            </a:r>
            <a:r>
              <a:rPr lang="ru-RU" sz="3100" dirty="0">
                <a:latin typeface="Times New Roman" panose="02020603050405020304" pitchFamily="18" charset="0"/>
                <a:cs typeface="Times New Roman" panose="02020603050405020304" pitchFamily="18" charset="0"/>
              </a:rPr>
              <a:t>Дети с ограниченными возможностями здоровья принимаются на обучение по адаптированной образовательной программе начального общего, основного общего и среднего общего образования только </a:t>
            </a:r>
            <a:r>
              <a:rPr lang="ru-RU" sz="3100" b="1" dirty="0">
                <a:solidFill>
                  <a:srgbClr val="FF0000"/>
                </a:solidFill>
                <a:latin typeface="Times New Roman" panose="02020603050405020304" pitchFamily="18" charset="0"/>
                <a:cs typeface="Times New Roman" panose="02020603050405020304" pitchFamily="18" charset="0"/>
              </a:rPr>
              <a:t>с согласия их родителей </a:t>
            </a:r>
            <a:r>
              <a:rPr lang="ru-RU" sz="3100" dirty="0">
                <a:latin typeface="Times New Roman" panose="02020603050405020304" pitchFamily="18" charset="0"/>
                <a:cs typeface="Times New Roman" panose="02020603050405020304" pitchFamily="18" charset="0"/>
              </a:rPr>
              <a:t>(законных представителей) и </a:t>
            </a:r>
            <a:r>
              <a:rPr lang="ru-RU" sz="3100" b="1" dirty="0">
                <a:solidFill>
                  <a:srgbClr val="FF0000"/>
                </a:solidFill>
                <a:latin typeface="Times New Roman" panose="02020603050405020304" pitchFamily="18" charset="0"/>
                <a:cs typeface="Times New Roman" panose="02020603050405020304" pitchFamily="18" charset="0"/>
              </a:rPr>
              <a:t>на основании рекомендаций психолого-медико-педагогической комиссии.</a:t>
            </a:r>
          </a:p>
          <a:p>
            <a:pPr marL="0" indent="0">
              <a:lnSpc>
                <a:spcPct val="120000"/>
              </a:lnSpc>
              <a:spcBef>
                <a:spcPts val="1200"/>
              </a:spcBef>
              <a:buNone/>
            </a:pPr>
            <a:r>
              <a:rPr lang="ru-RU" sz="3100" dirty="0">
                <a:latin typeface="Times New Roman" panose="02020603050405020304" pitchFamily="18" charset="0"/>
                <a:cs typeface="Times New Roman" panose="02020603050405020304" pitchFamily="18" charset="0"/>
              </a:rPr>
              <a:t>Поступающие с ОВЗ, достигшие возраста восемнадцати лет, принимаются на обучение по адаптированной образовательной программе только </a:t>
            </a:r>
            <a:r>
              <a:rPr lang="ru-RU" sz="3100" b="1" dirty="0">
                <a:solidFill>
                  <a:srgbClr val="FF0000"/>
                </a:solidFill>
                <a:latin typeface="Times New Roman" panose="02020603050405020304" pitchFamily="18" charset="0"/>
                <a:cs typeface="Times New Roman" panose="02020603050405020304" pitchFamily="18" charset="0"/>
              </a:rPr>
              <a:t>с согласия самих поступающих</a:t>
            </a:r>
            <a:r>
              <a:rPr lang="ru-RU" sz="3100" dirty="0">
                <a:solidFill>
                  <a:srgbClr val="FF0000"/>
                </a:solidFill>
                <a:latin typeface="Times New Roman" panose="02020603050405020304" pitchFamily="18" charset="0"/>
                <a:cs typeface="Times New Roman" panose="02020603050405020304" pitchFamily="18" charset="0"/>
              </a:rPr>
              <a:t>.</a:t>
            </a:r>
          </a:p>
          <a:p>
            <a:pPr marL="0" indent="0">
              <a:lnSpc>
                <a:spcPct val="120000"/>
              </a:lnSpc>
              <a:spcBef>
                <a:spcPts val="1200"/>
              </a:spcBef>
              <a:buNone/>
            </a:pPr>
            <a:r>
              <a:rPr lang="ru-RU" sz="3100" b="1" dirty="0">
                <a:latin typeface="Times New Roman" panose="02020603050405020304" pitchFamily="18" charset="0"/>
                <a:cs typeface="Times New Roman" panose="02020603050405020304" pitchFamily="18" charset="0"/>
              </a:rPr>
              <a:t>П. 14. </a:t>
            </a:r>
            <a:r>
              <a:rPr lang="ru-RU" sz="3100" dirty="0">
                <a:latin typeface="Times New Roman" panose="02020603050405020304" pitchFamily="18" charset="0"/>
                <a:cs typeface="Times New Roman" panose="02020603050405020304" pitchFamily="18" charset="0"/>
              </a:rPr>
              <a:t>Прием в общеобразовательную организацию осуществляется в течение всего учебного года при наличии свободных мест.</a:t>
            </a:r>
          </a:p>
          <a:p>
            <a:pPr marL="0" indent="0">
              <a:lnSpc>
                <a:spcPct val="120000"/>
              </a:lnSpc>
              <a:spcBef>
                <a:spcPts val="1200"/>
              </a:spcBef>
              <a:buNone/>
            </a:pPr>
            <a:r>
              <a:rPr lang="ru-RU" sz="3100" b="1" dirty="0">
                <a:latin typeface="Times New Roman" panose="02020603050405020304" pitchFamily="18" charset="0"/>
                <a:cs typeface="Times New Roman" panose="02020603050405020304" pitchFamily="18" charset="0"/>
              </a:rPr>
              <a:t>П. 15. </a:t>
            </a:r>
            <a:r>
              <a:rPr lang="ru-RU" sz="3100" dirty="0">
                <a:latin typeface="Times New Roman" panose="02020603050405020304" pitchFamily="18" charset="0"/>
                <a:cs typeface="Times New Roman" panose="02020603050405020304" pitchFamily="18" charset="0"/>
              </a:rPr>
              <a:t>В приеме в государственную или муниципальную образовательную организацию может быть отказано только по причине </a:t>
            </a:r>
            <a:r>
              <a:rPr lang="ru-RU" sz="3100" b="1" dirty="0">
                <a:solidFill>
                  <a:srgbClr val="FF0000"/>
                </a:solidFill>
                <a:latin typeface="Times New Roman" panose="02020603050405020304" pitchFamily="18" charset="0"/>
                <a:cs typeface="Times New Roman" panose="02020603050405020304" pitchFamily="18" charset="0"/>
              </a:rPr>
              <a:t>отсутствия в ней свободных мест… </a:t>
            </a:r>
          </a:p>
          <a:p>
            <a:pPr marL="0" indent="0">
              <a:buNone/>
            </a:pPr>
            <a:endParaRPr lang="ru-RU" dirty="0"/>
          </a:p>
        </p:txBody>
      </p:sp>
    </p:spTree>
    <p:extLst>
      <p:ext uri="{BB962C8B-B14F-4D97-AF65-F5344CB8AC3E}">
        <p14:creationId xmlns:p14="http://schemas.microsoft.com/office/powerpoint/2010/main" val="354842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47A4670-F4D0-487A-B09B-C482D43860CF}"/>
              </a:ext>
            </a:extLst>
          </p:cNvPr>
          <p:cNvSpPr>
            <a:spLocks noGrp="1"/>
          </p:cNvSpPr>
          <p:nvPr>
            <p:ph idx="1"/>
          </p:nvPr>
        </p:nvSpPr>
        <p:spPr>
          <a:xfrm>
            <a:off x="319597" y="124288"/>
            <a:ext cx="11576482" cy="6569476"/>
          </a:xfrm>
        </p:spPr>
        <p:txBody>
          <a:bodyPr>
            <a:normAutofit fontScale="77500" lnSpcReduction="20000"/>
          </a:bodyPr>
          <a:lstStyle/>
          <a:p>
            <a:pPr indent="0" algn="just">
              <a:lnSpc>
                <a:spcPct val="120000"/>
              </a:lnSpc>
              <a:spcBef>
                <a:spcPts val="300"/>
              </a:spcBef>
              <a:buNone/>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 24. В заявлении о приеме на обучение родителем (законным представителем) ребенка указываются следующие сведения:</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фамилия, имя, отчество (при наличии) ребенка или поступающего;</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дата рождения ребенка или поступающего;</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адрес места жительства и (или) адрес места пребывания ребенка или поступающего;</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фамилия, имя, отчество (при наличии) родителя(ей) (законного(</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ых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представителя(ей) ребенка;</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адрес места жительства и (или) адрес места пребывания родителя(ей) (законного(</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ых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представителя(ей) ребенка;</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адрес(а) электронной почты, номер(а) телефона(</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(при наличии) родителя(ей) (законного(</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ых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представителя(ей) ребенка или поступающего;</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 наличии права внеочередного, первоочередного или преимущественного приема;</a:t>
            </a:r>
          </a:p>
          <a:p>
            <a:pPr indent="457200" algn="just">
              <a:lnSpc>
                <a:spcPct val="120000"/>
              </a:lnSpc>
              <a:spcBef>
                <a:spcPts val="300"/>
              </a:spcBef>
            </a:pPr>
            <a:r>
              <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о потребности ребенка или поступающего в обучении по адаптированной образовательной программе и (или) в создании специальных условий для организации обучения и воспитания обучающегося с ограниченными возможностями здоровья в соответствии с заключением психолого-медико-педагогической комиссии (при наличии) или инвалида (ребенка-инвалида) в соответствии с индивидуальной программой реабилитации;</a:t>
            </a:r>
          </a:p>
          <a:p>
            <a:pPr indent="457200" algn="just">
              <a:lnSpc>
                <a:spcPct val="120000"/>
              </a:lnSpc>
              <a:spcBef>
                <a:spcPts val="300"/>
              </a:spcBef>
            </a:pPr>
            <a:r>
              <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согласие родителя(ей) (законного(</a:t>
            </a:r>
            <a:r>
              <a:rPr lang="ru-RU" sz="1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ых</a:t>
            </a:r>
            <a:r>
              <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представителя(ей) ребенка на обучение ребенка по адаптированной образовательной программе (в случае необходимости обучения ребенка по адаптированной образовательной программе);</a:t>
            </a:r>
          </a:p>
          <a:p>
            <a:pPr indent="457200" algn="just">
              <a:lnSpc>
                <a:spcPct val="120000"/>
              </a:lnSpc>
              <a:spcBef>
                <a:spcPts val="300"/>
              </a:spcBef>
            </a:pPr>
            <a:r>
              <a:rPr lang="ru-RU"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согласие поступающего, достигшего возраста восемнадцати лет, на обучение по адаптированной образовательной программе (в случае необходимости обучения указанного поступающего по адаптированной образовательной программе);</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язык образования (в случае получения образования на родном языке из числа языков народов Российской Федерации или на иностранном языке);</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родной язык из числа языков народов Российской Федерации (в случае реализации права на изучение родного языка из числа языков народов Российской Федерации, в том числе русского языка как родного языка);</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государственный язык республики Российской Федерации (в случае предоставления общеобразовательной организацией возможности изучения государственного языка республики Российской Федерации);</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факт ознакомления родителя(ей) (законного(</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ых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представителя(ей) ребенка или поступающего с уставом, с лицензией на осуществление образовательной деятельности, со свидетельством о государственной аккредитации, с общеобразовательными программами и другими документами, регламентирующими организацию и осуществление образовательной деятельности, права и обязанности обучающихся;</a:t>
            </a:r>
          </a:p>
          <a:p>
            <a:pPr indent="457200" algn="just">
              <a:lnSpc>
                <a:spcPct val="120000"/>
              </a:lnSpc>
              <a:spcBef>
                <a:spcPts val="300"/>
              </a:spcBef>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согласие родителя(ей) (законного(</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ых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представителя(ей) ребенка или поступающего на обработку персональных данных.</a:t>
            </a:r>
          </a:p>
          <a:p>
            <a:endParaRPr lang="ru-RU" dirty="0"/>
          </a:p>
        </p:txBody>
      </p:sp>
    </p:spTree>
    <p:extLst>
      <p:ext uri="{BB962C8B-B14F-4D97-AF65-F5344CB8AC3E}">
        <p14:creationId xmlns:p14="http://schemas.microsoft.com/office/powerpoint/2010/main" val="4116382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3192" y="521208"/>
            <a:ext cx="11430000" cy="5971032"/>
          </a:xfrm>
        </p:spPr>
        <p:txBody>
          <a:bodyPr>
            <a:normAutofit/>
          </a:bodyPr>
          <a:lstStyle/>
          <a:p>
            <a:pPr marL="0" indent="0" algn="ctr">
              <a:lnSpc>
                <a:spcPct val="100000"/>
              </a:lnSpc>
              <a:spcBef>
                <a:spcPts val="1200"/>
              </a:spcBef>
              <a:buNone/>
            </a:pPr>
            <a:endParaRPr lang="ru-RU" b="1" cap="all" dirty="0">
              <a:latin typeface="Times New Roman" panose="02020603050405020304" pitchFamily="18" charset="0"/>
              <a:cs typeface="Times New Roman" panose="02020603050405020304" pitchFamily="18" charset="0"/>
            </a:endParaRPr>
          </a:p>
          <a:p>
            <a:pPr marL="0" indent="0" algn="ctr">
              <a:lnSpc>
                <a:spcPct val="100000"/>
              </a:lnSpc>
              <a:spcBef>
                <a:spcPts val="600"/>
              </a:spcBef>
              <a:buNone/>
            </a:pPr>
            <a:endParaRPr lang="ru-RU" b="1" dirty="0">
              <a:latin typeface="Times New Roman" panose="02020603050405020304" pitchFamily="18" charset="0"/>
              <a:cs typeface="Times New Roman" panose="02020603050405020304" pitchFamily="18" charset="0"/>
            </a:endParaRPr>
          </a:p>
          <a:p>
            <a:pPr marL="0" indent="0" algn="ctr">
              <a:lnSpc>
                <a:spcPct val="100000"/>
              </a:lnSpc>
              <a:spcBef>
                <a:spcPts val="600"/>
              </a:spcBef>
              <a:buNone/>
            </a:pPr>
            <a:r>
              <a:rPr lang="ru-RU" b="1" dirty="0">
                <a:latin typeface="Times New Roman" panose="02020603050405020304" pitchFamily="18" charset="0"/>
                <a:cs typeface="Times New Roman" panose="02020603050405020304" pitchFamily="18" charset="0"/>
              </a:rPr>
              <a:t>Приказ Министерства просвещения РФ </a:t>
            </a:r>
          </a:p>
          <a:p>
            <a:pPr marL="0" indent="0" algn="ctr">
              <a:lnSpc>
                <a:spcPct val="100000"/>
              </a:lnSpc>
              <a:spcBef>
                <a:spcPts val="600"/>
              </a:spcBef>
              <a:buNone/>
            </a:pPr>
            <a:r>
              <a:rPr lang="ru-RU" b="1" dirty="0">
                <a:latin typeface="Times New Roman" panose="02020603050405020304" pitchFamily="18" charset="0"/>
                <a:cs typeface="Times New Roman" panose="02020603050405020304" pitchFamily="18" charset="0"/>
              </a:rPr>
              <a:t>от 22.03.2021 г. N 115 «Об утверждении Порядка организации и осуществления образовательной деятельности по основным общеобразовательным программам - образовательным программам начального общего, основного общего и среднего общего образования»</a:t>
            </a:r>
          </a:p>
          <a:p>
            <a:pPr marL="0" indent="0" algn="ctr">
              <a:lnSpc>
                <a:spcPct val="100000"/>
              </a:lnSpc>
              <a:spcBef>
                <a:spcPts val="600"/>
              </a:spcBef>
              <a:buNone/>
            </a:pPr>
            <a:endParaRPr lang="ru-RU" b="1" dirty="0">
              <a:latin typeface="Times New Roman" panose="02020603050405020304" pitchFamily="18" charset="0"/>
              <a:cs typeface="Times New Roman" panose="02020603050405020304" pitchFamily="18" charset="0"/>
            </a:endParaRPr>
          </a:p>
          <a:p>
            <a:pPr indent="0" algn="ctr">
              <a:buNone/>
            </a:pP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(С изменениями и дополнениями от: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11 февраля, 7 октября 2022 г.)</a:t>
            </a:r>
          </a:p>
          <a:p>
            <a:pPr marL="0" indent="0" algn="ctr">
              <a:lnSpc>
                <a:spcPct val="100000"/>
              </a:lnSpc>
              <a:spcBef>
                <a:spcPts val="600"/>
              </a:spcBef>
              <a:buNone/>
            </a:pPr>
            <a:endParaRPr lang="ru-RU" b="1" dirty="0">
              <a:latin typeface="Times New Roman" panose="02020603050405020304" pitchFamily="18" charset="0"/>
              <a:cs typeface="Times New Roman" panose="02020603050405020304" pitchFamily="18" charset="0"/>
            </a:endParaRPr>
          </a:p>
          <a:p>
            <a:pPr marL="0" indent="0" algn="ctr">
              <a:lnSpc>
                <a:spcPct val="100000"/>
              </a:lnSpc>
              <a:spcBef>
                <a:spcPts val="1200"/>
              </a:spcBef>
              <a:buNone/>
            </a:pP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42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57200"/>
            <a:ext cx="10515600" cy="6013938"/>
          </a:xfrm>
        </p:spPr>
        <p:txBody>
          <a:bodyPr>
            <a:normAutofit lnSpcReduction="10000"/>
          </a:bodyPr>
          <a:lstStyle/>
          <a:p>
            <a:pPr lvl="0">
              <a:lnSpc>
                <a:spcPct val="150000"/>
              </a:lnSpc>
            </a:pPr>
            <a:r>
              <a:rPr lang="ru-RU" sz="4800" b="1" dirty="0">
                <a:solidFill>
                  <a:srgbClr val="FF0000"/>
                </a:solidFill>
                <a:latin typeface="Times New Roman" panose="02020603050405020304" pitchFamily="18" charset="0"/>
                <a:cs typeface="Times New Roman" panose="02020603050405020304" pitchFamily="18" charset="0"/>
              </a:rPr>
              <a:t> Кого учим?</a:t>
            </a:r>
          </a:p>
          <a:p>
            <a:pPr lvl="0">
              <a:lnSpc>
                <a:spcPct val="150000"/>
              </a:lnSpc>
            </a:pPr>
            <a:r>
              <a:rPr lang="ru-RU" sz="4800" b="1" dirty="0">
                <a:solidFill>
                  <a:srgbClr val="FF0000"/>
                </a:solidFill>
                <a:latin typeface="Times New Roman" panose="02020603050405020304" pitchFamily="18" charset="0"/>
                <a:cs typeface="Times New Roman" panose="02020603050405020304" pitchFamily="18" charset="0"/>
              </a:rPr>
              <a:t> Зачем учим?</a:t>
            </a:r>
          </a:p>
          <a:p>
            <a:pPr lvl="0">
              <a:lnSpc>
                <a:spcPct val="150000"/>
              </a:lnSpc>
            </a:pPr>
            <a:r>
              <a:rPr lang="ru-RU" sz="4800" b="1" dirty="0">
                <a:solidFill>
                  <a:srgbClr val="FF0000"/>
                </a:solidFill>
                <a:latin typeface="Times New Roman" panose="02020603050405020304" pitchFamily="18" charset="0"/>
                <a:cs typeface="Times New Roman" panose="02020603050405020304" pitchFamily="18" charset="0"/>
              </a:rPr>
              <a:t> Как учим?</a:t>
            </a:r>
          </a:p>
          <a:p>
            <a:pPr lvl="0">
              <a:lnSpc>
                <a:spcPct val="150000"/>
              </a:lnSpc>
            </a:pPr>
            <a:r>
              <a:rPr lang="ru-RU" sz="4800" b="1" dirty="0">
                <a:solidFill>
                  <a:srgbClr val="FF0000"/>
                </a:solidFill>
                <a:latin typeface="Times New Roman" panose="02020603050405020304" pitchFamily="18" charset="0"/>
                <a:cs typeface="Times New Roman" panose="02020603050405020304" pitchFamily="18" charset="0"/>
              </a:rPr>
              <a:t> Чему учим?</a:t>
            </a:r>
          </a:p>
          <a:p>
            <a:pPr lvl="0">
              <a:lnSpc>
                <a:spcPct val="150000"/>
              </a:lnSpc>
            </a:pPr>
            <a:r>
              <a:rPr lang="ru-RU" sz="4800" b="1" dirty="0">
                <a:solidFill>
                  <a:srgbClr val="FF0000"/>
                </a:solidFill>
                <a:latin typeface="Times New Roman" panose="02020603050405020304" pitchFamily="18" charset="0"/>
                <a:cs typeface="Times New Roman" panose="02020603050405020304" pitchFamily="18" charset="0"/>
              </a:rPr>
              <a:t>  Кто учит? </a:t>
            </a:r>
          </a:p>
          <a:p>
            <a:endParaRPr lang="ru-RU" dirty="0"/>
          </a:p>
        </p:txBody>
      </p:sp>
    </p:spTree>
    <p:extLst>
      <p:ext uri="{BB962C8B-B14F-4D97-AF65-F5344CB8AC3E}">
        <p14:creationId xmlns:p14="http://schemas.microsoft.com/office/powerpoint/2010/main" val="36882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408" y="256033"/>
            <a:ext cx="11262946" cy="960120"/>
          </a:xfrm>
        </p:spPr>
        <p:txBody>
          <a:bodyPr>
            <a:no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Приказ Министерства просвещения РФ от 22 марта 2021 г. N 115 "Об утверждении Порядка организации и осуществления образовательной деятельности по основным общеобразовательным программам - образовательным программам начального общего, основного общего и среднего общего образования"</a:t>
            </a:r>
            <a:endParaRPr lang="ru-RU" sz="2000" dirty="0"/>
          </a:p>
        </p:txBody>
      </p:sp>
      <p:sp>
        <p:nvSpPr>
          <p:cNvPr id="3" name="Объект 2"/>
          <p:cNvSpPr>
            <a:spLocks noGrp="1"/>
          </p:cNvSpPr>
          <p:nvPr>
            <p:ph idx="1"/>
          </p:nvPr>
        </p:nvSpPr>
        <p:spPr>
          <a:xfrm>
            <a:off x="146304" y="1325880"/>
            <a:ext cx="11868911" cy="5321105"/>
          </a:xfrm>
        </p:spPr>
        <p:txBody>
          <a:bodyPr>
            <a:normAutofit fontScale="77500" lnSpcReduction="20000"/>
          </a:bodyPr>
          <a:lstStyle/>
          <a:p>
            <a:pPr marL="0" indent="0">
              <a:lnSpc>
                <a:spcPct val="120000"/>
              </a:lnSpc>
              <a:spcBef>
                <a:spcPts val="300"/>
              </a:spcBef>
              <a:buNone/>
            </a:pPr>
            <a:r>
              <a:rPr lang="ru-RU" sz="3100" b="1" dirty="0">
                <a:solidFill>
                  <a:srgbClr val="FF0000"/>
                </a:solidFill>
                <a:latin typeface="Times New Roman" panose="02020603050405020304" pitchFamily="18" charset="0"/>
                <a:cs typeface="Times New Roman" panose="02020603050405020304" pitchFamily="18" charset="0"/>
              </a:rPr>
              <a:t>Раздел III. Особенности организации образовательной деятельности для лиц с ограниченными возможностями здоровья</a:t>
            </a:r>
          </a:p>
          <a:p>
            <a:pPr marL="0" indent="0">
              <a:lnSpc>
                <a:spcPct val="120000"/>
              </a:lnSpc>
              <a:buNone/>
            </a:pPr>
            <a:r>
              <a:rPr lang="ru-RU" b="1" dirty="0">
                <a:latin typeface="Times New Roman" panose="02020603050405020304" pitchFamily="18" charset="0"/>
                <a:cs typeface="Times New Roman" panose="02020603050405020304" pitchFamily="18" charset="0"/>
              </a:rPr>
              <a:t>П 39. </a:t>
            </a:r>
            <a:r>
              <a:rPr lang="ru-RU" dirty="0">
                <a:latin typeface="Times New Roman" panose="02020603050405020304" pitchFamily="18" charset="0"/>
                <a:cs typeface="Times New Roman" panose="02020603050405020304" pitchFamily="18" charset="0"/>
              </a:rPr>
              <a:t>При организации образовательной деятельности по адаптированной общеобразовательной программе создаются условия для лечебно-восстановительной работы, организации образовательной деятельности и коррекционных занятий с учетом особенностей обучающихся из расчета по одной штатной единице:</a:t>
            </a:r>
          </a:p>
          <a:p>
            <a:pPr>
              <a:lnSpc>
                <a:spcPct val="120000"/>
              </a:lnSpc>
            </a:pPr>
            <a:r>
              <a:rPr lang="ru-RU" dirty="0">
                <a:latin typeface="Times New Roman" panose="02020603050405020304" pitchFamily="18" charset="0"/>
                <a:cs typeface="Times New Roman" panose="02020603050405020304" pitchFamily="18" charset="0"/>
              </a:rPr>
              <a:t>учителя-дефектолога (сурдопедагога, тифлопедагога) на каждые 6-12 обучающихся с ограниченными возможностями здоровья;</a:t>
            </a:r>
          </a:p>
          <a:p>
            <a:pPr>
              <a:lnSpc>
                <a:spcPct val="120000"/>
              </a:lnSpc>
            </a:pPr>
            <a:r>
              <a:rPr lang="ru-RU" dirty="0">
                <a:latin typeface="Times New Roman" panose="02020603050405020304" pitchFamily="18" charset="0"/>
                <a:cs typeface="Times New Roman" panose="02020603050405020304" pitchFamily="18" charset="0"/>
              </a:rPr>
              <a:t>учителя-логопеда на каждые 6-12 обучающихся с ограниченными возможностями здоровья;</a:t>
            </a:r>
          </a:p>
          <a:p>
            <a:pPr>
              <a:lnSpc>
                <a:spcPct val="120000"/>
              </a:lnSpc>
            </a:pPr>
            <a:r>
              <a:rPr lang="ru-RU" dirty="0">
                <a:latin typeface="Times New Roman" panose="02020603050405020304" pitchFamily="18" charset="0"/>
                <a:cs typeface="Times New Roman" panose="02020603050405020304" pitchFamily="18" charset="0"/>
              </a:rPr>
              <a:t>педагога-психолога на каждые 20 обучающихся с ограниченными возможностями здоровья;</a:t>
            </a:r>
          </a:p>
          <a:p>
            <a:pPr>
              <a:lnSpc>
                <a:spcPct val="120000"/>
              </a:lnSpc>
            </a:pPr>
            <a:r>
              <a:rPr lang="ru-RU" dirty="0">
                <a:latin typeface="Times New Roman" panose="02020603050405020304" pitchFamily="18" charset="0"/>
                <a:cs typeface="Times New Roman" panose="02020603050405020304" pitchFamily="18" charset="0"/>
              </a:rPr>
              <a:t>тьютора, ассистента (помощника) на каждые 1-6 обучающихся с ограниченными возможностями здоровья.</a:t>
            </a:r>
          </a:p>
          <a:p>
            <a:endParaRPr lang="ru-RU" dirty="0"/>
          </a:p>
        </p:txBody>
      </p:sp>
    </p:spTree>
    <p:extLst>
      <p:ext uri="{BB962C8B-B14F-4D97-AF65-F5344CB8AC3E}">
        <p14:creationId xmlns:p14="http://schemas.microsoft.com/office/powerpoint/2010/main" val="1973567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4108" y="365126"/>
            <a:ext cx="11430000" cy="918551"/>
          </a:xfrm>
        </p:spPr>
        <p:txBody>
          <a:bodyPr>
            <a:normAutofit/>
          </a:bodyPr>
          <a:lstStyle/>
          <a:p>
            <a:pPr algn="ctr"/>
            <a:r>
              <a:rPr lang="ru-RU" sz="2800" b="1" dirty="0">
                <a:solidFill>
                  <a:srgbClr val="FF0000"/>
                </a:solidFill>
                <a:latin typeface="Times New Roman" panose="02020603050405020304" pitchFamily="18" charset="0"/>
                <a:cs typeface="Times New Roman" panose="02020603050405020304" pitchFamily="18" charset="0"/>
              </a:rPr>
              <a:t>Необходимость сопровождение обучающегося ассистентом (помощником) и (или) тьютором определяет:</a:t>
            </a:r>
          </a:p>
        </p:txBody>
      </p:sp>
      <p:sp>
        <p:nvSpPr>
          <p:cNvPr id="3" name="Объект 2"/>
          <p:cNvSpPr>
            <a:spLocks noGrp="1"/>
          </p:cNvSpPr>
          <p:nvPr>
            <p:ph idx="1"/>
          </p:nvPr>
        </p:nvSpPr>
        <p:spPr>
          <a:xfrm>
            <a:off x="272563" y="1529862"/>
            <a:ext cx="11693768" cy="5081953"/>
          </a:xfrm>
        </p:spPr>
        <p:txBody>
          <a:bodyPr>
            <a:normAutofit/>
          </a:bodyPr>
          <a:lstStyle/>
          <a:p>
            <a:pPr>
              <a:lnSpc>
                <a:spcPct val="100000"/>
              </a:lnSpc>
              <a:spcBef>
                <a:spcPts val="1800"/>
              </a:spcBef>
            </a:pPr>
            <a:r>
              <a:rPr lang="ru-RU" sz="2500" dirty="0">
                <a:latin typeface="Times New Roman" panose="02020603050405020304" pitchFamily="18" charset="0"/>
                <a:cs typeface="Times New Roman" panose="02020603050405020304" pitchFamily="18" charset="0"/>
              </a:rPr>
              <a:t>Психолого-медико-педагогическая комиссия (рекомендации отражены в заключении ПМПК). </a:t>
            </a:r>
          </a:p>
          <a:p>
            <a:pPr>
              <a:lnSpc>
                <a:spcPct val="100000"/>
              </a:lnSpc>
              <a:spcBef>
                <a:spcPts val="1800"/>
              </a:spcBef>
            </a:pPr>
            <a:r>
              <a:rPr lang="ru-RU" sz="2500" dirty="0">
                <a:latin typeface="Times New Roman" panose="02020603050405020304" pitchFamily="18" charset="0"/>
                <a:cs typeface="Times New Roman" panose="02020603050405020304" pitchFamily="18" charset="0"/>
              </a:rPr>
              <a:t>Бюро медико-социальной экспертизы (рекомендации МСЭ отражены в ИПРА).</a:t>
            </a:r>
          </a:p>
          <a:p>
            <a:pPr>
              <a:lnSpc>
                <a:spcPct val="100000"/>
              </a:lnSpc>
              <a:spcBef>
                <a:spcPts val="1800"/>
              </a:spcBef>
            </a:pPr>
            <a:r>
              <a:rPr lang="ru-RU" sz="2500" dirty="0">
                <a:latin typeface="Times New Roman" panose="02020603050405020304" pitchFamily="18" charset="0"/>
                <a:cs typeface="Times New Roman" panose="02020603050405020304" pitchFamily="18" charset="0"/>
              </a:rPr>
              <a:t>В случае отсутствия в заключении ПМПК таких рекомендаций психолого-педагогическим консилиумом может быть принято решение о предоставлении услуг по тьюторскому сопровождению и (или) сопровождению ассистента (помощника) по оказанию технической помощи, в том числе относительно периода предоставления услуг тьютора и (или) ассистента (помощника) (п.6 письма министерства просвещения РФ от 20.02.2019 г. №ТС-551/07 «О сопровождении образования обучающихся с ОВЗ и инвалидностью»). </a:t>
            </a:r>
          </a:p>
        </p:txBody>
      </p:sp>
    </p:spTree>
    <p:extLst>
      <p:ext uri="{BB962C8B-B14F-4D97-AF65-F5344CB8AC3E}">
        <p14:creationId xmlns:p14="http://schemas.microsoft.com/office/powerpoint/2010/main" val="2545335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0677"/>
            <a:ext cx="10515600" cy="668215"/>
          </a:xfrm>
        </p:spPr>
        <p:txBody>
          <a:bodyPr>
            <a:normAutofit fontScale="90000"/>
          </a:bodyPr>
          <a:lstStyle/>
          <a:p>
            <a:pPr algn="ctr"/>
            <a:r>
              <a:rPr lang="ru-RU" sz="2400" b="1" dirty="0">
                <a:solidFill>
                  <a:srgbClr val="FF0000"/>
                </a:solidFill>
                <a:latin typeface="Times New Roman" panose="02020603050405020304" pitchFamily="18" charset="0"/>
                <a:cs typeface="Times New Roman" panose="02020603050405020304" pitchFamily="18" charset="0"/>
              </a:rPr>
              <a:t>Роль специалиста в организации образовательного процесса учащихся с ОВЗ:</a:t>
            </a:r>
          </a:p>
        </p:txBody>
      </p:sp>
      <p:graphicFrame>
        <p:nvGraphicFramePr>
          <p:cNvPr id="4" name="Объект 3"/>
          <p:cNvGraphicFramePr>
            <a:graphicFrameLocks noGrp="1"/>
          </p:cNvGraphicFramePr>
          <p:nvPr>
            <p:ph idx="1"/>
            <p:extLst>
              <p:ext uri="{D42A27DB-BD31-4B8C-83A1-F6EECF244321}">
                <p14:modId xmlns:p14="http://schemas.microsoft.com/office/powerpoint/2010/main" val="778313538"/>
              </p:ext>
            </p:extLst>
          </p:nvPr>
        </p:nvGraphicFramePr>
        <p:xfrm>
          <a:off x="193431" y="694593"/>
          <a:ext cx="11887200" cy="6107246"/>
        </p:xfrm>
        <a:graphic>
          <a:graphicData uri="http://schemas.openxmlformats.org/drawingml/2006/table">
            <a:tbl>
              <a:tblPr firstRow="1" bandRow="1">
                <a:tableStyleId>{5C22544A-7EE6-4342-B048-85BDC9FD1C3A}</a:tableStyleId>
              </a:tblPr>
              <a:tblGrid>
                <a:gridCol w="7236069">
                  <a:extLst>
                    <a:ext uri="{9D8B030D-6E8A-4147-A177-3AD203B41FA5}">
                      <a16:colId xmlns:a16="http://schemas.microsoft.com/office/drawing/2014/main" val="2553945266"/>
                    </a:ext>
                  </a:extLst>
                </a:gridCol>
                <a:gridCol w="4651131">
                  <a:extLst>
                    <a:ext uri="{9D8B030D-6E8A-4147-A177-3AD203B41FA5}">
                      <a16:colId xmlns:a16="http://schemas.microsoft.com/office/drawing/2014/main" val="2066431235"/>
                    </a:ext>
                  </a:extLst>
                </a:gridCol>
              </a:tblGrid>
              <a:tr h="651714">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Ассистент, помощник в школе </a:t>
                      </a:r>
                    </a:p>
                    <a:p>
                      <a:pPr algn="ctr"/>
                      <a:r>
                        <a:rPr lang="ru-RU" sz="1800" dirty="0">
                          <a:solidFill>
                            <a:schemeClr val="tx1"/>
                          </a:solidFill>
                          <a:latin typeface="Times New Roman" panose="02020603050405020304" pitchFamily="18" charset="0"/>
                          <a:cs typeface="Times New Roman" panose="02020603050405020304" pitchFamily="18" charset="0"/>
                        </a:rPr>
                        <a:t>(технический персонал)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Тьютор в школе </a:t>
                      </a:r>
                    </a:p>
                    <a:p>
                      <a:pPr algn="ctr"/>
                      <a:r>
                        <a:rPr lang="ru-RU" sz="1800" dirty="0">
                          <a:solidFill>
                            <a:schemeClr val="tx1"/>
                          </a:solidFill>
                          <a:latin typeface="Times New Roman" panose="02020603050405020304" pitchFamily="18" charset="0"/>
                          <a:cs typeface="Times New Roman" panose="02020603050405020304" pitchFamily="18" charset="0"/>
                        </a:rPr>
                        <a:t>(педагогический работник)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562865"/>
                  </a:ext>
                </a:extLst>
              </a:tr>
              <a:tr h="1086189">
                <a:tc>
                  <a:txBody>
                    <a:bodyPr/>
                    <a:lstStyle/>
                    <a:p>
                      <a:pPr marL="0" indent="0" algn="ctr">
                        <a:lnSpc>
                          <a:spcPct val="100000"/>
                        </a:lnSpc>
                        <a:spcBef>
                          <a:spcPts val="0"/>
                        </a:spcBef>
                        <a:buNone/>
                      </a:pPr>
                      <a:r>
                        <a:rPr lang="ru-RU" sz="1600" b="0" dirty="0">
                          <a:latin typeface="Times New Roman" panose="02020603050405020304" pitchFamily="18" charset="0"/>
                          <a:cs typeface="Times New Roman" panose="02020603050405020304" pitchFamily="18" charset="0"/>
                        </a:rPr>
                        <a:t>Приказ Министерства труда и социальной защиты РФ от 12.04.2017 г. N 351н</a:t>
                      </a:r>
                      <a:r>
                        <a:rPr lang="ru-RU" sz="1600" b="0" baseline="0" dirty="0">
                          <a:latin typeface="Times New Roman" panose="02020603050405020304" pitchFamily="18" charset="0"/>
                          <a:cs typeface="Times New Roman" panose="02020603050405020304" pitchFamily="18" charset="0"/>
                        </a:rPr>
                        <a:t> </a:t>
                      </a:r>
                      <a:r>
                        <a:rPr lang="ru-RU" sz="1600" b="0" dirty="0">
                          <a:latin typeface="Times New Roman" panose="02020603050405020304" pitchFamily="18" charset="0"/>
                          <a:cs typeface="Times New Roman" panose="02020603050405020304" pitchFamily="18" charset="0"/>
                        </a:rPr>
                        <a:t>«Об утверждении профессионального стандарта «Ассистент (помощник) по оказанию технической помощи инвалидам и лицам с ОВЗ»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600" b="0" dirty="0">
                          <a:solidFill>
                            <a:schemeClr val="tx1"/>
                          </a:solidFill>
                          <a:latin typeface="Times New Roman" panose="02020603050405020304" pitchFamily="18" charset="0"/>
                          <a:cs typeface="Times New Roman" panose="02020603050405020304" pitchFamily="18" charset="0"/>
                        </a:rPr>
                        <a:t>Приказ Министерства труда и социальной защиты РФ от 10.01.2017 г. N 10н</a:t>
                      </a:r>
                      <a:r>
                        <a:rPr lang="ru-RU" sz="1600" b="0" baseline="0" dirty="0">
                          <a:solidFill>
                            <a:schemeClr val="tx1"/>
                          </a:solidFill>
                          <a:latin typeface="Times New Roman" panose="02020603050405020304" pitchFamily="18" charset="0"/>
                          <a:cs typeface="Times New Roman" panose="02020603050405020304" pitchFamily="18" charset="0"/>
                        </a:rPr>
                        <a:t> </a:t>
                      </a:r>
                      <a:r>
                        <a:rPr lang="ru-RU" sz="1600" b="0" dirty="0">
                          <a:solidFill>
                            <a:schemeClr val="tx1"/>
                          </a:solidFill>
                          <a:latin typeface="Times New Roman" panose="02020603050405020304" pitchFamily="18" charset="0"/>
                          <a:cs typeface="Times New Roman" panose="02020603050405020304" pitchFamily="18" charset="0"/>
                        </a:rPr>
                        <a:t>«Об утверждении профессионального стандарта «Специалист в области воспитания»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7454836"/>
                  </a:ext>
                </a:extLst>
              </a:tr>
              <a:tr h="651714">
                <a:tc>
                  <a:txBody>
                    <a:bodyPr/>
                    <a:lstStyle/>
                    <a:p>
                      <a:pPr algn="ctr"/>
                      <a:r>
                        <a:rPr lang="ru-RU" sz="1800" b="1" dirty="0">
                          <a:solidFill>
                            <a:srgbClr val="FF0000"/>
                          </a:solidFill>
                          <a:latin typeface="Times New Roman" panose="02020603050405020304" pitchFamily="18" charset="0"/>
                          <a:cs typeface="Times New Roman" panose="02020603050405020304" pitchFamily="18" charset="0"/>
                        </a:rPr>
                        <a:t>Оказание</a:t>
                      </a:r>
                      <a:r>
                        <a:rPr lang="ru-RU" sz="1800" b="1" baseline="0" dirty="0">
                          <a:solidFill>
                            <a:srgbClr val="FF0000"/>
                          </a:solidFill>
                          <a:latin typeface="Times New Roman" panose="02020603050405020304" pitchFamily="18" charset="0"/>
                          <a:cs typeface="Times New Roman" panose="02020603050405020304" pitchFamily="18" charset="0"/>
                        </a:rPr>
                        <a:t> технической помощи в процессе получения образования  указанными обучающимися</a:t>
                      </a:r>
                      <a:endParaRPr lang="ru-RU" sz="18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sz="1800" b="1" dirty="0">
                          <a:solidFill>
                            <a:srgbClr val="FF0000"/>
                          </a:solidFill>
                          <a:latin typeface="Times New Roman" panose="02020603050405020304" pitchFamily="18" charset="0"/>
                          <a:cs typeface="Times New Roman" panose="02020603050405020304" pitchFamily="18" charset="0"/>
                        </a:rPr>
                        <a:t>Разработка</a:t>
                      </a:r>
                      <a:r>
                        <a:rPr lang="ru-RU" sz="1800" b="1" baseline="0" dirty="0">
                          <a:solidFill>
                            <a:srgbClr val="FF0000"/>
                          </a:solidFill>
                          <a:latin typeface="Times New Roman" panose="02020603050405020304" pitchFamily="18" charset="0"/>
                          <a:cs typeface="Times New Roman" panose="02020603050405020304" pitchFamily="18" charset="0"/>
                        </a:rPr>
                        <a:t> и р</a:t>
                      </a:r>
                      <a:r>
                        <a:rPr lang="ru-RU" sz="1800" b="1" dirty="0">
                          <a:solidFill>
                            <a:srgbClr val="FF0000"/>
                          </a:solidFill>
                          <a:latin typeface="Times New Roman" panose="02020603050405020304" pitchFamily="18" charset="0"/>
                          <a:cs typeface="Times New Roman" panose="02020603050405020304" pitchFamily="18" charset="0"/>
                        </a:rPr>
                        <a:t>еализация АООП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4698436"/>
                  </a:ext>
                </a:extLst>
              </a:tr>
              <a:tr h="931019">
                <a:tc>
                  <a:txBody>
                    <a:bodyPr/>
                    <a:lstStyle/>
                    <a:p>
                      <a:pPr marL="36000" algn="l"/>
                      <a:r>
                        <a:rPr lang="ru-RU" sz="1800" dirty="0">
                          <a:effectLst/>
                          <a:latin typeface="Times New Roman" panose="02020603050405020304" pitchFamily="18" charset="0"/>
                          <a:cs typeface="Times New Roman" panose="02020603050405020304" pitchFamily="18" charset="0"/>
                        </a:rPr>
                        <a:t>Оказание технической помощи </a:t>
                      </a:r>
                      <a:r>
                        <a:rPr lang="ru-RU" sz="1800" b="1" dirty="0">
                          <a:solidFill>
                            <a:srgbClr val="FF0000"/>
                          </a:solidFill>
                          <a:effectLst/>
                          <a:latin typeface="Times New Roman" panose="02020603050405020304" pitchFamily="18" charset="0"/>
                          <a:cs typeface="Times New Roman" panose="02020603050405020304" pitchFamily="18" charset="0"/>
                        </a:rPr>
                        <a:t>при нарушении способности к самообслуживанию </a:t>
                      </a:r>
                      <a:r>
                        <a:rPr lang="ru-RU" sz="1800" b="0" dirty="0">
                          <a:solidFill>
                            <a:schemeClr val="tx1"/>
                          </a:solidFill>
                          <a:effectLst/>
                          <a:latin typeface="Times New Roman" panose="02020603050405020304" pitchFamily="18" charset="0"/>
                          <a:cs typeface="Times New Roman" panose="02020603050405020304" pitchFamily="18" charset="0"/>
                        </a:rPr>
                        <a:t>(одевание, раздевание, гигиенические процедуры, прием пищи</a:t>
                      </a:r>
                      <a:r>
                        <a:rPr lang="ru-RU" sz="1800" b="0" baseline="0" dirty="0">
                          <a:solidFill>
                            <a:schemeClr val="tx1"/>
                          </a:solidFill>
                          <a:effectLst/>
                          <a:latin typeface="Times New Roman" panose="02020603050405020304" pitchFamily="18" charset="0"/>
                          <a:cs typeface="Times New Roman" panose="02020603050405020304" pitchFamily="18" charset="0"/>
                        </a:rPr>
                        <a:t> и пр.)</a:t>
                      </a:r>
                      <a:endParaRPr lang="ru-RU" sz="1800" b="1" dirty="0">
                        <a:solidFill>
                          <a:srgbClr val="FF0000"/>
                        </a:solidFill>
                        <a:effectLst/>
                        <a:latin typeface="Times New Roman" panose="02020603050405020304" pitchFamily="18" charset="0"/>
                        <a:cs typeface="Times New Roman" panose="02020603050405020304" pitchFamily="18" charset="0"/>
                      </a:endParaRPr>
                    </a:p>
                  </a:txBody>
                  <a:tcPr marL="21330" marR="21330" marT="10665" marB="106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ru-RU" sz="1800" b="0" dirty="0">
                          <a:solidFill>
                            <a:schemeClr val="tx1"/>
                          </a:solidFill>
                          <a:effectLst/>
                          <a:latin typeface="Times New Roman" panose="02020603050405020304" pitchFamily="18" charset="0"/>
                          <a:cs typeface="Times New Roman" panose="02020603050405020304" pitchFamily="18" charset="0"/>
                        </a:rPr>
                        <a:t>Педагогическое сопровождение реализации обучающимися</a:t>
                      </a:r>
                      <a:r>
                        <a:rPr lang="ru-RU" sz="1800" b="0" baseline="0" dirty="0">
                          <a:solidFill>
                            <a:schemeClr val="tx1"/>
                          </a:solidFill>
                          <a:effectLst/>
                          <a:latin typeface="Times New Roman" panose="02020603050405020304" pitchFamily="18" charset="0"/>
                          <a:cs typeface="Times New Roman" panose="02020603050405020304" pitchFamily="18" charset="0"/>
                        </a:rPr>
                        <a:t> </a:t>
                      </a:r>
                      <a:r>
                        <a:rPr lang="ru-RU" sz="1800" b="0" dirty="0">
                          <a:solidFill>
                            <a:schemeClr val="tx1"/>
                          </a:solidFill>
                          <a:effectLst/>
                          <a:latin typeface="Times New Roman" panose="02020603050405020304" pitchFamily="18" charset="0"/>
                          <a:cs typeface="Times New Roman" panose="02020603050405020304" pitchFamily="18" charset="0"/>
                        </a:rPr>
                        <a:t>индивидуальных образовательных маршрутов (ИУП, СИПР)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632583"/>
                  </a:ext>
                </a:extLst>
              </a:tr>
              <a:tr h="908463">
                <a:tc>
                  <a:txBody>
                    <a:bodyPr/>
                    <a:lstStyle/>
                    <a:p>
                      <a:pPr marL="36000" algn="l"/>
                      <a:r>
                        <a:rPr lang="ru-RU" sz="1800" dirty="0">
                          <a:effectLst/>
                          <a:latin typeface="Times New Roman" panose="02020603050405020304" pitchFamily="18" charset="0"/>
                          <a:cs typeface="Times New Roman" panose="02020603050405020304" pitchFamily="18" charset="0"/>
                        </a:rPr>
                        <a:t>Оказание технической помощи </a:t>
                      </a:r>
                      <a:r>
                        <a:rPr lang="ru-RU" sz="1800" b="1" dirty="0">
                          <a:solidFill>
                            <a:srgbClr val="FF0000"/>
                          </a:solidFill>
                          <a:effectLst/>
                          <a:latin typeface="Times New Roman" panose="02020603050405020304" pitchFamily="18" charset="0"/>
                          <a:cs typeface="Times New Roman" panose="02020603050405020304" pitchFamily="18" charset="0"/>
                        </a:rPr>
                        <a:t>при нарушении способности к передвижению </a:t>
                      </a:r>
                      <a:r>
                        <a:rPr lang="ru-RU" sz="1800" b="0" dirty="0">
                          <a:solidFill>
                            <a:schemeClr val="tx1"/>
                          </a:solidFill>
                          <a:effectLst/>
                          <a:latin typeface="Times New Roman" panose="02020603050405020304" pitchFamily="18" charset="0"/>
                          <a:cs typeface="Times New Roman" panose="02020603050405020304" pitchFamily="18" charset="0"/>
                        </a:rPr>
                        <a:t>(перемещение</a:t>
                      </a:r>
                      <a:r>
                        <a:rPr lang="ru-RU" sz="1800" b="0" baseline="0" dirty="0">
                          <a:solidFill>
                            <a:schemeClr val="tx1"/>
                          </a:solidFill>
                          <a:effectLst/>
                          <a:latin typeface="Times New Roman" panose="02020603050405020304" pitchFamily="18" charset="0"/>
                          <a:cs typeface="Times New Roman" panose="02020603050405020304" pitchFamily="18" charset="0"/>
                        </a:rPr>
                        <a:t> по школе, её территории и пр. к месту предоставления образовательных услуг и услуг по уходу) </a:t>
                      </a:r>
                      <a:endParaRPr lang="ru-RU" sz="1800" b="1" dirty="0">
                        <a:solidFill>
                          <a:srgbClr val="FF0000"/>
                        </a:solidFill>
                        <a:effectLst/>
                        <a:latin typeface="Times New Roman" panose="02020603050405020304" pitchFamily="18" charset="0"/>
                        <a:cs typeface="Times New Roman" panose="02020603050405020304" pitchFamily="18" charset="0"/>
                      </a:endParaRPr>
                    </a:p>
                  </a:txBody>
                  <a:tcPr marL="21330" marR="21330" marT="10665" marB="106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ru-RU" sz="1800" b="0" dirty="0">
                          <a:solidFill>
                            <a:schemeClr val="tx1"/>
                          </a:solidFill>
                          <a:effectLst/>
                          <a:latin typeface="Times New Roman" panose="02020603050405020304" pitchFamily="18" charset="0"/>
                          <a:cs typeface="Times New Roman" panose="02020603050405020304" pitchFamily="18" charset="0"/>
                        </a:rPr>
                        <a:t>Организация образовательной среды для реализации обучающимися</a:t>
                      </a:r>
                      <a:r>
                        <a:rPr lang="ru-RU" sz="1800" b="0" baseline="0" dirty="0">
                          <a:solidFill>
                            <a:schemeClr val="tx1"/>
                          </a:solidFill>
                          <a:effectLst/>
                          <a:latin typeface="Times New Roman" panose="02020603050405020304" pitchFamily="18" charset="0"/>
                          <a:cs typeface="Times New Roman" panose="02020603050405020304" pitchFamily="18" charset="0"/>
                        </a:rPr>
                        <a:t> </a:t>
                      </a:r>
                      <a:r>
                        <a:rPr lang="ru-RU" sz="1800" b="0" dirty="0">
                          <a:solidFill>
                            <a:schemeClr val="tx1"/>
                          </a:solidFill>
                          <a:effectLst/>
                          <a:latin typeface="Times New Roman" panose="02020603050405020304" pitchFamily="18" charset="0"/>
                          <a:cs typeface="Times New Roman" panose="02020603050405020304" pitchFamily="18" charset="0"/>
                        </a:rPr>
                        <a:t>индивидуальных образовательных маршрутов</a:t>
                      </a:r>
                      <a:r>
                        <a:rPr lang="ru-RU" sz="1800" b="0" baseline="0" dirty="0">
                          <a:solidFill>
                            <a:schemeClr val="tx1"/>
                          </a:solidFill>
                          <a:effectLst/>
                          <a:latin typeface="Times New Roman" panose="02020603050405020304" pitchFamily="18" charset="0"/>
                          <a:cs typeface="Times New Roman" panose="02020603050405020304" pitchFamily="18" charset="0"/>
                        </a:rPr>
                        <a:t>.</a:t>
                      </a:r>
                      <a:endParaRPr lang="ru-RU" sz="1800" b="0" dirty="0">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7516434"/>
                  </a:ext>
                </a:extLst>
              </a:tr>
              <a:tr h="859635">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cs typeface="Times New Roman" panose="02020603050405020304" pitchFamily="18" charset="0"/>
                        </a:rPr>
                        <a:t>Оказание технической помощи </a:t>
                      </a:r>
                      <a:r>
                        <a:rPr lang="ru-RU" sz="1800" b="1" dirty="0">
                          <a:solidFill>
                            <a:srgbClr val="FF0000"/>
                          </a:solidFill>
                          <a:effectLst/>
                          <a:latin typeface="Times New Roman" panose="02020603050405020304" pitchFamily="18" charset="0"/>
                          <a:cs typeface="Times New Roman" panose="02020603050405020304" pitchFamily="18" charset="0"/>
                        </a:rPr>
                        <a:t>при нарушении способности к ориентации </a:t>
                      </a:r>
                      <a:r>
                        <a:rPr lang="ru-RU" sz="1800" b="0" dirty="0">
                          <a:solidFill>
                            <a:schemeClr val="tx1"/>
                          </a:solidFill>
                          <a:effectLst/>
                          <a:latin typeface="Times New Roman" panose="02020603050405020304" pitchFamily="18" charset="0"/>
                          <a:cs typeface="Times New Roman" panose="02020603050405020304" pitchFamily="18" charset="0"/>
                        </a:rPr>
                        <a:t>(перемещение</a:t>
                      </a:r>
                      <a:r>
                        <a:rPr lang="ru-RU" sz="1800" b="0" baseline="0" dirty="0">
                          <a:solidFill>
                            <a:schemeClr val="tx1"/>
                          </a:solidFill>
                          <a:effectLst/>
                          <a:latin typeface="Times New Roman" panose="02020603050405020304" pitchFamily="18" charset="0"/>
                          <a:cs typeface="Times New Roman" panose="02020603050405020304" pitchFamily="18" charset="0"/>
                        </a:rPr>
                        <a:t> по школе, её территории и пр. к месту предоставления образовательных услуг и услуг по уходу) </a:t>
                      </a:r>
                      <a:endParaRPr lang="ru-RU" sz="1800" b="1" dirty="0">
                        <a:solidFill>
                          <a:srgbClr val="FF0000"/>
                        </a:solidFill>
                        <a:effectLst/>
                        <a:latin typeface="Times New Roman" panose="02020603050405020304" pitchFamily="18" charset="0"/>
                        <a:cs typeface="Times New Roman" panose="02020603050405020304" pitchFamily="18" charset="0"/>
                      </a:endParaRPr>
                    </a:p>
                  </a:txBody>
                  <a:tcPr marL="21330" marR="21330" marT="10665" marB="106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36000" indent="0" algn="just"/>
                      <a:r>
                        <a:rPr lang="ru-RU" sz="1800" b="0" dirty="0">
                          <a:solidFill>
                            <a:schemeClr val="tx1"/>
                          </a:solidFill>
                          <a:effectLst/>
                          <a:latin typeface="Times New Roman" panose="02020603050405020304" pitchFamily="18" charset="0"/>
                          <a:cs typeface="Times New Roman" panose="02020603050405020304" pitchFamily="18" charset="0"/>
                        </a:rPr>
                        <a:t>Организационно-методическое обеспечение реализации индивидуальных образовательных маршрутов</a:t>
                      </a:r>
                      <a:r>
                        <a:rPr lang="ru-RU" sz="1800" b="0" baseline="0" dirty="0">
                          <a:solidFill>
                            <a:schemeClr val="tx1"/>
                          </a:solidFill>
                          <a:effectLst/>
                          <a:latin typeface="Times New Roman" panose="02020603050405020304" pitchFamily="18" charset="0"/>
                          <a:cs typeface="Times New Roman" panose="02020603050405020304" pitchFamily="18" charset="0"/>
                        </a:rPr>
                        <a:t>.</a:t>
                      </a:r>
                      <a:endParaRPr lang="ru-RU" sz="1800" b="0" dirty="0">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0599118"/>
                  </a:ext>
                </a:extLst>
              </a:tr>
              <a:tr h="1012575">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cs typeface="Times New Roman" panose="02020603050405020304" pitchFamily="18" charset="0"/>
                        </a:rPr>
                        <a:t>Оказание технической помощи </a:t>
                      </a:r>
                      <a:r>
                        <a:rPr lang="ru-RU" sz="1800" b="1" dirty="0">
                          <a:solidFill>
                            <a:srgbClr val="FF0000"/>
                          </a:solidFill>
                          <a:effectLst/>
                          <a:latin typeface="Times New Roman" panose="02020603050405020304" pitchFamily="18" charset="0"/>
                          <a:cs typeface="Times New Roman" panose="02020603050405020304" pitchFamily="18" charset="0"/>
                        </a:rPr>
                        <a:t>при нарушении способности к общению </a:t>
                      </a:r>
                      <a:r>
                        <a:rPr lang="ru-RU" sz="1800" b="0" dirty="0">
                          <a:solidFill>
                            <a:schemeClr val="tx1"/>
                          </a:solidFill>
                          <a:effectLst/>
                          <a:latin typeface="Times New Roman" panose="02020603050405020304" pitchFamily="18" charset="0"/>
                          <a:cs typeface="Times New Roman" panose="02020603050405020304" pitchFamily="18" charset="0"/>
                        </a:rPr>
                        <a:t>(сопровождение</a:t>
                      </a:r>
                      <a:r>
                        <a:rPr lang="ru-RU" sz="1800" b="0" baseline="0" dirty="0">
                          <a:solidFill>
                            <a:schemeClr val="tx1"/>
                          </a:solidFill>
                          <a:effectLst/>
                          <a:latin typeface="Times New Roman" panose="02020603050405020304" pitchFamily="18" charset="0"/>
                          <a:cs typeface="Times New Roman" panose="02020603050405020304" pitchFamily="18" charset="0"/>
                        </a:rPr>
                        <a:t> во время пребывания в школе и пр., создание условий для развития вербальной и альтернативной коммуникации) </a:t>
                      </a:r>
                      <a:endParaRPr lang="ru-RU" sz="1800" b="1" dirty="0">
                        <a:solidFill>
                          <a:srgbClr val="FF0000"/>
                        </a:solidFill>
                        <a:effectLst/>
                        <a:latin typeface="Times New Roman" panose="02020603050405020304" pitchFamily="18" charset="0"/>
                        <a:cs typeface="Times New Roman" panose="02020603050405020304" pitchFamily="18" charset="0"/>
                      </a:endParaRPr>
                    </a:p>
                  </a:txBody>
                  <a:tcPr marL="21330" marR="21330" marT="10665" marB="106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ru-RU"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8244402"/>
                  </a:ext>
                </a:extLst>
              </a:tr>
            </a:tbl>
          </a:graphicData>
        </a:graphic>
      </p:graphicFrame>
    </p:spTree>
    <p:extLst>
      <p:ext uri="{BB962C8B-B14F-4D97-AF65-F5344CB8AC3E}">
        <p14:creationId xmlns:p14="http://schemas.microsoft.com/office/powerpoint/2010/main" val="253557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8408" y="256033"/>
            <a:ext cx="11262946" cy="960120"/>
          </a:xfrm>
        </p:spPr>
        <p:txBody>
          <a:bodyPr>
            <a:no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Приказ Министерства просвещения РФ от 22 марта 2021 г. N 115 "Об утверждении Порядка организации и осуществления образовательной деятельности по основным общеобразовательным программам - образовательным программам начального общего, основного общего и среднего общего образования"</a:t>
            </a:r>
            <a:endParaRPr lang="ru-RU" sz="2000" dirty="0"/>
          </a:p>
        </p:txBody>
      </p:sp>
      <p:sp>
        <p:nvSpPr>
          <p:cNvPr id="3" name="Объект 2"/>
          <p:cNvSpPr>
            <a:spLocks noGrp="1"/>
          </p:cNvSpPr>
          <p:nvPr>
            <p:ph idx="1"/>
          </p:nvPr>
        </p:nvSpPr>
        <p:spPr>
          <a:xfrm>
            <a:off x="186431" y="1325880"/>
            <a:ext cx="11828784" cy="5321105"/>
          </a:xfrm>
        </p:spPr>
        <p:txBody>
          <a:bodyPr>
            <a:normAutofit/>
          </a:bodyPr>
          <a:lstStyle/>
          <a:p>
            <a:pPr marL="0" indent="0">
              <a:lnSpc>
                <a:spcPct val="100000"/>
              </a:lnSpc>
              <a:spcBef>
                <a:spcPts val="0"/>
              </a:spcBef>
              <a:buNone/>
            </a:pPr>
            <a:r>
              <a:rPr lang="ru-RU" sz="2400" b="1" dirty="0">
                <a:solidFill>
                  <a:srgbClr val="FF0000"/>
                </a:solidFill>
                <a:latin typeface="Times New Roman" panose="02020603050405020304" pitchFamily="18" charset="0"/>
                <a:cs typeface="Times New Roman" panose="02020603050405020304" pitchFamily="18" charset="0"/>
              </a:rPr>
              <a:t>Раздел III. Особенности организации образовательной деятельности для лиц с ограниченными возможностями здоровья</a:t>
            </a:r>
          </a:p>
          <a:p>
            <a:pPr indent="0" algn="just">
              <a:lnSpc>
                <a:spcPct val="100000"/>
              </a:lnSpc>
              <a:spcBef>
                <a:spcPts val="0"/>
              </a:spcBef>
              <a:buNone/>
            </a:pPr>
            <a:r>
              <a:rPr lang="ru-RU" sz="2400" b="1" dirty="0">
                <a:latin typeface="Times New Roman" panose="02020603050405020304" pitchFamily="18" charset="0"/>
                <a:cs typeface="Times New Roman" panose="02020603050405020304" pitchFamily="18" charset="0"/>
              </a:rPr>
              <a:t>П 40.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Для обучающихся, нуждающихся в длительном лечении, детей-инвалидов, которые по состоянию здоровья не могут посещать Организации, на основании заключения медицинской организации и письменного обращения родителей (законных представителей) обучение по общеобразовательным программам организуется на дому или в медицинских организациях.</a:t>
            </a:r>
          </a:p>
          <a:p>
            <a:pPr>
              <a:lnSpc>
                <a:spcPct val="100000"/>
              </a:lnSpc>
              <a:spcBef>
                <a:spcPts val="0"/>
              </a:spcBef>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Порядок регламентации и оформления отношений государственной и муниципальной Организации и родителей (законных представителей) обучающихся, нуждающихся в длительном лечении, а также детей-инвалидов в части организации обучения по общеобразовательным программам на дому или в медицинских организациях определяется нормативным правовым актом уполномоченного органа государственной власти субъекта Российской Федерации</a:t>
            </a:r>
            <a:r>
              <a:rPr lang="ru-RU" sz="2400" baseline="30000"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405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5992" y="263769"/>
            <a:ext cx="11438792" cy="817685"/>
          </a:xfrm>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АООП может быть реализована при посещении обучающимся с ОВЗ школы, при индивидуальном обучении на дому или в медицинской организации:</a:t>
            </a:r>
            <a:br>
              <a:rPr lang="ru-RU" sz="2400" b="1" dirty="0">
                <a:solidFill>
                  <a:srgbClr val="FF0000"/>
                </a:solidFill>
                <a:latin typeface="Times New Roman" panose="02020603050405020304" pitchFamily="18" charset="0"/>
                <a:cs typeface="Times New Roman" panose="02020603050405020304" pitchFamily="18" charset="0"/>
              </a:rPr>
            </a:b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4639" y="993532"/>
            <a:ext cx="11843238" cy="5741376"/>
          </a:xfrm>
        </p:spPr>
        <p:txBody>
          <a:bodyPr>
            <a:normAutofit fontScale="25000" lnSpcReduction="20000"/>
          </a:bodyPr>
          <a:lstStyle/>
          <a:p>
            <a:pPr marL="0" indent="0" algn="ctr">
              <a:lnSpc>
                <a:spcPct val="110000"/>
              </a:lnSpc>
              <a:buNone/>
            </a:pPr>
            <a:r>
              <a:rPr lang="ru-RU" sz="7200" b="1" dirty="0">
                <a:solidFill>
                  <a:srgbClr val="FF0000"/>
                </a:solidFill>
                <a:latin typeface="Times New Roman" panose="02020603050405020304" pitchFamily="18" charset="0"/>
                <a:cs typeface="Times New Roman" panose="02020603050405020304" pitchFamily="18" charset="0"/>
              </a:rPr>
              <a:t>Приказ Министерства образования Иркутской области от 29 ноября 2013 г. N 112-МПР</a:t>
            </a:r>
            <a:r>
              <a:rPr lang="ru-RU" sz="7200" dirty="0">
                <a:latin typeface="Times New Roman" panose="02020603050405020304" pitchFamily="18" charset="0"/>
                <a:cs typeface="Times New Roman" panose="02020603050405020304" pitchFamily="18" charset="0"/>
              </a:rPr>
              <a:t/>
            </a:r>
            <a:br>
              <a:rPr lang="ru-RU" sz="7200" dirty="0">
                <a:latin typeface="Times New Roman" panose="02020603050405020304" pitchFamily="18" charset="0"/>
                <a:cs typeface="Times New Roman" panose="02020603050405020304" pitchFamily="18" charset="0"/>
              </a:rPr>
            </a:br>
            <a:r>
              <a:rPr lang="ru-RU" sz="7200" dirty="0">
                <a:latin typeface="Times New Roman" panose="02020603050405020304" pitchFamily="18" charset="0"/>
                <a:cs typeface="Times New Roman" panose="02020603050405020304" pitchFamily="18" charset="0"/>
              </a:rPr>
              <a:t>«Об утверждении Порядка регламентации и оформления отношений государственной образовательной организации Иркутской области, муниципальной образовательной организации в Иркутской области и родителей (законных представителей) обучающихся, нуждающихся в длительном лечении, а также детей-инвалидов в части организации обучения по основным общеобразовательным программам на дому или в медицинских организациях»:</a:t>
            </a:r>
          </a:p>
          <a:p>
            <a:pPr marL="0" indent="0" algn="just">
              <a:spcBef>
                <a:spcPts val="600"/>
              </a:spcBef>
              <a:buNone/>
            </a:pPr>
            <a:r>
              <a:rPr lang="ru-RU" sz="6000" b="1" dirty="0">
                <a:solidFill>
                  <a:srgbClr val="FF0000"/>
                </a:solidFill>
                <a:latin typeface="Times New Roman" panose="02020603050405020304" pitchFamily="18" charset="0"/>
                <a:cs typeface="Times New Roman" panose="02020603050405020304" pitchFamily="18" charset="0"/>
              </a:rPr>
              <a:t>П.4.</a:t>
            </a:r>
            <a:r>
              <a:rPr lang="ru-RU" sz="6000" dirty="0">
                <a:latin typeface="Times New Roman" panose="02020603050405020304" pitchFamily="18" charset="0"/>
                <a:cs typeface="Times New Roman" panose="02020603050405020304" pitchFamily="18" charset="0"/>
              </a:rPr>
              <a:t> Основанием для организации обучения обучающихся по основным общеобразовательным программам на дому или в медицинской организации являются заключение медицинской организации и заявление родителей (законных представителей) по форме согласно приложению к настоящему Порядку.</a:t>
            </a:r>
          </a:p>
          <a:p>
            <a:pPr marL="0" indent="0" algn="just">
              <a:spcBef>
                <a:spcPts val="600"/>
              </a:spcBef>
              <a:buNone/>
            </a:pPr>
            <a:r>
              <a:rPr lang="ru-RU" sz="6000" b="1" dirty="0">
                <a:solidFill>
                  <a:srgbClr val="FF0000"/>
                </a:solidFill>
                <a:latin typeface="Times New Roman" panose="02020603050405020304" pitchFamily="18" charset="0"/>
                <a:cs typeface="Times New Roman" panose="02020603050405020304" pitchFamily="18" charset="0"/>
              </a:rPr>
              <a:t>П 8.</a:t>
            </a:r>
            <a:r>
              <a:rPr lang="ru-RU" sz="6000" dirty="0">
                <a:latin typeface="Times New Roman" panose="02020603050405020304" pitchFamily="18" charset="0"/>
                <a:cs typeface="Times New Roman" panose="02020603050405020304" pitchFamily="18" charset="0"/>
              </a:rPr>
              <a:t> Обучение по основным общеобразовательным программам на дому или в медицинских организациях осуществляется в соответствии с </a:t>
            </a:r>
            <a:r>
              <a:rPr lang="ru-RU" sz="6000" b="1" dirty="0">
                <a:solidFill>
                  <a:srgbClr val="FF0000"/>
                </a:solidFill>
                <a:latin typeface="Times New Roman" panose="02020603050405020304" pitchFamily="18" charset="0"/>
                <a:cs typeface="Times New Roman" panose="02020603050405020304" pitchFamily="18" charset="0"/>
              </a:rPr>
              <a:t>утвержденными образовательной организацией и согласованными с родителями (законными представителями) индивидуальным учебным планом, расписанием занятий, сроками и формами промежуточной аттестации обучающегося.</a:t>
            </a:r>
          </a:p>
          <a:p>
            <a:pPr marL="0" indent="0" algn="just">
              <a:spcBef>
                <a:spcPts val="600"/>
              </a:spcBef>
              <a:buNone/>
            </a:pPr>
            <a:r>
              <a:rPr lang="ru-RU" sz="6000" b="1" dirty="0">
                <a:solidFill>
                  <a:srgbClr val="FF0000"/>
                </a:solidFill>
                <a:latin typeface="Times New Roman" panose="02020603050405020304" pitchFamily="18" charset="0"/>
                <a:cs typeface="Times New Roman" panose="02020603050405020304" pitchFamily="18" charset="0"/>
              </a:rPr>
              <a:t>П 9.</a:t>
            </a:r>
            <a:r>
              <a:rPr lang="ru-RU" sz="6000" dirty="0">
                <a:latin typeface="Times New Roman" panose="02020603050405020304" pitchFamily="18" charset="0"/>
                <a:cs typeface="Times New Roman" panose="02020603050405020304" pitchFamily="18" charset="0"/>
              </a:rPr>
              <a:t> В целях организации обучения по основным общеобразовательным программам на дому или в медицинских организациях образовательные организации:</a:t>
            </a:r>
          </a:p>
          <a:p>
            <a:pPr marL="0" algn="just">
              <a:spcBef>
                <a:spcPts val="600"/>
              </a:spcBef>
            </a:pPr>
            <a:r>
              <a:rPr lang="ru-RU" sz="6000" dirty="0">
                <a:latin typeface="Times New Roman" panose="02020603050405020304" pitchFamily="18" charset="0"/>
                <a:cs typeface="Times New Roman" panose="02020603050405020304" pitchFamily="18" charset="0"/>
              </a:rPr>
              <a:t>бесплатно предоставляют в пользование на время получения образования учебники и учебные пособия, а также учебно-методические материалы, средства обучения и воспитания;</a:t>
            </a:r>
          </a:p>
          <a:p>
            <a:pPr marL="0" algn="just">
              <a:spcBef>
                <a:spcPts val="600"/>
              </a:spcBef>
            </a:pPr>
            <a:r>
              <a:rPr lang="ru-RU" sz="6000" dirty="0">
                <a:latin typeface="Times New Roman" panose="02020603050405020304" pitchFamily="18" charset="0"/>
                <a:cs typeface="Times New Roman" panose="02020603050405020304" pitchFamily="18" charset="0"/>
              </a:rPr>
              <a:t>предоставляют специалистов из числа педагогических работников;</a:t>
            </a:r>
          </a:p>
          <a:p>
            <a:pPr marL="0" algn="just">
              <a:spcBef>
                <a:spcPts val="600"/>
              </a:spcBef>
            </a:pPr>
            <a:r>
              <a:rPr lang="ru-RU" sz="6000" dirty="0">
                <a:latin typeface="Times New Roman" panose="02020603050405020304" pitchFamily="18" charset="0"/>
                <a:cs typeface="Times New Roman" panose="02020603050405020304" pitchFamily="18" charset="0"/>
              </a:rPr>
              <a:t>оказывают психолого-педагогическую, медицинскую, социальную и консультативную помощь, необходимую для освоения основных общеобразовательных программ;</a:t>
            </a:r>
          </a:p>
          <a:p>
            <a:pPr marL="0" algn="just">
              <a:spcBef>
                <a:spcPts val="600"/>
              </a:spcBef>
            </a:pPr>
            <a:r>
              <a:rPr lang="ru-RU" sz="6000" dirty="0">
                <a:latin typeface="Times New Roman" panose="02020603050405020304" pitchFamily="18" charset="0"/>
                <a:cs typeface="Times New Roman" panose="02020603050405020304" pitchFamily="18" charset="0"/>
              </a:rPr>
              <a:t>осуществляют промежуточную и итоговую аттестацию обучающихся;</a:t>
            </a:r>
          </a:p>
          <a:p>
            <a:pPr marL="0" algn="just">
              <a:spcBef>
                <a:spcPts val="600"/>
              </a:spcBef>
            </a:pPr>
            <a:r>
              <a:rPr lang="ru-RU" sz="6000" dirty="0">
                <a:latin typeface="Times New Roman" panose="02020603050405020304" pitchFamily="18" charset="0"/>
                <a:cs typeface="Times New Roman" panose="02020603050405020304" pitchFamily="18" charset="0"/>
              </a:rPr>
              <a:t>выдают прошедшим государственную итоговую аттестацию документ об образовании.</a:t>
            </a:r>
          </a:p>
          <a:p>
            <a:pPr marL="0" indent="0" algn="just">
              <a:spcBef>
                <a:spcPts val="600"/>
              </a:spcBef>
              <a:buNone/>
            </a:pPr>
            <a:r>
              <a:rPr lang="ru-RU" sz="6000" b="1" dirty="0">
                <a:solidFill>
                  <a:srgbClr val="FF0000"/>
                </a:solidFill>
                <a:latin typeface="Times New Roman" panose="02020603050405020304" pitchFamily="18" charset="0"/>
                <a:cs typeface="Times New Roman" panose="02020603050405020304" pitchFamily="18" charset="0"/>
              </a:rPr>
              <a:t>П 10. </a:t>
            </a:r>
            <a:r>
              <a:rPr lang="ru-RU" sz="6000" dirty="0">
                <a:latin typeface="Times New Roman" panose="02020603050405020304" pitchFamily="18" charset="0"/>
                <a:cs typeface="Times New Roman" panose="02020603050405020304" pitchFamily="18" charset="0"/>
              </a:rPr>
              <a:t>Продолжительность обучения по основным общеобразовательным программам обучающихся на дому или в медицинских организациях зависит от медицинских показаний.</a:t>
            </a:r>
          </a:p>
          <a:p>
            <a:pPr marL="0" indent="0">
              <a:spcBef>
                <a:spcPts val="0"/>
              </a:spcBef>
              <a:buNone/>
            </a:pPr>
            <a:endParaRPr lang="ru-RU" sz="3300" dirty="0">
              <a:latin typeface="Times New Roman" panose="02020603050405020304" pitchFamily="18" charset="0"/>
              <a:cs typeface="Times New Roman" panose="02020603050405020304" pitchFamily="18" charset="0"/>
            </a:endParaRPr>
          </a:p>
          <a:p>
            <a:pPr marL="0" indent="0">
              <a:spcBef>
                <a:spcPts val="0"/>
              </a:spcBef>
              <a:buNone/>
            </a:pPr>
            <a:endParaRPr lang="ru-RU" sz="5500" dirty="0">
              <a:latin typeface="Times New Roman" panose="02020603050405020304" pitchFamily="18" charset="0"/>
              <a:cs typeface="Times New Roman" panose="02020603050405020304" pitchFamily="18" charset="0"/>
            </a:endParaRPr>
          </a:p>
          <a:p>
            <a:pPr marL="0" indent="0" algn="ctr">
              <a:spcBef>
                <a:spcPts val="0"/>
              </a:spcBef>
              <a:buNone/>
            </a:pPr>
            <a:r>
              <a:rPr lang="ru-RU" sz="7200" b="1" dirty="0">
                <a:solidFill>
                  <a:srgbClr val="FF0000"/>
                </a:solidFill>
                <a:latin typeface="Times New Roman" panose="02020603050405020304" pitchFamily="18" charset="0"/>
                <a:cs typeface="Times New Roman" panose="02020603050405020304" pitchFamily="18" charset="0"/>
              </a:rPr>
              <a:t>Приказ Министерства здравоохранения РФ от 30 июня 2016 г. N 436н</a:t>
            </a:r>
            <a:r>
              <a:rPr lang="ru-RU" sz="7200" dirty="0">
                <a:latin typeface="Times New Roman" panose="02020603050405020304" pitchFamily="18" charset="0"/>
                <a:cs typeface="Times New Roman" panose="02020603050405020304" pitchFamily="18" charset="0"/>
              </a:rPr>
              <a:t/>
            </a:r>
            <a:br>
              <a:rPr lang="ru-RU" sz="7200" dirty="0">
                <a:latin typeface="Times New Roman" panose="02020603050405020304" pitchFamily="18" charset="0"/>
                <a:cs typeface="Times New Roman" panose="02020603050405020304" pitchFamily="18" charset="0"/>
              </a:rPr>
            </a:br>
            <a:r>
              <a:rPr lang="ru-RU" sz="7200" dirty="0">
                <a:latin typeface="Times New Roman" panose="02020603050405020304" pitchFamily="18" charset="0"/>
                <a:cs typeface="Times New Roman" panose="02020603050405020304" pitchFamily="18" charset="0"/>
              </a:rPr>
              <a:t>«Об утверждении перечня заболеваний, наличие которых дает право на обучение по основным общеобразовательным программам на дому»</a:t>
            </a:r>
          </a:p>
          <a:p>
            <a:pPr marL="0" indent="0">
              <a:buNone/>
            </a:pP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rot="10800000">
            <a:off x="5624904" y="5604090"/>
            <a:ext cx="962707" cy="297593"/>
          </a:xfrm>
          <a:prstGeom prst="rect">
            <a:avLst/>
          </a:prstGeom>
        </p:spPr>
      </p:pic>
    </p:spTree>
    <p:extLst>
      <p:ext uri="{BB962C8B-B14F-4D97-AF65-F5344CB8AC3E}">
        <p14:creationId xmlns:p14="http://schemas.microsoft.com/office/powerpoint/2010/main" val="801495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743200" y="0"/>
            <a:ext cx="6707889" cy="6791306"/>
          </a:xfrm>
          <a:prstGeom prst="rect">
            <a:avLst/>
          </a:prstGeom>
        </p:spPr>
      </p:pic>
    </p:spTree>
    <p:extLst>
      <p:ext uri="{BB962C8B-B14F-4D97-AF65-F5344CB8AC3E}">
        <p14:creationId xmlns:p14="http://schemas.microsoft.com/office/powerpoint/2010/main" val="1990249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069" y="365125"/>
            <a:ext cx="11544300" cy="997683"/>
          </a:xfrm>
        </p:spPr>
        <p:txBody>
          <a:bodyPr>
            <a:normAutofit fontScale="90000"/>
          </a:bodyPr>
          <a:lstStyle/>
          <a:p>
            <a:pPr algn="ctr"/>
            <a:r>
              <a:rPr lang="ru-RU" sz="2800" b="1" dirty="0">
                <a:solidFill>
                  <a:srgbClr val="FF0000"/>
                </a:solidFill>
                <a:latin typeface="Times New Roman" panose="02020603050405020304" pitchFamily="18" charset="0"/>
                <a:cs typeface="Times New Roman" panose="02020603050405020304" pitchFamily="18" charset="0"/>
              </a:rPr>
              <a:t>В соответствии с Федеральным Законом «Об образовании в Российской Федерации» от 29.12.2012 г. №273-ФЗ:</a:t>
            </a:r>
            <a:br>
              <a:rPr lang="ru-RU" sz="2800" b="1" dirty="0">
                <a:solidFill>
                  <a:srgbClr val="FF0000"/>
                </a:solidFill>
                <a:latin typeface="Times New Roman" panose="02020603050405020304" pitchFamily="18" charset="0"/>
                <a:cs typeface="Times New Roman" panose="02020603050405020304" pitchFamily="18" charset="0"/>
              </a:rPr>
            </a:br>
            <a:endParaRPr lang="ru-RU" sz="2800" dirty="0"/>
          </a:p>
        </p:txBody>
      </p:sp>
      <p:sp>
        <p:nvSpPr>
          <p:cNvPr id="3" name="Объект 2"/>
          <p:cNvSpPr>
            <a:spLocks noGrp="1"/>
          </p:cNvSpPr>
          <p:nvPr>
            <p:ph idx="1"/>
          </p:nvPr>
        </p:nvSpPr>
        <p:spPr>
          <a:xfrm>
            <a:off x="509954" y="1362808"/>
            <a:ext cx="11254154" cy="5292969"/>
          </a:xfrm>
        </p:spPr>
        <p:txBody>
          <a:bodyPr>
            <a:normAutofit lnSpcReduction="10000"/>
          </a:bodyPr>
          <a:lstStyle/>
          <a:p>
            <a:pPr algn="just">
              <a:lnSpc>
                <a:spcPct val="100000"/>
              </a:lnSpc>
              <a:spcBef>
                <a:spcPts val="1200"/>
              </a:spcBef>
            </a:pPr>
            <a:r>
              <a:rPr lang="ru-RU" sz="2400" dirty="0">
                <a:latin typeface="Times New Roman" panose="02020603050405020304" pitchFamily="18" charset="0"/>
                <a:cs typeface="Times New Roman" panose="02020603050405020304" pitchFamily="18" charset="0"/>
              </a:rPr>
              <a:t>учебный план - документ, который определяет перечень, трудоемкость, последовательность и распределение по периодам обучения учебных предметов, курсов, дисциплин (модулей), практики, иных видов учебной деятельности и, если иное не установлено настоящим Федеральным законом, формы промежуточной аттестации обучающихся;</a:t>
            </a:r>
          </a:p>
          <a:p>
            <a:pPr algn="just">
              <a:lnSpc>
                <a:spcPct val="100000"/>
              </a:lnSpc>
              <a:spcBef>
                <a:spcPts val="1200"/>
              </a:spcBef>
            </a:pPr>
            <a:r>
              <a:rPr lang="ru-RU" sz="2400" b="1" dirty="0">
                <a:solidFill>
                  <a:srgbClr val="FF0000"/>
                </a:solidFill>
                <a:latin typeface="Times New Roman" panose="02020603050405020304" pitchFamily="18" charset="0"/>
                <a:cs typeface="Times New Roman" panose="02020603050405020304" pitchFamily="18" charset="0"/>
              </a:rPr>
              <a:t>индивидуальный учебный план </a:t>
            </a:r>
            <a:r>
              <a:rPr lang="ru-RU" sz="2400" dirty="0">
                <a:latin typeface="Times New Roman" panose="02020603050405020304" pitchFamily="18" charset="0"/>
                <a:cs typeface="Times New Roman" panose="02020603050405020304" pitchFamily="18" charset="0"/>
              </a:rPr>
              <a:t>- учебный план, обеспечивающий освоение образовательной программы на основе индивидуализации ее содержания с учетом особенностей и образовательных потребностей конкретного обучающегося.</a:t>
            </a:r>
          </a:p>
          <a:p>
            <a:pPr algn="just">
              <a:lnSpc>
                <a:spcPct val="100000"/>
              </a:lnSpc>
              <a:spcBef>
                <a:spcPts val="1200"/>
              </a:spcBef>
            </a:pPr>
            <a:endParaRPr lang="ru-RU" sz="2400" dirty="0">
              <a:latin typeface="Times New Roman" panose="02020603050405020304" pitchFamily="18" charset="0"/>
              <a:cs typeface="Times New Roman" panose="02020603050405020304" pitchFamily="18" charset="0"/>
            </a:endParaRPr>
          </a:p>
          <a:p>
            <a:pPr marL="0" indent="0" algn="ctr">
              <a:lnSpc>
                <a:spcPct val="100000"/>
              </a:lnSpc>
              <a:spcBef>
                <a:spcPts val="1200"/>
              </a:spcBef>
              <a:buNone/>
            </a:pPr>
            <a:r>
              <a:rPr lang="ru-RU" sz="2400" dirty="0">
                <a:latin typeface="Times New Roman" panose="02020603050405020304" pitchFamily="18" charset="0"/>
                <a:cs typeface="Times New Roman" panose="02020603050405020304" pitchFamily="18" charset="0"/>
              </a:rPr>
              <a:t>Количество часов в ИУП определяется учебным планом школы, а также особенностями развития и образовательными потребностями обучающегося с ОВЗ </a:t>
            </a:r>
          </a:p>
          <a:p>
            <a:pPr marL="0" indent="0" algn="ctr">
              <a:lnSpc>
                <a:spcPct val="100000"/>
              </a:lnSpc>
              <a:spcBef>
                <a:spcPts val="1200"/>
              </a:spcBef>
              <a:buNone/>
            </a:pPr>
            <a:r>
              <a:rPr lang="ru-RU" sz="1900" b="1" dirty="0">
                <a:latin typeface="Times New Roman" panose="02020603050405020304" pitchFamily="18" charset="0"/>
                <a:cs typeface="Times New Roman" panose="02020603050405020304" pitchFamily="18" charset="0"/>
              </a:rPr>
              <a:t>Письмо Федеральной службы по надзору в сфере образования и науки (</a:t>
            </a:r>
            <a:r>
              <a:rPr lang="ru-RU" sz="1900" b="1" dirty="0" err="1">
                <a:latin typeface="Times New Roman" panose="02020603050405020304" pitchFamily="18" charset="0"/>
                <a:cs typeface="Times New Roman" panose="02020603050405020304" pitchFamily="18" charset="0"/>
              </a:rPr>
              <a:t>Рособрнадзор</a:t>
            </a:r>
            <a:r>
              <a:rPr lang="ru-RU" sz="1900" b="1" dirty="0">
                <a:latin typeface="Times New Roman" panose="02020603050405020304" pitchFamily="18" charset="0"/>
                <a:cs typeface="Times New Roman" panose="02020603050405020304" pitchFamily="18" charset="0"/>
              </a:rPr>
              <a:t>) от 07.08.2018 № 05-283 «Об обучении лиц, находящихся на домашнем обучении»</a:t>
            </a:r>
          </a:p>
          <a:p>
            <a:pPr marL="0" indent="0">
              <a:buNone/>
            </a:pPr>
            <a:endParaRPr lang="ru-RU" dirty="0"/>
          </a:p>
        </p:txBody>
      </p:sp>
      <p:pic>
        <p:nvPicPr>
          <p:cNvPr id="4" name="Рисунок 3"/>
          <p:cNvPicPr>
            <a:picLocks noChangeAspect="1"/>
          </p:cNvPicPr>
          <p:nvPr/>
        </p:nvPicPr>
        <p:blipFill>
          <a:blip r:embed="rId2" cstate="print"/>
          <a:stretch>
            <a:fillRect/>
          </a:stretch>
        </p:blipFill>
        <p:spPr>
          <a:xfrm>
            <a:off x="5229023" y="4362349"/>
            <a:ext cx="1102691" cy="340865"/>
          </a:xfrm>
          <a:prstGeom prst="rect">
            <a:avLst/>
          </a:prstGeom>
        </p:spPr>
      </p:pic>
    </p:spTree>
    <p:extLst>
      <p:ext uri="{BB962C8B-B14F-4D97-AF65-F5344CB8AC3E}">
        <p14:creationId xmlns:p14="http://schemas.microsoft.com/office/powerpoint/2010/main" val="1241200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Письмо Федеральной службы по надзору в сфере образования и науки (</a:t>
            </a:r>
            <a:r>
              <a:rPr lang="ru-RU" sz="2400" b="1" dirty="0" err="1">
                <a:solidFill>
                  <a:srgbClr val="FF0000"/>
                </a:solidFill>
                <a:latin typeface="Times New Roman" panose="02020603050405020304" pitchFamily="18" charset="0"/>
                <a:cs typeface="Times New Roman" panose="02020603050405020304" pitchFamily="18" charset="0"/>
              </a:rPr>
              <a:t>Рособрнадзор</a:t>
            </a:r>
            <a:r>
              <a:rPr lang="ru-RU" sz="2400" b="1" dirty="0">
                <a:solidFill>
                  <a:srgbClr val="FF0000"/>
                </a:solidFill>
                <a:latin typeface="Times New Roman" panose="02020603050405020304" pitchFamily="18" charset="0"/>
                <a:cs typeface="Times New Roman" panose="02020603050405020304" pitchFamily="18" charset="0"/>
              </a:rPr>
              <a:t>) от 07.08.2018 № 05-283 </a:t>
            </a:r>
            <a:br>
              <a:rPr lang="ru-RU" sz="2400" b="1" dirty="0">
                <a:solidFill>
                  <a:srgbClr val="FF0000"/>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«Об обучении лиц, находящихся на домашнем обучении»</a:t>
            </a:r>
            <a:br>
              <a:rPr lang="ru-RU" sz="2400" b="1" dirty="0">
                <a:solidFill>
                  <a:srgbClr val="FF0000"/>
                </a:solidFill>
                <a:latin typeface="Times New Roman" panose="02020603050405020304" pitchFamily="18" charset="0"/>
                <a:cs typeface="Times New Roman" panose="02020603050405020304" pitchFamily="18" charset="0"/>
              </a:rPr>
            </a:br>
            <a:endParaRPr lang="ru-RU" sz="2400" dirty="0">
              <a:solidFill>
                <a:srgbClr val="FF0000"/>
              </a:solidFill>
            </a:endParaRPr>
          </a:p>
        </p:txBody>
      </p:sp>
      <p:sp>
        <p:nvSpPr>
          <p:cNvPr id="3" name="Объект 2"/>
          <p:cNvSpPr>
            <a:spLocks noGrp="1"/>
          </p:cNvSpPr>
          <p:nvPr>
            <p:ph idx="1"/>
          </p:nvPr>
        </p:nvSpPr>
        <p:spPr>
          <a:xfrm>
            <a:off x="649224" y="1690688"/>
            <a:ext cx="11100816" cy="4810695"/>
          </a:xfrm>
        </p:spPr>
        <p:txBody>
          <a:bodyPr>
            <a:normAutofit fontScale="85000" lnSpcReduction="10000"/>
          </a:bodyPr>
          <a:lstStyle/>
          <a:p>
            <a:pPr>
              <a:lnSpc>
                <a:spcPct val="120000"/>
              </a:lnSpc>
              <a:spcBef>
                <a:spcPts val="1200"/>
              </a:spcBef>
            </a:pPr>
            <a:r>
              <a:rPr lang="ru-RU" dirty="0" err="1">
                <a:latin typeface="Times New Roman" panose="02020603050405020304" pitchFamily="18" charset="0"/>
                <a:cs typeface="Times New Roman" panose="02020603050405020304" pitchFamily="18" charset="0"/>
              </a:rPr>
              <a:t>Рособрнадзор</a:t>
            </a:r>
            <a:r>
              <a:rPr lang="ru-RU" dirty="0">
                <a:latin typeface="Times New Roman" panose="02020603050405020304" pitchFamily="18" charset="0"/>
                <a:cs typeface="Times New Roman" panose="02020603050405020304" pitchFamily="18" charset="0"/>
              </a:rPr>
              <a:t> обращает особое внимание на количество часов недельной нагрузки для обучающегося при организации его обучения на дому или в медицинской организации. Ранее она регламентировалась письмами Министерства просвещения СССР от 05.05.1978 N 28-М "Об улучшении организации индивидуального обучения больных детей на дому" и Министерства народного образования РСФСР от 14.11.1988 N 17-253-6 "Об индивидуальном обучении больных детей на дому" и составляла в I-III (IV) классах - до 8 часов; в IV (V) - VII (VIII) - до 10 часов; в VII (IX) - до 11 часов.</a:t>
            </a:r>
          </a:p>
          <a:p>
            <a:pPr>
              <a:lnSpc>
                <a:spcPct val="120000"/>
              </a:lnSpc>
              <a:spcBef>
                <a:spcPts val="1200"/>
              </a:spcBef>
            </a:pPr>
            <a:r>
              <a:rPr lang="ru-RU" dirty="0">
                <a:latin typeface="Times New Roman" panose="02020603050405020304" pitchFamily="18" charset="0"/>
                <a:cs typeface="Times New Roman" panose="02020603050405020304" pitchFamily="18" charset="0"/>
              </a:rPr>
              <a:t>Приказом Минобрнауки России от 02.09.2013 N 1035 указанные письма признаны недействующими на территории Российской Федерации и отменены.</a:t>
            </a:r>
          </a:p>
          <a:p>
            <a:endParaRPr lang="ru-RU" dirty="0"/>
          </a:p>
        </p:txBody>
      </p:sp>
    </p:spTree>
    <p:extLst>
      <p:ext uri="{BB962C8B-B14F-4D97-AF65-F5344CB8AC3E}">
        <p14:creationId xmlns:p14="http://schemas.microsoft.com/office/powerpoint/2010/main" val="697492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9651" y="363021"/>
            <a:ext cx="3904652" cy="5503932"/>
          </a:xfrm>
          <a:prstGeom prst="rect">
            <a:avLst/>
          </a:prstGeom>
        </p:spPr>
      </p:pic>
      <p:pic>
        <p:nvPicPr>
          <p:cNvPr id="3" name="Рисунок 2"/>
          <p:cNvPicPr>
            <a:picLocks noChangeAspect="1"/>
          </p:cNvPicPr>
          <p:nvPr/>
        </p:nvPicPr>
        <p:blipFill>
          <a:blip r:embed="rId3"/>
          <a:stretch>
            <a:fillRect/>
          </a:stretch>
        </p:blipFill>
        <p:spPr>
          <a:xfrm>
            <a:off x="4110953" y="363021"/>
            <a:ext cx="4024814" cy="5503932"/>
          </a:xfrm>
          <a:prstGeom prst="rect">
            <a:avLst/>
          </a:prstGeom>
        </p:spPr>
      </p:pic>
      <p:pic>
        <p:nvPicPr>
          <p:cNvPr id="4" name="Рисунок 3"/>
          <p:cNvPicPr>
            <a:picLocks noChangeAspect="1"/>
          </p:cNvPicPr>
          <p:nvPr/>
        </p:nvPicPr>
        <p:blipFill>
          <a:blip r:embed="rId4"/>
          <a:stretch>
            <a:fillRect/>
          </a:stretch>
        </p:blipFill>
        <p:spPr>
          <a:xfrm>
            <a:off x="8182417" y="345660"/>
            <a:ext cx="3916283" cy="5538654"/>
          </a:xfrm>
          <a:prstGeom prst="rect">
            <a:avLst/>
          </a:prstGeom>
        </p:spPr>
      </p:pic>
    </p:spTree>
    <p:extLst>
      <p:ext uri="{BB962C8B-B14F-4D97-AF65-F5344CB8AC3E}">
        <p14:creationId xmlns:p14="http://schemas.microsoft.com/office/powerpoint/2010/main" val="1840132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Номер слайда 7"/>
          <p:cNvSpPr txBox="1">
            <a:spLocks noGrp="1"/>
          </p:cNvSpPr>
          <p:nvPr/>
        </p:nvSpPr>
        <p:spPr bwMode="auto">
          <a:xfrm>
            <a:off x="9753600" y="6477001"/>
            <a:ext cx="762000" cy="244475"/>
          </a:xfrm>
          <a:prstGeom prst="rect">
            <a:avLst/>
          </a:prstGeom>
          <a:noFill/>
          <a:ln w="9525">
            <a:noFill/>
            <a:miter lim="800000"/>
            <a:headEnd/>
            <a:tailEnd/>
          </a:ln>
        </p:spPr>
        <p:txBody>
          <a:bodyPr/>
          <a:lstStyle/>
          <a:p>
            <a:pPr algn="r" eaLnBrk="1" hangingPunct="1"/>
            <a:endParaRPr lang="ru-RU" altLang="ru-RU" sz="1200">
              <a:solidFill>
                <a:srgbClr val="9D3594"/>
              </a:solidFill>
              <a:latin typeface="Franklin Gothic Book" pitchFamily="34" charset="0"/>
            </a:endParaRPr>
          </a:p>
        </p:txBody>
      </p:sp>
      <p:sp>
        <p:nvSpPr>
          <p:cNvPr id="9221" name="Text Box 5"/>
          <p:cNvSpPr txBox="1">
            <a:spLocks noChangeArrowheads="1"/>
          </p:cNvSpPr>
          <p:nvPr/>
        </p:nvSpPr>
        <p:spPr bwMode="auto">
          <a:xfrm>
            <a:off x="1670895" y="79871"/>
            <a:ext cx="6522941" cy="400110"/>
          </a:xfrm>
          <a:prstGeom prst="rect">
            <a:avLst/>
          </a:prstGeom>
          <a:no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ru-RU" sz="2000" b="1" dirty="0">
                <a:effectLst>
                  <a:outerShdw blurRad="38100" dist="38100" dir="2700000" algn="tl">
                    <a:srgbClr val="C0C0C0"/>
                  </a:outerShdw>
                </a:effectLst>
                <a:latin typeface="Tahoma" pitchFamily="34" charset="0"/>
                <a:cs typeface="Tahoma" pitchFamily="34" charset="0"/>
              </a:rPr>
              <a:t>РАБОЧЕЕ МЕСТО ДЛЯ </a:t>
            </a:r>
            <a:r>
              <a:rPr lang="ru-RU" sz="2000" b="1" cap="all" dirty="0">
                <a:effectLst>
                  <a:outerShdw blurRad="38100" dist="38100" dir="2700000" algn="tl">
                    <a:srgbClr val="C0C0C0"/>
                  </a:outerShdw>
                </a:effectLst>
                <a:latin typeface="Tahoma" pitchFamily="34" charset="0"/>
                <a:cs typeface="Tahoma" pitchFamily="34" charset="0"/>
              </a:rPr>
              <a:t>обучающегося </a:t>
            </a:r>
            <a:r>
              <a:rPr lang="ru-RU" sz="2000" b="1" dirty="0">
                <a:effectLst>
                  <a:outerShdw blurRad="38100" dist="38100" dir="2700000" algn="tl">
                    <a:srgbClr val="C0C0C0"/>
                  </a:outerShdw>
                </a:effectLst>
                <a:latin typeface="Tahoma" pitchFamily="34" charset="0"/>
                <a:cs typeface="Tahoma" pitchFamily="34" charset="0"/>
              </a:rPr>
              <a:t>С ТМНР</a:t>
            </a:r>
          </a:p>
        </p:txBody>
      </p:sp>
      <p:sp>
        <p:nvSpPr>
          <p:cNvPr id="23" name="Прямоугольник 22"/>
          <p:cNvSpPr/>
          <p:nvPr/>
        </p:nvSpPr>
        <p:spPr>
          <a:xfrm>
            <a:off x="1524000" y="6721476"/>
            <a:ext cx="9144000" cy="136525"/>
          </a:xfrm>
          <a:prstGeom prst="rect">
            <a:avLst/>
          </a:prstGeom>
          <a:solidFill>
            <a:srgbClr val="ED14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0187" name="Text Box 5"/>
          <p:cNvSpPr txBox="1">
            <a:spLocks noChangeArrowheads="1"/>
          </p:cNvSpPr>
          <p:nvPr/>
        </p:nvSpPr>
        <p:spPr bwMode="auto">
          <a:xfrm>
            <a:off x="9147176" y="115889"/>
            <a:ext cx="1628775" cy="769937"/>
          </a:xfrm>
          <a:prstGeom prst="rect">
            <a:avLst/>
          </a:prstGeom>
          <a:noFill/>
          <a:ln w="9525">
            <a:noFill/>
            <a:miter lim="800000"/>
            <a:headEnd/>
            <a:tailEnd/>
          </a:ln>
        </p:spPr>
        <p:txBody>
          <a:bodyPr>
            <a:spAutoFit/>
          </a:bodyPr>
          <a:lstStyle/>
          <a:p>
            <a:pPr eaLnBrk="1" hangingPunct="1"/>
            <a:r>
              <a:rPr lang="ru-RU" altLang="ru-RU" sz="1100" b="1" dirty="0">
                <a:solidFill>
                  <a:schemeClr val="bg1"/>
                </a:solidFill>
                <a:latin typeface="Tahoma" pitchFamily="34" charset="0"/>
                <a:cs typeface="Tahoma" pitchFamily="34" charset="0"/>
              </a:rPr>
              <a:t>НА КАКИЕ ГРУППЫ УЧАЩИХСЯ ОРИЕНТИРОВАНО ОБОРУДОВАНИЕ</a:t>
            </a:r>
          </a:p>
        </p:txBody>
      </p:sp>
      <p:pic>
        <p:nvPicPr>
          <p:cNvPr id="17"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617" y="594879"/>
            <a:ext cx="2949316" cy="2949316"/>
          </a:xfr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6589" y="564122"/>
            <a:ext cx="2694100" cy="2694100"/>
          </a:xfrm>
          <a:prstGeom prst="rect">
            <a:avLst/>
          </a:prstGeom>
        </p:spPr>
      </p:pic>
      <p:pic>
        <p:nvPicPr>
          <p:cNvPr id="18" name="Picture 4" descr="https://images.ru.prom.st/61658806_w500_h500_vertikalizator-dlya-detej.jpg">
            <a:extLst>
              <a:ext uri="{FF2B5EF4-FFF2-40B4-BE49-F238E27FC236}">
                <a16:creationId xmlns:a16="http://schemas.microsoft.com/office/drawing/2014/main" id="{043EE926-D441-47B5-A02A-C6212BD867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7468" y="355075"/>
            <a:ext cx="3071080" cy="307108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4D96B0BD-8756-42B2-B090-6DA59FFE4431}"/>
              </a:ext>
            </a:extLst>
          </p:cNvPr>
          <p:cNvPicPr>
            <a:picLocks noChangeAspect="1"/>
          </p:cNvPicPr>
          <p:nvPr/>
        </p:nvPicPr>
        <p:blipFill>
          <a:blip r:embed="rId6"/>
          <a:stretch>
            <a:fillRect/>
          </a:stretch>
        </p:blipFill>
        <p:spPr>
          <a:xfrm>
            <a:off x="7711732" y="3667826"/>
            <a:ext cx="4202451" cy="2405751"/>
          </a:xfrm>
          <a:prstGeom prst="rect">
            <a:avLst/>
          </a:prstGeom>
        </p:spPr>
      </p:pic>
      <p:pic>
        <p:nvPicPr>
          <p:cNvPr id="5" name="Рисунок 4">
            <a:extLst>
              <a:ext uri="{FF2B5EF4-FFF2-40B4-BE49-F238E27FC236}">
                <a16:creationId xmlns:a16="http://schemas.microsoft.com/office/drawing/2014/main" id="{313D7FA1-438D-45CF-9592-C71449C0E4B7}"/>
              </a:ext>
            </a:extLst>
          </p:cNvPr>
          <p:cNvPicPr>
            <a:picLocks noChangeAspect="1"/>
          </p:cNvPicPr>
          <p:nvPr/>
        </p:nvPicPr>
        <p:blipFill>
          <a:blip r:embed="rId7"/>
          <a:stretch>
            <a:fillRect/>
          </a:stretch>
        </p:blipFill>
        <p:spPr>
          <a:xfrm>
            <a:off x="4641189" y="3220504"/>
            <a:ext cx="3163057" cy="2731215"/>
          </a:xfrm>
          <a:prstGeom prst="rect">
            <a:avLst/>
          </a:prstGeom>
        </p:spPr>
      </p:pic>
      <p:pic>
        <p:nvPicPr>
          <p:cNvPr id="25" name="Рисунок 24">
            <a:extLst>
              <a:ext uri="{FF2B5EF4-FFF2-40B4-BE49-F238E27FC236}">
                <a16:creationId xmlns:a16="http://schemas.microsoft.com/office/drawing/2014/main" id="{1CD1E32B-2D42-4BA3-BE9C-AC9E728A74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824" y="3254839"/>
            <a:ext cx="4308965" cy="3231724"/>
          </a:xfrm>
          <a:prstGeom prst="rect">
            <a:avLst/>
          </a:prstGeom>
        </p:spPr>
      </p:pic>
      <p:sp>
        <p:nvSpPr>
          <p:cNvPr id="26" name="Rectangle 23">
            <a:extLst>
              <a:ext uri="{FF2B5EF4-FFF2-40B4-BE49-F238E27FC236}">
                <a16:creationId xmlns:a16="http://schemas.microsoft.com/office/drawing/2014/main" id="{5A9874EA-D167-46C9-BF6E-9AA13F21935E}"/>
              </a:ext>
            </a:extLst>
          </p:cNvPr>
          <p:cNvSpPr>
            <a:spLocks noChangeArrowheads="1"/>
          </p:cNvSpPr>
          <p:nvPr/>
        </p:nvSpPr>
        <p:spPr bwMode="auto">
          <a:xfrm>
            <a:off x="6240689" y="1453385"/>
            <a:ext cx="3444849" cy="1015663"/>
          </a:xfrm>
          <a:prstGeom prst="rect">
            <a:avLst/>
          </a:prstGeom>
          <a:solidFill>
            <a:schemeClr val="bg1"/>
          </a:solidFill>
          <a:ln w="9525">
            <a:noFill/>
            <a:miter lim="800000"/>
            <a:headEnd/>
            <a:tailEnd/>
          </a:ln>
        </p:spPr>
        <p:txBody>
          <a:bodyPr wrap="square" anchor="ctr">
            <a:spAutoFit/>
          </a:bodyPr>
          <a:lstStyle/>
          <a:p>
            <a:pPr algn="just"/>
            <a:r>
              <a:rPr lang="ru-RU" altLang="ru-RU" sz="1200" b="1" u="sng" dirty="0">
                <a:latin typeface="Tahoma" pitchFamily="34" charset="0"/>
                <a:ea typeface="Calibri" pitchFamily="34" charset="0"/>
                <a:cs typeface="Tahoma" pitchFamily="34" charset="0"/>
              </a:rPr>
              <a:t>Варианты специализированной мебели: </a:t>
            </a:r>
          </a:p>
          <a:p>
            <a:pPr algn="just"/>
            <a:r>
              <a:rPr lang="ru-RU" altLang="ru-RU" sz="1200" dirty="0">
                <a:latin typeface="Tahoma" pitchFamily="34" charset="0"/>
                <a:ea typeface="Calibri" pitchFamily="34" charset="0"/>
                <a:cs typeface="Tahoma" pitchFamily="34" charset="0"/>
              </a:rPr>
              <a:t>Детский ортопедический стул, </a:t>
            </a:r>
          </a:p>
          <a:p>
            <a:pPr algn="just"/>
            <a:r>
              <a:rPr lang="ru-RU" altLang="ru-RU" sz="1200" dirty="0">
                <a:latin typeface="Tahoma" pitchFamily="34" charset="0"/>
                <a:ea typeface="Calibri" pitchFamily="34" charset="0"/>
                <a:cs typeface="Tahoma" pitchFamily="34" charset="0"/>
              </a:rPr>
              <a:t>Подставка для ног, Абдуктор, </a:t>
            </a:r>
          </a:p>
          <a:p>
            <a:pPr algn="just"/>
            <a:r>
              <a:rPr lang="ru-RU" altLang="ru-RU" sz="1200" dirty="0">
                <a:latin typeface="Tahoma" pitchFamily="34" charset="0"/>
                <a:ea typeface="Calibri" pitchFamily="34" charset="0"/>
                <a:cs typeface="Tahoma" pitchFamily="34" charset="0"/>
              </a:rPr>
              <a:t>Дополнительная опора,</a:t>
            </a:r>
          </a:p>
          <a:p>
            <a:pPr algn="just"/>
            <a:r>
              <a:rPr lang="ru-RU" altLang="ru-RU" sz="1200" dirty="0">
                <a:latin typeface="Tahoma" pitchFamily="34" charset="0"/>
                <a:ea typeface="Calibri" pitchFamily="34" charset="0"/>
                <a:cs typeface="Tahoma" pitchFamily="34" charset="0"/>
              </a:rPr>
              <a:t>Парта с боковой и задней приставкой</a:t>
            </a:r>
          </a:p>
        </p:txBody>
      </p:sp>
    </p:spTree>
    <p:extLst>
      <p:ext uri="{BB962C8B-B14F-4D97-AF65-F5344CB8AC3E}">
        <p14:creationId xmlns:p14="http://schemas.microsoft.com/office/powerpoint/2010/main" val="28854583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9085" y="219808"/>
            <a:ext cx="11148645" cy="975946"/>
          </a:xfrm>
        </p:spPr>
        <p:txBody>
          <a:bodyPr>
            <a:noAutofit/>
          </a:bodyPr>
          <a:lstStyle/>
          <a:p>
            <a:pPr algn="ctr"/>
            <a:r>
              <a:rPr lang="ru-RU" sz="2800" b="1" dirty="0">
                <a:solidFill>
                  <a:srgbClr val="FF0000"/>
                </a:solidFill>
                <a:latin typeface="Times New Roman" panose="02020603050405020304" pitchFamily="18" charset="0"/>
                <a:cs typeface="Times New Roman" panose="02020603050405020304" pitchFamily="18" charset="0"/>
              </a:rPr>
              <a:t>В соответствии с ФЗ «Об образовании в Российской Федерации»:</a:t>
            </a:r>
            <a:br>
              <a:rPr lang="ru-RU" sz="2800" b="1" dirty="0">
                <a:solidFill>
                  <a:srgbClr val="FF0000"/>
                </a:solidFill>
                <a:latin typeface="Times New Roman" panose="02020603050405020304" pitchFamily="18" charset="0"/>
                <a:cs typeface="Times New Roman" panose="02020603050405020304" pitchFamily="18" charset="0"/>
              </a:rPr>
            </a:br>
            <a:endParaRPr lang="ru-RU" sz="2800" b="1" dirty="0">
              <a:solidFill>
                <a:srgbClr val="FF0000"/>
              </a:solidFill>
            </a:endParaRPr>
          </a:p>
        </p:txBody>
      </p:sp>
      <p:sp>
        <p:nvSpPr>
          <p:cNvPr id="3" name="Объект 2"/>
          <p:cNvSpPr>
            <a:spLocks noGrp="1"/>
          </p:cNvSpPr>
          <p:nvPr>
            <p:ph idx="1"/>
          </p:nvPr>
        </p:nvSpPr>
        <p:spPr>
          <a:xfrm>
            <a:off x="381000" y="1354015"/>
            <a:ext cx="11477625" cy="5189661"/>
          </a:xfrm>
        </p:spPr>
        <p:txBody>
          <a:bodyPr>
            <a:noAutofit/>
          </a:bodyPr>
          <a:lstStyle/>
          <a:p>
            <a:pPr marL="0" indent="0" algn="just">
              <a:lnSpc>
                <a:spcPct val="100000"/>
              </a:lnSpc>
              <a:spcBef>
                <a:spcPts val="600"/>
              </a:spcBef>
              <a:buNone/>
            </a:pPr>
            <a:r>
              <a:rPr lang="ru-RU" b="1" dirty="0">
                <a:solidFill>
                  <a:srgbClr val="FF0000"/>
                </a:solidFill>
                <a:latin typeface="Times New Roman" panose="02020603050405020304" pitchFamily="18" charset="0"/>
                <a:cs typeface="Times New Roman" panose="02020603050405020304" pitchFamily="18" charset="0"/>
              </a:rPr>
              <a:t>Инклюзивное образование </a:t>
            </a:r>
            <a:r>
              <a:rPr lang="ru-RU" dirty="0">
                <a:latin typeface="Times New Roman" panose="02020603050405020304" pitchFamily="18" charset="0"/>
                <a:cs typeface="Times New Roman" panose="02020603050405020304" pitchFamily="18" charset="0"/>
              </a:rPr>
              <a:t>- обеспечение равного доступа к образованию для всех обучающихся с учетом разнообразия особых образовательных потребностей и индивидуальных возможностей (ст. 2).</a:t>
            </a:r>
          </a:p>
          <a:p>
            <a:pPr marL="0" indent="0" algn="just">
              <a:lnSpc>
                <a:spcPct val="100000"/>
              </a:lnSpc>
              <a:spcBef>
                <a:spcPts val="600"/>
              </a:spcBef>
              <a:buNone/>
            </a:pPr>
            <a:r>
              <a:rPr lang="ru-RU" sz="2400" b="1" dirty="0">
                <a:latin typeface="Times New Roman" panose="02020603050405020304" pitchFamily="18" charset="0"/>
                <a:cs typeface="Times New Roman" panose="02020603050405020304" pitchFamily="18" charset="0"/>
              </a:rPr>
              <a:t>В том числе: </a:t>
            </a:r>
          </a:p>
          <a:p>
            <a:pPr algn="just">
              <a:lnSpc>
                <a:spcPct val="100000"/>
              </a:lnSpc>
              <a:spcBef>
                <a:spcPts val="600"/>
              </a:spcBef>
            </a:pPr>
            <a:r>
              <a:rPr lang="ru-RU" sz="2400" dirty="0">
                <a:latin typeface="Times New Roman" panose="02020603050405020304" pitchFamily="18" charset="0"/>
                <a:cs typeface="Times New Roman" panose="02020603050405020304" pitchFamily="18" charset="0"/>
              </a:rPr>
              <a:t>образование обучающихся с ОВЗ и (или) инвалидностью;</a:t>
            </a:r>
          </a:p>
          <a:p>
            <a:pPr algn="just">
              <a:lnSpc>
                <a:spcPct val="100000"/>
              </a:lnSpc>
              <a:spcBef>
                <a:spcPts val="600"/>
              </a:spcBef>
            </a:pPr>
            <a:r>
              <a:rPr lang="ru-RU" sz="2400" dirty="0">
                <a:latin typeface="Times New Roman" panose="02020603050405020304" pitchFamily="18" charset="0"/>
                <a:cs typeface="Times New Roman" panose="02020603050405020304" pitchFamily="18" charset="0"/>
              </a:rPr>
              <a:t>образование одарённых обучающихся;</a:t>
            </a:r>
          </a:p>
          <a:p>
            <a:pPr algn="just">
              <a:lnSpc>
                <a:spcPct val="100000"/>
              </a:lnSpc>
              <a:spcBef>
                <a:spcPts val="600"/>
              </a:spcBef>
            </a:pPr>
            <a:r>
              <a:rPr lang="ru-RU" sz="2400" dirty="0">
                <a:latin typeface="Times New Roman" panose="02020603050405020304" pitchFamily="18" charset="0"/>
                <a:cs typeface="Times New Roman" panose="02020603050405020304" pitchFamily="18" charset="0"/>
              </a:rPr>
              <a:t>образование обучающихся из числа детей-сирот и детей, оставшихся без попечения родителей;</a:t>
            </a:r>
          </a:p>
          <a:p>
            <a:pPr algn="just">
              <a:lnSpc>
                <a:spcPct val="100000"/>
              </a:lnSpc>
              <a:spcBef>
                <a:spcPts val="600"/>
              </a:spcBef>
            </a:pPr>
            <a:r>
              <a:rPr lang="ru-RU" sz="2400" dirty="0">
                <a:latin typeface="Times New Roman" panose="02020603050405020304" pitchFamily="18" charset="0"/>
                <a:cs typeface="Times New Roman" panose="02020603050405020304" pitchFamily="18" charset="0"/>
              </a:rPr>
              <a:t>образование обучающихся из числа мигрантов;</a:t>
            </a:r>
          </a:p>
          <a:p>
            <a:pPr algn="just">
              <a:lnSpc>
                <a:spcPct val="100000"/>
              </a:lnSpc>
              <a:spcBef>
                <a:spcPts val="600"/>
              </a:spcBef>
            </a:pPr>
            <a:r>
              <a:rPr lang="ru-RU" sz="2400" dirty="0">
                <a:latin typeface="Times New Roman" panose="02020603050405020304" pitchFamily="18" charset="0"/>
                <a:cs typeface="Times New Roman" panose="02020603050405020304" pitchFamily="18" charset="0"/>
              </a:rPr>
              <a:t>образование обучающихся, признанных эмансипированными;</a:t>
            </a:r>
          </a:p>
          <a:p>
            <a:pPr algn="just">
              <a:lnSpc>
                <a:spcPct val="100000"/>
              </a:lnSpc>
              <a:spcBef>
                <a:spcPts val="600"/>
              </a:spcBef>
            </a:pPr>
            <a:r>
              <a:rPr lang="ru-RU" sz="2400" dirty="0">
                <a:latin typeface="Times New Roman" panose="02020603050405020304" pitchFamily="18" charset="0"/>
                <a:cs typeface="Times New Roman" panose="02020603050405020304" pitchFamily="18" charset="0"/>
              </a:rPr>
              <a:t>образование обучающихся  из социально неблагополучных семей………</a:t>
            </a:r>
          </a:p>
          <a:p>
            <a:pPr algn="just">
              <a:lnSpc>
                <a:spcPct val="100000"/>
              </a:lnSpc>
              <a:spcBef>
                <a:spcPts val="600"/>
              </a:spcBef>
            </a:pP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4" name="Стрелка вниз 3"/>
          <p:cNvSpPr/>
          <p:nvPr/>
        </p:nvSpPr>
        <p:spPr>
          <a:xfrm>
            <a:off x="5697415" y="707781"/>
            <a:ext cx="545123" cy="4923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410006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3">
                                            <p:txEl>
                                              <p:pRg st="1" end="1"/>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3">
                                            <p:txEl>
                                              <p:pRg st="2" end="2"/>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3">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3">
                                            <p:txEl>
                                              <p:pRg st="4" end="4"/>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3">
                                            <p:txEl>
                                              <p:pRg st="5" end="5"/>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3">
                                            <p:txEl>
                                              <p:pRg st="6" end="6"/>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0"/>
                                  </p:stCondLst>
                                  <p:childTnLst>
                                    <p:set>
                                      <p:cBhvr>
                                        <p:cTn id="24" dur="1" fill="hold">
                                          <p:stCondLst>
                                            <p:cond delay="999"/>
                                          </p:stCondLst>
                                        </p:cTn>
                                        <p:tgtEl>
                                          <p:spTgt spid="3">
                                            <p:txEl>
                                              <p:pRg st="7" end="7"/>
                                            </p:tx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0"/>
                                  </p:stCondLst>
                                  <p:childTnLst>
                                    <p:set>
                                      <p:cBhvr>
                                        <p:cTn id="27"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7866" y="321733"/>
            <a:ext cx="11654197" cy="6417734"/>
          </a:xfrm>
        </p:spPr>
        <p:txBody>
          <a:bodyPr>
            <a:noAutofit/>
          </a:bodyPr>
          <a:lstStyle/>
          <a:p>
            <a:pPr marL="0" indent="0" algn="ctr">
              <a:lnSpc>
                <a:spcPct val="100000"/>
              </a:lnSpc>
              <a:spcBef>
                <a:spcPts val="0"/>
              </a:spcBef>
              <a:spcAft>
                <a:spcPts val="1000"/>
              </a:spcAft>
              <a:buNone/>
            </a:pPr>
            <a:endParaRPr lang="ru-RU" sz="2400" dirty="0">
              <a:latin typeface="Times New Roman" panose="02020603050405020304" pitchFamily="18" charset="0"/>
              <a:cs typeface="Times New Roman" panose="02020603050405020304" pitchFamily="18" charset="0"/>
            </a:endParaRPr>
          </a:p>
          <a:p>
            <a:pPr marL="0" indent="0" algn="ctr">
              <a:lnSpc>
                <a:spcPct val="100000"/>
              </a:lnSpc>
              <a:spcBef>
                <a:spcPts val="0"/>
              </a:spcBef>
              <a:buNone/>
            </a:pPr>
            <a:r>
              <a:rPr lang="ru-RU" dirty="0">
                <a:latin typeface="Times New Roman" panose="02020603050405020304" pitchFamily="18" charset="0"/>
                <a:cs typeface="Times New Roman" panose="02020603050405020304" pitchFamily="18" charset="0"/>
              </a:rPr>
              <a:t>СП 2.4.3648-20 «Санитарно-эпидемиологические требования к организациям воспитания и обучения, отдыха и оздоровления детей и молодежи», утвержденные постановлением Главного государственного санитарного врача РФ </a:t>
            </a:r>
          </a:p>
          <a:p>
            <a:pPr marL="0" indent="0" algn="ctr">
              <a:lnSpc>
                <a:spcPct val="100000"/>
              </a:lnSpc>
              <a:spcBef>
                <a:spcPts val="0"/>
              </a:spcBef>
              <a:buNone/>
            </a:pPr>
            <a:r>
              <a:rPr lang="ru-RU" dirty="0">
                <a:latin typeface="Times New Roman" panose="02020603050405020304" pitchFamily="18" charset="0"/>
                <a:cs typeface="Times New Roman" panose="02020603050405020304" pitchFamily="18" charset="0"/>
              </a:rPr>
              <a:t>от 28 сентября 2020 г. N 28</a:t>
            </a:r>
            <a:endParaRPr lang="ru-RU" u="sng" dirty="0">
              <a:uFill>
                <a:solidFill>
                  <a:schemeClr val="bg1"/>
                </a:solidFill>
              </a:uFill>
              <a:latin typeface="Times New Roman" panose="02020603050405020304" pitchFamily="18" charset="0"/>
              <a:cs typeface="Times New Roman" panose="02020603050405020304" pitchFamily="18" charset="0"/>
            </a:endParaRPr>
          </a:p>
          <a:p>
            <a:pPr marL="0" indent="0" algn="ctr">
              <a:lnSpc>
                <a:spcPct val="100000"/>
              </a:lnSpc>
              <a:spcBef>
                <a:spcPts val="0"/>
              </a:spcBef>
              <a:spcAft>
                <a:spcPts val="1000"/>
              </a:spcAft>
              <a:buNone/>
            </a:pPr>
            <a:endParaRPr lang="ru-RU" sz="2400" b="1" u="sng" dirty="0">
              <a:solidFill>
                <a:srgbClr val="FF0000"/>
              </a:solidFill>
              <a:uFill>
                <a:solidFill>
                  <a:schemeClr val="bg1"/>
                </a:solidFill>
              </a:uFill>
              <a:latin typeface="Times New Roman" panose="02020603050405020304" pitchFamily="18" charset="0"/>
              <a:cs typeface="Times New Roman" panose="02020603050405020304" pitchFamily="18" charset="0"/>
            </a:endParaRPr>
          </a:p>
          <a:p>
            <a:pPr marL="0" indent="0" algn="ctr">
              <a:lnSpc>
                <a:spcPct val="100000"/>
              </a:lnSpc>
              <a:spcBef>
                <a:spcPts val="0"/>
              </a:spcBef>
              <a:spcAft>
                <a:spcPts val="1000"/>
              </a:spcAft>
              <a:buNone/>
            </a:pPr>
            <a:endParaRPr lang="ru-RU" sz="2400" b="1" u="sng" dirty="0">
              <a:solidFill>
                <a:srgbClr val="FF0000"/>
              </a:solidFill>
              <a:uFill>
                <a:solidFill>
                  <a:schemeClr val="bg1"/>
                </a:solidFill>
              </a:uFill>
              <a:latin typeface="Times New Roman" panose="02020603050405020304" pitchFamily="18" charset="0"/>
              <a:cs typeface="Times New Roman" panose="02020603050405020304" pitchFamily="18" charset="0"/>
            </a:endParaRPr>
          </a:p>
          <a:p>
            <a:pPr marL="0" indent="0" algn="ctr">
              <a:lnSpc>
                <a:spcPct val="100000"/>
              </a:lnSpc>
              <a:spcBef>
                <a:spcPts val="0"/>
              </a:spcBef>
              <a:spcAft>
                <a:spcPts val="1000"/>
              </a:spcAft>
              <a:buNone/>
            </a:pPr>
            <a:endParaRPr lang="ru-RU" sz="2400" b="1" u="sng" dirty="0">
              <a:solidFill>
                <a:srgbClr val="FF0000"/>
              </a:solidFill>
              <a:uFill>
                <a:solidFill>
                  <a:schemeClr val="bg1"/>
                </a:solidFill>
              </a:uFill>
              <a:latin typeface="Times New Roman" panose="02020603050405020304" pitchFamily="18" charset="0"/>
              <a:cs typeface="Times New Roman" panose="02020603050405020304" pitchFamily="18" charset="0"/>
            </a:endParaRPr>
          </a:p>
          <a:p>
            <a:pPr marL="0" indent="0" algn="ctr">
              <a:lnSpc>
                <a:spcPct val="100000"/>
              </a:lnSpc>
              <a:spcBef>
                <a:spcPts val="0"/>
              </a:spcBef>
              <a:spcAft>
                <a:spcPts val="1000"/>
              </a:spcAft>
              <a:buNone/>
            </a:pPr>
            <a:r>
              <a:rPr lang="ru-RU" sz="2400" b="1" u="sng" strike="dblStrike" dirty="0">
                <a:solidFill>
                  <a:srgbClr val="FF0000"/>
                </a:solidFill>
                <a:uFill>
                  <a:solidFill>
                    <a:schemeClr val="bg1"/>
                  </a:solidFill>
                </a:uFill>
                <a:latin typeface="Times New Roman" panose="02020603050405020304" pitchFamily="18" charset="0"/>
                <a:cs typeface="Times New Roman" panose="02020603050405020304" pitchFamily="18" charset="0"/>
              </a:rPr>
              <a:t>СанПиН 2.4.2.3286-15 </a:t>
            </a:r>
            <a:r>
              <a:rPr lang="ru-RU" sz="2400" u="sng" strike="dblStrike" dirty="0">
                <a:uFill>
                  <a:solidFill>
                    <a:schemeClr val="bg1"/>
                  </a:solidFill>
                </a:uFill>
                <a:latin typeface="Times New Roman" panose="02020603050405020304" pitchFamily="18" charset="0"/>
                <a:cs typeface="Times New Roman" panose="02020603050405020304" pitchFamily="18" charset="0"/>
              </a:rPr>
              <a:t>«Санитарно-эпидемиологические требования к условиям и организации обучения и воспитания в организациях, осуществляющих образовательную деятельность по адаптированным основным общеобразовательным программам для обучающихся с ограниченными возможностями здоровья»</a:t>
            </a:r>
          </a:p>
          <a:p>
            <a:pPr marL="0" indent="0" algn="ctr">
              <a:lnSpc>
                <a:spcPct val="100000"/>
              </a:lnSpc>
              <a:spcBef>
                <a:spcPts val="0"/>
              </a:spcBef>
              <a:spcAft>
                <a:spcPts val="1000"/>
              </a:spcAft>
              <a:buNone/>
            </a:pPr>
            <a:endParaRPr lang="ru-RU" sz="2100" u="sng" dirty="0">
              <a:uFill>
                <a:solidFill>
                  <a:schemeClr val="bg1"/>
                </a:solidFill>
              </a:u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1000"/>
              </a:spcAft>
              <a:buNone/>
            </a:pPr>
            <a:endParaRPr lang="ru-RU" sz="2400" b="1" dirty="0">
              <a:latin typeface="Times New Roman" panose="02020603050405020304" pitchFamily="18" charset="0"/>
              <a:cs typeface="Times New Roman" panose="02020603050405020304" pitchFamily="18" charset="0"/>
            </a:endParaRPr>
          </a:p>
          <a:p>
            <a:pPr algn="just">
              <a:lnSpc>
                <a:spcPct val="100000"/>
              </a:lnSpc>
              <a:spcBef>
                <a:spcPts val="0"/>
              </a:spcBef>
              <a:spcAft>
                <a:spcPts val="1000"/>
              </a:spcAft>
            </a:pPr>
            <a:endParaRPr lang="ru-RU" sz="2400" dirty="0">
              <a:latin typeface="Times New Roman" panose="02020603050405020304" pitchFamily="18" charset="0"/>
              <a:cs typeface="Times New Roman" panose="02020603050405020304" pitchFamily="18" charset="0"/>
            </a:endParaRPr>
          </a:p>
          <a:p>
            <a:pPr algn="just">
              <a:lnSpc>
                <a:spcPct val="100000"/>
              </a:lnSpc>
              <a:spcBef>
                <a:spcPts val="0"/>
              </a:spcBef>
              <a:spcAft>
                <a:spcPts val="1000"/>
              </a:spcAft>
            </a:pPr>
            <a:endParaRPr lang="ru-RU" sz="2400" b="1" dirty="0">
              <a:latin typeface="Times New Roman" panose="02020603050405020304" pitchFamily="18" charset="0"/>
              <a:cs typeface="Times New Roman" panose="02020603050405020304" pitchFamily="18" charset="0"/>
            </a:endParaRPr>
          </a:p>
          <a:p>
            <a:pPr algn="just">
              <a:lnSpc>
                <a:spcPct val="100000"/>
              </a:lnSpc>
              <a:spcBef>
                <a:spcPts val="0"/>
              </a:spcBef>
              <a:spcAft>
                <a:spcPts val="1000"/>
              </a:spcAft>
            </a:pPr>
            <a:endParaRPr lang="ru-RU" sz="24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1000"/>
              </a:spcAft>
              <a:buNone/>
            </a:pPr>
            <a:endParaRPr lang="ru-RU" sz="2100" u="sng" dirty="0">
              <a:uFill>
                <a:solidFill>
                  <a:schemeClr val="bg1"/>
                </a:solidFill>
              </a:uFill>
              <a:latin typeface="Times New Roman" panose="02020603050405020304" pitchFamily="18" charset="0"/>
              <a:cs typeface="Times New Roman" panose="02020603050405020304" pitchFamily="18" charset="0"/>
            </a:endParaRPr>
          </a:p>
        </p:txBody>
      </p:sp>
      <p:sp>
        <p:nvSpPr>
          <p:cNvPr id="2" name="Стрелка вниз 1"/>
          <p:cNvSpPr/>
          <p:nvPr/>
        </p:nvSpPr>
        <p:spPr>
          <a:xfrm>
            <a:off x="5338652" y="3530600"/>
            <a:ext cx="1696453" cy="50532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118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3935" y="233265"/>
            <a:ext cx="11737910" cy="6478253"/>
          </a:xfrm>
        </p:spPr>
        <p:txBody>
          <a:bodyPr>
            <a:normAutofit fontScale="70000" lnSpcReduction="20000"/>
          </a:bodyPr>
          <a:lstStyle/>
          <a:p>
            <a:pPr>
              <a:lnSpc>
                <a:spcPct val="120000"/>
              </a:lnSpc>
              <a:spcBef>
                <a:spcPts val="600"/>
              </a:spcBef>
            </a:pPr>
            <a:r>
              <a:rPr lang="ru-RU" sz="3000" dirty="0">
                <a:latin typeface="Times New Roman" panose="02020603050405020304" pitchFamily="18" charset="0"/>
                <a:cs typeface="Times New Roman" panose="02020603050405020304" pitchFamily="18" charset="0"/>
              </a:rPr>
              <a:t>Предельная наполняемость отдельного класса (группы), группы продленного дня для обучающихся с ограниченными возможностями здоровья устанавливается в зависимости от нозологической группы:</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глухих обучающихся - 6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слабослышащих и позднооглохших обучающихся с легким недоразвитием речи, обусловленным нарушением слуха, - 10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слабослышащих и позднооглохших обучающихся с глубоким недоразвитием речи, обусловленным нарушением слуха, - 6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слепых обучающихся - 8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слабовидящих обучающихся - 12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обучающихся с тяжелыми нарушениями речи - 12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обучающихся с нарушениями опорно-двигательного аппарата - 10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обучающихся, имеющих задержку психического развития, - 12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учащихся с умственной отсталостью (интеллектуальными нарушениями) -12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обучающихся с расстройствами аутистического спектра - 8 человек,</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для обучающихся со сложными дефектами (с тяжелыми множественными нарушениями развития) - 5 человек.</a:t>
            </a:r>
          </a:p>
          <a:p>
            <a:endParaRPr lang="ru-RU" b="1" dirty="0">
              <a:solidFill>
                <a:srgbClr val="FF0000"/>
              </a:solidFill>
            </a:endParaRPr>
          </a:p>
        </p:txBody>
      </p:sp>
    </p:spTree>
    <p:extLst>
      <p:ext uri="{BB962C8B-B14F-4D97-AF65-F5344CB8AC3E}">
        <p14:creationId xmlns:p14="http://schemas.microsoft.com/office/powerpoint/2010/main" val="4170091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54075"/>
          </a:xfrm>
        </p:spPr>
        <p:txBody>
          <a:bodyPr>
            <a:normAutofit/>
          </a:bodyPr>
          <a:lstStyle/>
          <a:p>
            <a:pPr algn="ctr"/>
            <a:r>
              <a:rPr lang="ru-RU" sz="3200" b="1" dirty="0">
                <a:solidFill>
                  <a:srgbClr val="FF0000"/>
                </a:solidFill>
                <a:latin typeface="Times New Roman" panose="02020603050405020304" pitchFamily="18" charset="0"/>
                <a:cs typeface="Times New Roman" panose="02020603050405020304" pitchFamily="18" charset="0"/>
              </a:rPr>
              <a:t>Количество обучающихся в инклюзивном классе?</a:t>
            </a:r>
          </a:p>
        </p:txBody>
      </p:sp>
      <p:sp>
        <p:nvSpPr>
          <p:cNvPr id="3" name="Объект 2"/>
          <p:cNvSpPr>
            <a:spLocks noGrp="1"/>
          </p:cNvSpPr>
          <p:nvPr>
            <p:ph idx="1"/>
          </p:nvPr>
        </p:nvSpPr>
        <p:spPr>
          <a:xfrm>
            <a:off x="838200" y="1394691"/>
            <a:ext cx="10515600" cy="4782272"/>
          </a:xfrm>
        </p:spPr>
        <p:txBody>
          <a:bodyPr>
            <a:normAutofit fontScale="92500" lnSpcReduction="10000"/>
          </a:bodyPr>
          <a:lstStyle/>
          <a:p>
            <a:pPr>
              <a:lnSpc>
                <a:spcPct val="100000"/>
              </a:lnSpc>
              <a:spcBef>
                <a:spcPts val="1200"/>
              </a:spcBef>
            </a:pPr>
            <a:r>
              <a:rPr lang="ru-RU" b="1" dirty="0">
                <a:solidFill>
                  <a:srgbClr val="FF0000"/>
                </a:solidFill>
                <a:latin typeface="Times New Roman" panose="02020603050405020304" pitchFamily="18" charset="0"/>
                <a:cs typeface="Times New Roman" panose="02020603050405020304" pitchFamily="18" charset="0"/>
              </a:rPr>
              <a:t>Количество обучающихся с ограниченными возможностями здоровья устанавливается из расчета не более 3 обучающихся при получении образования совместно с другими учащимися.</a:t>
            </a:r>
            <a:endParaRPr lang="ru-RU" dirty="0">
              <a:latin typeface="Times New Roman" panose="02020603050405020304" pitchFamily="18" charset="0"/>
              <a:cs typeface="Times New Roman" panose="02020603050405020304" pitchFamily="18" charset="0"/>
            </a:endParaRPr>
          </a:p>
          <a:p>
            <a:pPr>
              <a:lnSpc>
                <a:spcPct val="100000"/>
              </a:lnSpc>
              <a:spcBef>
                <a:spcPts val="1200"/>
              </a:spcBef>
            </a:pPr>
            <a:r>
              <a:rPr lang="ru-RU" dirty="0">
                <a:latin typeface="Times New Roman" panose="02020603050405020304" pitchFamily="18" charset="0"/>
                <a:cs typeface="Times New Roman" panose="02020603050405020304" pitchFamily="18" charset="0"/>
              </a:rPr>
              <a:t>Площадь учебных кабинетов без учета площади, необходимой для расстановки дополнительной мебели (шкафы, тумбы и другие) для хранения учебных пособий и оборудования рабочего места преподавателя, должна рассчитываться следующим образом:</a:t>
            </a:r>
          </a:p>
          <a:p>
            <a:pPr marL="0" indent="0">
              <a:lnSpc>
                <a:spcPct val="100000"/>
              </a:lnSpc>
              <a:spcBef>
                <a:spcPts val="1200"/>
              </a:spcBef>
              <a:buNone/>
            </a:pPr>
            <a:r>
              <a:rPr lang="ru-RU" dirty="0">
                <a:latin typeface="Times New Roman" panose="02020603050405020304" pitchFamily="18" charset="0"/>
                <a:cs typeface="Times New Roman" panose="02020603050405020304" pitchFamily="18" charset="0"/>
              </a:rPr>
              <a:t>- не менее 2,5 кв. м. на одного обучающегося при фронтальных формах занятий;</a:t>
            </a:r>
          </a:p>
          <a:p>
            <a:pPr marL="0" indent="0">
              <a:lnSpc>
                <a:spcPct val="100000"/>
              </a:lnSpc>
              <a:spcBef>
                <a:spcPts val="1200"/>
              </a:spcBef>
              <a:buNone/>
            </a:pPr>
            <a:r>
              <a:rPr lang="ru-RU" dirty="0">
                <a:latin typeface="Times New Roman" panose="02020603050405020304" pitchFamily="18" charset="0"/>
                <a:cs typeface="Times New Roman" panose="02020603050405020304" pitchFamily="18" charset="0"/>
              </a:rPr>
              <a:t>- не менее 3,5 кв. м. на одного обучающегося при организации групповых форм работы и индивидуальных занятий.</a:t>
            </a:r>
          </a:p>
          <a:p>
            <a:endParaRPr lang="ru-RU" dirty="0"/>
          </a:p>
        </p:txBody>
      </p:sp>
    </p:spTree>
    <p:extLst>
      <p:ext uri="{BB962C8B-B14F-4D97-AF65-F5344CB8AC3E}">
        <p14:creationId xmlns:p14="http://schemas.microsoft.com/office/powerpoint/2010/main" val="288681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456" y="164592"/>
            <a:ext cx="11704320" cy="6565392"/>
          </a:xfrm>
        </p:spPr>
        <p:txBody>
          <a:bodyPr>
            <a:normAutofit fontScale="70000" lnSpcReduction="20000"/>
          </a:bodyPr>
          <a:lstStyle/>
          <a:p>
            <a:pPr marL="0" indent="0">
              <a:lnSpc>
                <a:spcPct val="120000"/>
              </a:lnSpc>
              <a:spcBef>
                <a:spcPts val="600"/>
              </a:spcBef>
              <a:buNone/>
            </a:pPr>
            <a:r>
              <a:rPr lang="ru-RU" sz="3000" b="1" dirty="0">
                <a:latin typeface="Times New Roman" panose="02020603050405020304" pitchFamily="18" charset="0"/>
                <a:cs typeface="Times New Roman" panose="02020603050405020304" pitchFamily="18" charset="0"/>
              </a:rPr>
              <a:t>П. 3.4.15. </a:t>
            </a:r>
            <a:r>
              <a:rPr lang="ru-RU" sz="3000" dirty="0">
                <a:latin typeface="Times New Roman" panose="02020603050405020304" pitchFamily="18" charset="0"/>
                <a:cs typeface="Times New Roman" panose="02020603050405020304" pitchFamily="18" charset="0"/>
              </a:rPr>
              <a:t>В общеобразовательных организациях, работающих в две смены, обучение 1, 5, 9-11 классов и классов для обучающихся с ограниченными возможностями здоровья проводится в первую смену.</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Учебные занятия следует начинать не ранее 8 часов. Проведение нулевых уроков и обучение в три смены не допускается. Занятия второй смены должны заканчиваться не позднее 19 часов.</a:t>
            </a:r>
          </a:p>
          <a:p>
            <a:pPr marL="0" indent="0">
              <a:lnSpc>
                <a:spcPct val="120000"/>
              </a:lnSpc>
              <a:spcBef>
                <a:spcPts val="600"/>
              </a:spcBef>
              <a:buNone/>
            </a:pPr>
            <a:r>
              <a:rPr lang="ru-RU" sz="3000" b="1" dirty="0">
                <a:latin typeface="Times New Roman" panose="02020603050405020304" pitchFamily="18" charset="0"/>
                <a:cs typeface="Times New Roman" panose="02020603050405020304" pitchFamily="18" charset="0"/>
              </a:rPr>
              <a:t>П. 3.4.16. </a:t>
            </a:r>
            <a:r>
              <a:rPr lang="ru-RU" sz="3000" dirty="0">
                <a:latin typeface="Times New Roman" panose="02020603050405020304" pitchFamily="18" charset="0"/>
                <a:cs typeface="Times New Roman" panose="02020603050405020304" pitchFamily="18" charset="0"/>
              </a:rPr>
              <a:t>При реализации образовательных программ должны соблюдаться следующие санитарно-эпидемиологические требования:</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Часы, отведенные на внеурочную деятельность, должны быть организованы в формах, отличных от урочных, предусматривающих проведение общественно полезных практик, исследовательской деятельности, реализации образовательных проектов, экскурсий, походов, соревнований, посещений театров, музеев и иные формы.</a:t>
            </a:r>
          </a:p>
          <a:p>
            <a:pPr>
              <a:lnSpc>
                <a:spcPct val="120000"/>
              </a:lnSpc>
              <a:spcBef>
                <a:spcPts val="600"/>
              </a:spcBef>
            </a:pPr>
            <a:r>
              <a:rPr lang="ru-RU" sz="3000" dirty="0">
                <a:latin typeface="Times New Roman" panose="02020603050405020304" pitchFamily="18" charset="0"/>
                <a:cs typeface="Times New Roman" panose="02020603050405020304" pitchFamily="18" charset="0"/>
              </a:rPr>
              <a:t>Внеурочная деятельность обучающихся с ограниченными возможностями здоровья формируется из часов, необходимых для обеспечения их индивидуальных потребностей и составляющих суммарно 10 часов в неделю на обучающегося, из которых не менее 5 часов должны включать обязательные занятия коррекционной направленности с учетом возрастных особенностей учащихся и их физиологических потребностей.</a:t>
            </a:r>
          </a:p>
          <a:p>
            <a:pPr>
              <a:lnSpc>
                <a:spcPct val="120000"/>
              </a:lnSpc>
              <a:spcBef>
                <a:spcPts val="300"/>
              </a:spcBef>
            </a:pPr>
            <a:r>
              <a:rPr lang="ru-RU" sz="3000" dirty="0">
                <a:latin typeface="Times New Roman" panose="02020603050405020304" pitchFamily="18" charset="0"/>
                <a:cs typeface="Times New Roman" panose="02020603050405020304" pitchFamily="18" charset="0"/>
              </a:rPr>
              <a:t>Урочная деятельность обучающихся с ограниченными возможностями здоровья организуется по 5 дневной учебной неделе, в субботу возможны организация проведение внеурочной деятельности.</a:t>
            </a:r>
          </a:p>
          <a:p>
            <a:endParaRPr lang="ru-RU" dirty="0"/>
          </a:p>
        </p:txBody>
      </p:sp>
    </p:spTree>
    <p:extLst>
      <p:ext uri="{BB962C8B-B14F-4D97-AF65-F5344CB8AC3E}">
        <p14:creationId xmlns:p14="http://schemas.microsoft.com/office/powerpoint/2010/main" val="33584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752" y="164592"/>
            <a:ext cx="11521440" cy="6592824"/>
          </a:xfrm>
        </p:spPr>
        <p:txBody>
          <a:bodyPr>
            <a:normAutofit fontScale="62500" lnSpcReduction="20000"/>
          </a:bodyPr>
          <a:lstStyle/>
          <a:p>
            <a:pPr>
              <a:lnSpc>
                <a:spcPct val="120000"/>
              </a:lnSpc>
              <a:spcBef>
                <a:spcPts val="600"/>
              </a:spcBef>
            </a:pPr>
            <a:r>
              <a:rPr lang="ru-RU" dirty="0">
                <a:latin typeface="Times New Roman" panose="02020603050405020304" pitchFamily="18" charset="0"/>
                <a:cs typeface="Times New Roman" panose="02020603050405020304" pitchFamily="18" charset="0"/>
              </a:rPr>
              <a:t>Расписание уроков составляется с учетом дневной и недельной умственной работоспособности обучающихся и шкалы трудности учебных предметов, определенной гигиеническими нормативами.</a:t>
            </a:r>
          </a:p>
          <a:p>
            <a:pPr>
              <a:lnSpc>
                <a:spcPct val="120000"/>
              </a:lnSpc>
              <a:spcBef>
                <a:spcPts val="600"/>
              </a:spcBef>
            </a:pPr>
            <a:r>
              <a:rPr lang="ru-RU" dirty="0">
                <a:latin typeface="Times New Roman" panose="02020603050405020304" pitchFamily="18" charset="0"/>
                <a:cs typeface="Times New Roman" panose="02020603050405020304" pitchFamily="18" charset="0"/>
              </a:rPr>
              <a:t>Образовательная недельная нагрузка распределяется равномерно в течение учебной недели, при этом объем максимально допустимой нагрузки в течение дня составляет:</a:t>
            </a:r>
          </a:p>
          <a:p>
            <a:pPr>
              <a:lnSpc>
                <a:spcPct val="120000"/>
              </a:lnSpc>
              <a:spcBef>
                <a:spcPts val="600"/>
              </a:spcBef>
            </a:pPr>
            <a:r>
              <a:rPr lang="ru-RU" dirty="0">
                <a:latin typeface="Times New Roman" panose="02020603050405020304" pitchFamily="18" charset="0"/>
                <a:cs typeface="Times New Roman" panose="02020603050405020304" pitchFamily="18" charset="0"/>
              </a:rPr>
              <a:t>для обучающихся 1-х классов - не должен превышать 4 уроков и один раз в неделю - 5 уроков, за счет урока физической культуры,</a:t>
            </a:r>
          </a:p>
          <a:p>
            <a:pPr>
              <a:lnSpc>
                <a:spcPct val="120000"/>
              </a:lnSpc>
              <a:spcBef>
                <a:spcPts val="600"/>
              </a:spcBef>
            </a:pPr>
            <a:r>
              <a:rPr lang="ru-RU" dirty="0">
                <a:latin typeface="Times New Roman" panose="02020603050405020304" pitchFamily="18" charset="0"/>
                <a:cs typeface="Times New Roman" panose="02020603050405020304" pitchFamily="18" charset="0"/>
              </a:rPr>
              <a:t>для обучающихся 2-4 классов - не более 5 уроков и один раз в неделю 6 уроков за счет урока физической культуры,</a:t>
            </a:r>
          </a:p>
          <a:p>
            <a:pPr>
              <a:lnSpc>
                <a:spcPct val="120000"/>
              </a:lnSpc>
              <a:spcBef>
                <a:spcPts val="600"/>
              </a:spcBef>
            </a:pPr>
            <a:r>
              <a:rPr lang="ru-RU" dirty="0">
                <a:latin typeface="Times New Roman" panose="02020603050405020304" pitchFamily="18" charset="0"/>
                <a:cs typeface="Times New Roman" panose="02020603050405020304" pitchFamily="18" charset="0"/>
              </a:rPr>
              <a:t>для обучающихся 5-6 классов - не более 6 уроков,</a:t>
            </a:r>
          </a:p>
          <a:p>
            <a:pPr>
              <a:lnSpc>
                <a:spcPct val="120000"/>
              </a:lnSpc>
              <a:spcBef>
                <a:spcPts val="600"/>
              </a:spcBef>
            </a:pPr>
            <a:r>
              <a:rPr lang="ru-RU" dirty="0">
                <a:latin typeface="Times New Roman" panose="02020603050405020304" pitchFamily="18" charset="0"/>
                <a:cs typeface="Times New Roman" panose="02020603050405020304" pitchFamily="18" charset="0"/>
              </a:rPr>
              <a:t>для обучающихся 7-11 классов - не более 7 уроков.</a:t>
            </a:r>
          </a:p>
          <a:p>
            <a:pPr>
              <a:lnSpc>
                <a:spcPct val="120000"/>
              </a:lnSpc>
              <a:spcBef>
                <a:spcPts val="600"/>
              </a:spcBef>
            </a:pPr>
            <a:r>
              <a:rPr lang="ru-RU" dirty="0">
                <a:latin typeface="Times New Roman" panose="02020603050405020304" pitchFamily="18" charset="0"/>
                <a:cs typeface="Times New Roman" panose="02020603050405020304" pitchFamily="18" charset="0"/>
              </a:rPr>
              <a:t>Факультативные занятия и занятия по программам дополнительного образования, планируют на дни с наименьшим количеством обязательных уроков. Между началом факультативных (дополнительных) занятий и последним уроком необходимо организовывать перерыв продолжительностью не менее 20 минут.</a:t>
            </a:r>
          </a:p>
          <a:p>
            <a:pPr>
              <a:lnSpc>
                <a:spcPct val="120000"/>
              </a:lnSpc>
              <a:spcBef>
                <a:spcPts val="600"/>
              </a:spcBef>
            </a:pPr>
            <a:r>
              <a:rPr lang="ru-RU" dirty="0">
                <a:latin typeface="Times New Roman" panose="02020603050405020304" pitchFamily="18" charset="0"/>
                <a:cs typeface="Times New Roman" panose="02020603050405020304" pitchFamily="18" charset="0"/>
              </a:rPr>
              <a:t>Обучение в 1 классе осуществляется с соблюдением следующих требований:</a:t>
            </a:r>
          </a:p>
          <a:p>
            <a:pPr>
              <a:lnSpc>
                <a:spcPct val="120000"/>
              </a:lnSpc>
              <a:spcBef>
                <a:spcPts val="600"/>
              </a:spcBef>
            </a:pPr>
            <a:r>
              <a:rPr lang="ru-RU" dirty="0">
                <a:latin typeface="Times New Roman" panose="02020603050405020304" pitchFamily="18" charset="0"/>
                <a:cs typeface="Times New Roman" panose="02020603050405020304" pitchFamily="18" charset="0"/>
              </a:rPr>
              <a:t>учебные занятия проводятся по 5-дневной учебной неделе и только в первую смену,</a:t>
            </a:r>
          </a:p>
          <a:p>
            <a:pPr>
              <a:lnSpc>
                <a:spcPct val="120000"/>
              </a:lnSpc>
              <a:spcBef>
                <a:spcPts val="600"/>
              </a:spcBef>
            </a:pPr>
            <a:r>
              <a:rPr lang="ru-RU" dirty="0">
                <a:latin typeface="Times New Roman" panose="02020603050405020304" pitchFamily="18" charset="0"/>
                <a:cs typeface="Times New Roman" panose="02020603050405020304" pitchFamily="18" charset="0"/>
              </a:rPr>
              <a:t>обучение в первом полугодии: в сентябре, октябре - по 3 урока в день по 35 минут каждый, в ноябре-декабре - по 4 урока в день по 35 минут каждый; в январе - мае - по 4 урока в день по 40 минут каждый,</a:t>
            </a:r>
          </a:p>
          <a:p>
            <a:pPr>
              <a:lnSpc>
                <a:spcPct val="120000"/>
              </a:lnSpc>
              <a:spcBef>
                <a:spcPts val="600"/>
              </a:spcBef>
            </a:pPr>
            <a:r>
              <a:rPr lang="ru-RU" dirty="0">
                <a:latin typeface="Times New Roman" panose="02020603050405020304" pitchFamily="18" charset="0"/>
                <a:cs typeface="Times New Roman" panose="02020603050405020304" pitchFamily="18" charset="0"/>
              </a:rPr>
              <a:t>в середине учебного дня организуется динамическая пауза продолжительностью не менее 40 минут,</a:t>
            </a:r>
          </a:p>
          <a:p>
            <a:pPr>
              <a:lnSpc>
                <a:spcPct val="120000"/>
              </a:lnSpc>
              <a:spcBef>
                <a:spcPts val="600"/>
              </a:spcBef>
            </a:pPr>
            <a:r>
              <a:rPr lang="ru-RU" dirty="0">
                <a:latin typeface="Times New Roman" panose="02020603050405020304" pitchFamily="18" charset="0"/>
                <a:cs typeface="Times New Roman" panose="02020603050405020304" pitchFamily="18" charset="0"/>
              </a:rPr>
              <a:t>предоставляются дополнительные недельные каникулы в середине третьей четверти при четвертном режиме обучения. Возможна организация дополнительных каникул независимо от четвертей (триместров).</a:t>
            </a:r>
          </a:p>
          <a:p>
            <a:endParaRPr lang="ru-RU" dirty="0"/>
          </a:p>
        </p:txBody>
      </p:sp>
    </p:spTree>
    <p:extLst>
      <p:ext uri="{BB962C8B-B14F-4D97-AF65-F5344CB8AC3E}">
        <p14:creationId xmlns:p14="http://schemas.microsoft.com/office/powerpoint/2010/main" val="2717510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888" y="365125"/>
            <a:ext cx="11622024" cy="1325563"/>
          </a:xfrm>
        </p:spPr>
        <p:txBody>
          <a:bodyPr>
            <a:noAutofit/>
          </a:bodyPr>
          <a:lstStyle/>
          <a:p>
            <a:pPr algn="ctr"/>
            <a:r>
              <a:rPr lang="ru-RU" sz="1800" b="1" dirty="0">
                <a:solidFill>
                  <a:srgbClr val="FF0000"/>
                </a:solidFill>
                <a:latin typeface="Times New Roman" panose="02020603050405020304" pitchFamily="18" charset="0"/>
                <a:cs typeface="Times New Roman" panose="02020603050405020304" pitchFamily="18" charset="0"/>
              </a:rPr>
              <a:t/>
            </a:r>
            <a:br>
              <a:rPr lang="ru-RU" sz="1800" b="1" dirty="0">
                <a:solidFill>
                  <a:srgbClr val="FF0000"/>
                </a:solidFill>
                <a:latin typeface="Times New Roman" panose="02020603050405020304" pitchFamily="18" charset="0"/>
                <a:cs typeface="Times New Roman" panose="02020603050405020304" pitchFamily="18" charset="0"/>
              </a:rPr>
            </a:br>
            <a:r>
              <a:rPr lang="ru-RU" sz="1800" b="1" dirty="0">
                <a:solidFill>
                  <a:srgbClr val="FF0000"/>
                </a:solidFill>
                <a:latin typeface="Times New Roman" panose="02020603050405020304" pitchFamily="18" charset="0"/>
                <a:cs typeface="Times New Roman" panose="02020603050405020304" pitchFamily="18" charset="0"/>
              </a:rPr>
              <a:t>Образовательная недельная нагрузка обучающихся с ОВЗ (5 – дневная учебная неделя)</a:t>
            </a:r>
            <a:r>
              <a:rPr lang="ru-RU" sz="1800" dirty="0">
                <a:latin typeface="Times New Roman" panose="02020603050405020304" pitchFamily="18" charset="0"/>
                <a:cs typeface="Times New Roman" panose="02020603050405020304" pitchFamily="18" charset="0"/>
              </a:rPr>
              <a:t>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Санитарные правила и нормы СанПиН 1.2.3685-21 «Гигиенические нормативы и требования к обеспечению безопасности и (или) безвредности для человека факторов среды обитания»</a:t>
            </a:r>
            <a:br>
              <a:rPr lang="ru-RU" sz="1800"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i="1" dirty="0">
                <a:latin typeface="Times New Roman" panose="02020603050405020304" pitchFamily="18" charset="0"/>
                <a:cs typeface="Times New Roman" panose="02020603050405020304" pitchFamily="18" charset="0"/>
              </a:rPr>
              <a:t>VI. Гигиенические нормативы по устройству, содержанию и режиму работы организаций воспитания и обучения, отдыха и оздоровления детей и молодежи</a:t>
            </a:r>
            <a:r>
              <a:rPr lang="ru-RU" sz="1800" b="1" i="1" dirty="0">
                <a:latin typeface="Times New Roman" panose="02020603050405020304" pitchFamily="18" charset="0"/>
                <a:cs typeface="Times New Roman" panose="02020603050405020304" pitchFamily="18" charset="0"/>
              </a:rPr>
              <a:t/>
            </a:r>
            <a:br>
              <a:rPr lang="ru-RU" sz="1800" b="1" i="1" dirty="0">
                <a:latin typeface="Times New Roman" panose="02020603050405020304" pitchFamily="18" charset="0"/>
                <a:cs typeface="Times New Roman" panose="02020603050405020304" pitchFamily="18" charset="0"/>
              </a:rPr>
            </a:br>
            <a:endParaRPr lang="ru-RU" sz="1800" b="1" i="1" dirty="0">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nvPr>
        </p:nvGraphicFramePr>
        <p:xfrm>
          <a:off x="438913" y="1916006"/>
          <a:ext cx="11494007" cy="4876800"/>
        </p:xfrm>
        <a:graphic>
          <a:graphicData uri="http://schemas.openxmlformats.org/drawingml/2006/table">
            <a:tbl>
              <a:tblPr firstRow="1" bandRow="1">
                <a:tableStyleId>{5C22544A-7EE6-4342-B048-85BDC9FD1C3A}</a:tableStyleId>
              </a:tblPr>
              <a:tblGrid>
                <a:gridCol w="2487167">
                  <a:extLst>
                    <a:ext uri="{9D8B030D-6E8A-4147-A177-3AD203B41FA5}">
                      <a16:colId xmlns:a16="http://schemas.microsoft.com/office/drawing/2014/main" val="3559206588"/>
                    </a:ext>
                  </a:extLst>
                </a:gridCol>
                <a:gridCol w="2110438">
                  <a:extLst>
                    <a:ext uri="{9D8B030D-6E8A-4147-A177-3AD203B41FA5}">
                      <a16:colId xmlns:a16="http://schemas.microsoft.com/office/drawing/2014/main" val="2952487984"/>
                    </a:ext>
                  </a:extLst>
                </a:gridCol>
                <a:gridCol w="2298801">
                  <a:extLst>
                    <a:ext uri="{9D8B030D-6E8A-4147-A177-3AD203B41FA5}">
                      <a16:colId xmlns:a16="http://schemas.microsoft.com/office/drawing/2014/main" val="2846424927"/>
                    </a:ext>
                  </a:extLst>
                </a:gridCol>
                <a:gridCol w="2027037">
                  <a:extLst>
                    <a:ext uri="{9D8B030D-6E8A-4147-A177-3AD203B41FA5}">
                      <a16:colId xmlns:a16="http://schemas.microsoft.com/office/drawing/2014/main" val="2467413529"/>
                    </a:ext>
                  </a:extLst>
                </a:gridCol>
                <a:gridCol w="2570564">
                  <a:extLst>
                    <a:ext uri="{9D8B030D-6E8A-4147-A177-3AD203B41FA5}">
                      <a16:colId xmlns:a16="http://schemas.microsoft.com/office/drawing/2014/main" val="747380905"/>
                    </a:ext>
                  </a:extLst>
                </a:gridCol>
              </a:tblGrid>
              <a:tr h="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Классы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Количество уроков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Количество часов внеурочной деятельности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Общая нагрузка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b="1" kern="1200" dirty="0">
                          <a:solidFill>
                            <a:schemeClr val="tx1"/>
                          </a:solidFill>
                          <a:effectLst/>
                          <a:latin typeface="Times New Roman" panose="02020603050405020304" pitchFamily="18" charset="0"/>
                          <a:ea typeface="+mn-ea"/>
                          <a:cs typeface="Times New Roman" panose="02020603050405020304" pitchFamily="18" charset="0"/>
                        </a:rPr>
                        <a:t>Продолжительность дневной суммарной образовательной нагрузки для обучающихся, не более</a:t>
                      </a:r>
                      <a:endParaRPr lang="ru-RU"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812093"/>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 </a:t>
                      </a:r>
                    </a:p>
                    <a:p>
                      <a:pPr algn="ctr"/>
                      <a:r>
                        <a:rPr lang="ru-RU" sz="1800" dirty="0">
                          <a:solidFill>
                            <a:schemeClr val="tx1"/>
                          </a:solidFill>
                          <a:latin typeface="Times New Roman" panose="02020603050405020304" pitchFamily="18" charset="0"/>
                          <a:cs typeface="Times New Roman" panose="02020603050405020304" pitchFamily="18" charset="0"/>
                        </a:rPr>
                        <a:t>(1 дополнительный)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20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 урока </a:t>
                      </a:r>
                      <a:r>
                        <a:rPr lang="ru-RU" sz="1800" i="1" dirty="0">
                          <a:solidFill>
                            <a:schemeClr val="tx1"/>
                          </a:solidFill>
                          <a:latin typeface="Times New Roman" panose="02020603050405020304" pitchFamily="18" charset="0"/>
                          <a:cs typeface="Times New Roman" panose="02020603050405020304" pitchFamily="18" charset="0"/>
                        </a:rPr>
                        <a:t>(</a:t>
                      </a:r>
                      <a:r>
                        <a:rPr lang="ru-RU" sz="1800" i="1" kern="1200" dirty="0">
                          <a:solidFill>
                            <a:schemeClr val="dk1"/>
                          </a:solidFill>
                          <a:effectLst/>
                          <a:latin typeface="Times New Roman" panose="02020603050405020304" pitchFamily="18" charset="0"/>
                          <a:ea typeface="+mn-ea"/>
                          <a:cs typeface="Times New Roman" panose="02020603050405020304" pitchFamily="18" charset="0"/>
                        </a:rPr>
                        <a:t>1 раз в неделю - 5 уроков за счет проведения урока физической культуры)</a:t>
                      </a:r>
                      <a:endParaRPr lang="ru-RU" sz="18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6652459"/>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2 - 4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5 уроков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5300543"/>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6 уроков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9006978"/>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ru-RU"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729613"/>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ru-RU"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58906"/>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8 - 9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ru-RU"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767994"/>
                  </a:ext>
                </a:extLst>
              </a:tr>
              <a:tr h="370840">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10 - 11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ru-RU"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21549"/>
                  </a:ext>
                </a:extLst>
              </a:tr>
            </a:tbl>
          </a:graphicData>
        </a:graphic>
      </p:graphicFrame>
    </p:spTree>
    <p:extLst>
      <p:ext uri="{BB962C8B-B14F-4D97-AF65-F5344CB8AC3E}">
        <p14:creationId xmlns:p14="http://schemas.microsoft.com/office/powerpoint/2010/main" val="1875587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888" y="365125"/>
            <a:ext cx="11622024" cy="1325563"/>
          </a:xfrm>
        </p:spPr>
        <p:txBody>
          <a:bodyPr>
            <a:noAutofit/>
          </a:bodyPr>
          <a:lstStyle/>
          <a:p>
            <a:pPr algn="ctr"/>
            <a:r>
              <a:rPr lang="ru-RU" sz="1800" b="1" dirty="0">
                <a:solidFill>
                  <a:srgbClr val="FF0000"/>
                </a:solidFill>
                <a:latin typeface="Times New Roman" panose="02020603050405020304" pitchFamily="18" charset="0"/>
                <a:cs typeface="Times New Roman" panose="02020603050405020304" pitchFamily="18" charset="0"/>
              </a:rPr>
              <a:t/>
            </a:r>
            <a:br>
              <a:rPr lang="ru-RU" sz="1800" b="1" dirty="0">
                <a:solidFill>
                  <a:srgbClr val="FF0000"/>
                </a:solidFill>
                <a:latin typeface="Times New Roman" panose="02020603050405020304" pitchFamily="18" charset="0"/>
                <a:cs typeface="Times New Roman" panose="02020603050405020304" pitchFamily="18" charset="0"/>
              </a:rPr>
            </a:br>
            <a:r>
              <a:rPr lang="ru-RU" sz="1800" b="1" dirty="0">
                <a:solidFill>
                  <a:srgbClr val="FF0000"/>
                </a:solidFill>
                <a:latin typeface="Times New Roman" panose="02020603050405020304" pitchFamily="18" charset="0"/>
                <a:cs typeface="Times New Roman" panose="02020603050405020304" pitchFamily="18" charset="0"/>
              </a:rPr>
              <a:t>Образовательная недельная нагрузка обучающихся с ОВЗ (5 – дневная учебная неделя)</a:t>
            </a:r>
            <a:r>
              <a:rPr lang="ru-RU" sz="1800" dirty="0">
                <a:latin typeface="Times New Roman" panose="02020603050405020304" pitchFamily="18" charset="0"/>
                <a:cs typeface="Times New Roman" panose="02020603050405020304" pitchFamily="18" charset="0"/>
              </a:rPr>
              <a:t>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Санитарные правила и нормы СанПиН 1.2.3685-21 «Гигиенические нормативы и требования к обеспечению безопасности и (или) безвредности для человека факторов среды обитания»</a:t>
            </a:r>
            <a:br>
              <a:rPr lang="ru-RU" sz="1800"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i="1" dirty="0">
                <a:latin typeface="Times New Roman" panose="02020603050405020304" pitchFamily="18" charset="0"/>
                <a:cs typeface="Times New Roman" panose="02020603050405020304" pitchFamily="18" charset="0"/>
              </a:rPr>
              <a:t>VI. Гигиенические нормативы по устройству, содержанию и режиму работы организаций воспитания и обучения, отдыха и оздоровления детей и молодежи</a:t>
            </a:r>
            <a:r>
              <a:rPr lang="ru-RU" sz="1800" b="1" i="1" dirty="0">
                <a:latin typeface="Times New Roman" panose="02020603050405020304" pitchFamily="18" charset="0"/>
                <a:cs typeface="Times New Roman" panose="02020603050405020304" pitchFamily="18" charset="0"/>
              </a:rPr>
              <a:t/>
            </a:r>
            <a:br>
              <a:rPr lang="ru-RU" sz="1800" b="1" i="1" dirty="0">
                <a:latin typeface="Times New Roman" panose="02020603050405020304" pitchFamily="18" charset="0"/>
                <a:cs typeface="Times New Roman" panose="02020603050405020304" pitchFamily="18" charset="0"/>
              </a:rPr>
            </a:br>
            <a:endParaRPr lang="ru-RU" sz="1800" b="1" i="1" dirty="0">
              <a:latin typeface="Times New Roman" panose="02020603050405020304" pitchFamily="18" charset="0"/>
              <a:cs typeface="Times New Roman" panose="02020603050405020304" pitchFamily="18" charset="0"/>
            </a:endParaRPr>
          </a:p>
        </p:txBody>
      </p:sp>
      <p:graphicFrame>
        <p:nvGraphicFramePr>
          <p:cNvPr id="5" name="Объект 3"/>
          <p:cNvGraphicFramePr>
            <a:graphicFrameLocks noGrp="1"/>
          </p:cNvGraphicFramePr>
          <p:nvPr>
            <p:ph idx="1"/>
          </p:nvPr>
        </p:nvGraphicFramePr>
        <p:xfrm>
          <a:off x="683490" y="2327563"/>
          <a:ext cx="10912308" cy="3070488"/>
        </p:xfrm>
        <a:graphic>
          <a:graphicData uri="http://schemas.openxmlformats.org/drawingml/2006/table">
            <a:tbl>
              <a:tblPr>
                <a:tableStyleId>{5C22544A-7EE6-4342-B048-85BDC9FD1C3A}</a:tableStyleId>
              </a:tblPr>
              <a:tblGrid>
                <a:gridCol w="3802020">
                  <a:extLst>
                    <a:ext uri="{9D8B030D-6E8A-4147-A177-3AD203B41FA5}">
                      <a16:colId xmlns:a16="http://schemas.microsoft.com/office/drawing/2014/main" val="1159779820"/>
                    </a:ext>
                  </a:extLst>
                </a:gridCol>
                <a:gridCol w="5369490">
                  <a:extLst>
                    <a:ext uri="{9D8B030D-6E8A-4147-A177-3AD203B41FA5}">
                      <a16:colId xmlns:a16="http://schemas.microsoft.com/office/drawing/2014/main" val="1322288014"/>
                    </a:ext>
                  </a:extLst>
                </a:gridCol>
                <a:gridCol w="1740798">
                  <a:extLst>
                    <a:ext uri="{9D8B030D-6E8A-4147-A177-3AD203B41FA5}">
                      <a16:colId xmlns:a16="http://schemas.microsoft.com/office/drawing/2014/main" val="2874423932"/>
                    </a:ext>
                  </a:extLst>
                </a:gridCol>
              </a:tblGrid>
              <a:tr h="572655">
                <a:tc rowSpan="4">
                  <a:txBody>
                    <a:bodyPr/>
                    <a:lstStyle/>
                    <a:p>
                      <a:pPr>
                        <a:lnSpc>
                          <a:spcPct val="107000"/>
                        </a:lnSpc>
                        <a:spcAft>
                          <a:spcPts val="0"/>
                        </a:spcAft>
                      </a:pPr>
                      <a:r>
                        <a:rPr lang="ru-RU" sz="2400" dirty="0">
                          <a:effectLst/>
                          <a:latin typeface="Times New Roman" panose="02020603050405020304" pitchFamily="18" charset="0"/>
                          <a:cs typeface="Times New Roman" panose="02020603050405020304" pitchFamily="18" charset="0"/>
                        </a:rPr>
                        <a:t>Продолжительность учебного занятия для обучающихся, </a:t>
                      </a:r>
                      <a:r>
                        <a:rPr lang="ru-RU" sz="2400" b="1" dirty="0">
                          <a:solidFill>
                            <a:srgbClr val="FF0000"/>
                          </a:solidFill>
                          <a:effectLst/>
                          <a:latin typeface="Times New Roman" panose="02020603050405020304" pitchFamily="18" charset="0"/>
                          <a:cs typeface="Times New Roman" panose="02020603050405020304" pitchFamily="18" charset="0"/>
                        </a:rPr>
                        <a:t>не более</a:t>
                      </a:r>
                      <a:endParaRPr lang="ru-RU"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ru-RU" sz="2400">
                          <a:effectLst/>
                          <a:latin typeface="Times New Roman" panose="02020603050405020304" pitchFamily="18" charset="0"/>
                          <a:cs typeface="Times New Roman" panose="02020603050405020304" pitchFamily="18" charset="0"/>
                        </a:rPr>
                        <a:t>1 класс (сентябрь-декабрь)</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a:effectLst/>
                          <a:latin typeface="Times New Roman" panose="02020603050405020304" pitchFamily="18" charset="0"/>
                          <a:cs typeface="Times New Roman" panose="02020603050405020304" pitchFamily="18" charset="0"/>
                        </a:rPr>
                        <a:t>35 мин</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810153"/>
                  </a:ext>
                </a:extLst>
              </a:tr>
              <a:tr h="777479">
                <a:tc vMerge="1">
                  <a:txBody>
                    <a:bodyPr/>
                    <a:lstStyle/>
                    <a:p>
                      <a:endParaRPr lang="ru-RU"/>
                    </a:p>
                  </a:txBody>
                  <a:tcPr/>
                </a:tc>
                <a:tc>
                  <a:txBody>
                    <a:bodyPr/>
                    <a:lstStyle/>
                    <a:p>
                      <a:pPr>
                        <a:lnSpc>
                          <a:spcPct val="107000"/>
                        </a:lnSpc>
                        <a:spcAft>
                          <a:spcPts val="0"/>
                        </a:spcAft>
                      </a:pPr>
                      <a:r>
                        <a:rPr lang="ru-RU" sz="2400" dirty="0">
                          <a:effectLst/>
                          <a:latin typeface="Times New Roman" panose="02020603050405020304" pitchFamily="18" charset="0"/>
                          <a:cs typeface="Times New Roman" panose="02020603050405020304" pitchFamily="18" charset="0"/>
                        </a:rPr>
                        <a:t>1 класс (январь-май)</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dirty="0">
                          <a:effectLst/>
                          <a:latin typeface="Times New Roman" panose="02020603050405020304" pitchFamily="18" charset="0"/>
                          <a:cs typeface="Times New Roman" panose="02020603050405020304" pitchFamily="18" charset="0"/>
                        </a:rPr>
                        <a:t>40 мин</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9140870"/>
                  </a:ext>
                </a:extLst>
              </a:tr>
              <a:tr h="1145308">
                <a:tc vMerge="1">
                  <a:txBody>
                    <a:bodyPr/>
                    <a:lstStyle/>
                    <a:p>
                      <a:endParaRPr lang="ru-RU"/>
                    </a:p>
                  </a:txBody>
                  <a:tcPr/>
                </a:tc>
                <a:tc>
                  <a:txBody>
                    <a:bodyPr/>
                    <a:lstStyle/>
                    <a:p>
                      <a:pPr>
                        <a:lnSpc>
                          <a:spcPct val="107000"/>
                        </a:lnSpc>
                        <a:spcAft>
                          <a:spcPts val="0"/>
                        </a:spcAft>
                      </a:pPr>
                      <a:r>
                        <a:rPr lang="ru-RU" sz="2400" dirty="0">
                          <a:effectLst/>
                          <a:latin typeface="Times New Roman" panose="02020603050405020304" pitchFamily="18" charset="0"/>
                          <a:cs typeface="Times New Roman" panose="02020603050405020304" pitchFamily="18" charset="0"/>
                        </a:rPr>
                        <a:t>классы, в которых обучаются дети с ограниченными возможностями здоровья</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dirty="0">
                          <a:effectLst/>
                          <a:latin typeface="Times New Roman" panose="02020603050405020304" pitchFamily="18" charset="0"/>
                          <a:cs typeface="Times New Roman" panose="02020603050405020304" pitchFamily="18" charset="0"/>
                        </a:rPr>
                        <a:t>40 мин</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8465665"/>
                  </a:ext>
                </a:extLst>
              </a:tr>
              <a:tr h="572655">
                <a:tc vMerge="1">
                  <a:txBody>
                    <a:bodyPr/>
                    <a:lstStyle/>
                    <a:p>
                      <a:endParaRPr lang="ru-RU"/>
                    </a:p>
                  </a:txBody>
                  <a:tcPr/>
                </a:tc>
                <a:tc>
                  <a:txBody>
                    <a:bodyPr/>
                    <a:lstStyle/>
                    <a:p>
                      <a:pPr>
                        <a:lnSpc>
                          <a:spcPct val="107000"/>
                        </a:lnSpc>
                        <a:spcAft>
                          <a:spcPts val="0"/>
                        </a:spcAft>
                      </a:pPr>
                      <a:r>
                        <a:rPr lang="ru-RU" sz="2400" dirty="0">
                          <a:effectLst/>
                          <a:latin typeface="Times New Roman" panose="02020603050405020304" pitchFamily="18" charset="0"/>
                          <a:cs typeface="Times New Roman" panose="02020603050405020304" pitchFamily="18" charset="0"/>
                        </a:rPr>
                        <a:t>2-11 классы</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2400" dirty="0">
                          <a:effectLst/>
                          <a:latin typeface="Times New Roman" panose="02020603050405020304" pitchFamily="18" charset="0"/>
                          <a:cs typeface="Times New Roman" panose="02020603050405020304" pitchFamily="18" charset="0"/>
                        </a:rPr>
                        <a:t>45 мин</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472070"/>
                  </a:ext>
                </a:extLst>
              </a:tr>
            </a:tbl>
          </a:graphicData>
        </a:graphic>
      </p:graphicFrame>
    </p:spTree>
    <p:extLst>
      <p:ext uri="{BB962C8B-B14F-4D97-AF65-F5344CB8AC3E}">
        <p14:creationId xmlns:p14="http://schemas.microsoft.com/office/powerpoint/2010/main" val="2131099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44928"/>
          </a:xfrm>
        </p:spPr>
        <p:txBody>
          <a:bodyPr>
            <a:noAutofit/>
          </a:bodyPr>
          <a:lstStyle/>
          <a:p>
            <a:pPr algn="ctr"/>
            <a:r>
              <a:rPr lang="ru-RU" sz="2800" b="1" dirty="0">
                <a:solidFill>
                  <a:srgbClr val="FF0000"/>
                </a:solidFill>
                <a:latin typeface="Times New Roman" panose="02020603050405020304" pitchFamily="18" charset="0"/>
                <a:cs typeface="Times New Roman" panose="02020603050405020304" pitchFamily="18" charset="0"/>
              </a:rPr>
              <a:t>Обеспечение учебниками обучающихся с ограниченными возможностями здоровья:</a:t>
            </a:r>
          </a:p>
        </p:txBody>
      </p:sp>
      <p:sp>
        <p:nvSpPr>
          <p:cNvPr id="3" name="Объект 2"/>
          <p:cNvSpPr>
            <a:spLocks noGrp="1"/>
          </p:cNvSpPr>
          <p:nvPr>
            <p:ph idx="1"/>
          </p:nvPr>
        </p:nvSpPr>
        <p:spPr>
          <a:xfrm>
            <a:off x="337350" y="1248508"/>
            <a:ext cx="11138369" cy="5404954"/>
          </a:xfrm>
        </p:spPr>
        <p:txBody>
          <a:bodyPr>
            <a:normAutofit/>
          </a:bodyPr>
          <a:lstStyle/>
          <a:p>
            <a:pPr marL="0" indent="0" algn="just">
              <a:lnSpc>
                <a:spcPct val="100000"/>
              </a:lnSpc>
              <a:spcBef>
                <a:spcPts val="600"/>
              </a:spcBef>
              <a:buNone/>
            </a:pPr>
            <a:endParaRPr lang="ru-RU" sz="2400" b="0" i="0" dirty="0">
              <a:solidFill>
                <a:srgbClr val="22272F"/>
              </a:solidFill>
              <a:effectLst/>
              <a:latin typeface="Times New Roman" panose="02020603050405020304" pitchFamily="18" charset="0"/>
              <a:cs typeface="Times New Roman" panose="02020603050405020304" pitchFamily="18" charset="0"/>
            </a:endParaRPr>
          </a:p>
          <a:p>
            <a:pPr marL="0" indent="0" algn="just">
              <a:lnSpc>
                <a:spcPct val="100000"/>
              </a:lnSpc>
              <a:spcBef>
                <a:spcPts val="600"/>
              </a:spcBef>
              <a:buNone/>
            </a:pPr>
            <a:r>
              <a:rPr lang="ru-RU" sz="2400" b="1" i="0" dirty="0">
                <a:solidFill>
                  <a:srgbClr val="22272F"/>
                </a:solidFill>
                <a:effectLst/>
                <a:latin typeface="Times New Roman" panose="02020603050405020304" pitchFamily="18" charset="0"/>
                <a:cs typeface="Times New Roman" panose="02020603050405020304" pitchFamily="18" charset="0"/>
              </a:rPr>
              <a:t>Приказ Министерства просвещения РФ </a:t>
            </a:r>
          </a:p>
          <a:p>
            <a:pPr marL="0" indent="0" algn="just">
              <a:lnSpc>
                <a:spcPct val="100000"/>
              </a:lnSpc>
              <a:spcBef>
                <a:spcPts val="600"/>
              </a:spcBef>
              <a:buNone/>
            </a:pPr>
            <a:r>
              <a:rPr lang="ru-RU" sz="2400" b="1" i="0" dirty="0">
                <a:solidFill>
                  <a:srgbClr val="22272F"/>
                </a:solidFill>
                <a:effectLst/>
                <a:latin typeface="Times New Roman" panose="02020603050405020304" pitchFamily="18" charset="0"/>
                <a:cs typeface="Times New Roman" panose="02020603050405020304" pitchFamily="18" charset="0"/>
              </a:rPr>
              <a:t>от 21 сентября 2022 г. N 858</a:t>
            </a:r>
          </a:p>
          <a:p>
            <a:pPr marL="0" indent="0" algn="just">
              <a:lnSpc>
                <a:spcPct val="100000"/>
              </a:lnSpc>
              <a:spcBef>
                <a:spcPts val="600"/>
              </a:spcBef>
              <a:buNone/>
            </a:pP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solidFill>
                  <a:srgbClr val="22272F"/>
                </a:solidFill>
                <a:latin typeface="Times New Roman" panose="02020603050405020304" pitchFamily="18" charset="0"/>
                <a:cs typeface="Times New Roman" panose="02020603050405020304" pitchFamily="18" charset="0"/>
              </a:rPr>
              <a:t>«</a:t>
            </a:r>
            <a:r>
              <a:rPr lang="ru-RU" sz="2400" b="0" i="0" dirty="0">
                <a:solidFill>
                  <a:srgbClr val="22272F"/>
                </a:solidFill>
                <a:effectLst/>
                <a:latin typeface="Times New Roman" panose="02020603050405020304" pitchFamily="18" charset="0"/>
                <a:cs typeface="Times New Roman" panose="02020603050405020304" pitchFamily="18" charset="0"/>
              </a:rPr>
              <a:t>Об утверждении федерального перечня учебников, допущенных к использованию при реализации имеющих государственную аккредитацию образовательных программ начального общего, основного общего, среднего общего образования организациями, осуществляющими образовательную деятельность и установления предельного срока использования исключенных учебников»</a:t>
            </a:r>
            <a:endParaRPr lang="ru-RU" sz="2400" dirty="0">
              <a:latin typeface="Times New Roman" panose="02020603050405020304" pitchFamily="18" charset="0"/>
              <a:cs typeface="Times New Roman" panose="02020603050405020304" pitchFamily="18" charset="0"/>
            </a:endParaRPr>
          </a:p>
          <a:p>
            <a:pPr marL="0" indent="0" algn="just">
              <a:lnSpc>
                <a:spcPct val="120000"/>
              </a:lnSpc>
              <a:spcBef>
                <a:spcPts val="600"/>
              </a:spcBef>
              <a:buNone/>
            </a:pPr>
            <a:endParaRPr lang="ru-RU" sz="4400" dirty="0">
              <a:latin typeface="Times New Roman" panose="02020603050405020304" pitchFamily="18" charset="0"/>
              <a:cs typeface="Times New Roman" panose="02020603050405020304" pitchFamily="18" charset="0"/>
            </a:endParaRPr>
          </a:p>
          <a:p>
            <a:pPr>
              <a:lnSpc>
                <a:spcPct val="120000"/>
              </a:lnSpc>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2947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626" y="707890"/>
            <a:ext cx="8648965" cy="606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36162" y="136137"/>
            <a:ext cx="7683450" cy="553998"/>
          </a:xfrm>
          <a:prstGeom prst="rect">
            <a:avLst/>
          </a:prstGeom>
        </p:spPr>
        <p:txBody>
          <a:bodyPr wrap="none">
            <a:spAutoFit/>
          </a:bodyPr>
          <a:lstStyle/>
          <a:p>
            <a:r>
              <a:rPr lang="ru-RU" sz="3000" b="1" dirty="0">
                <a:latin typeface="Times New Roman" panose="02020603050405020304" pitchFamily="18" charset="0"/>
                <a:cs typeface="Times New Roman" panose="02020603050405020304" pitchFamily="18" charset="0"/>
              </a:rPr>
              <a:t>Как найти специальные учебники в ФПУ?</a:t>
            </a:r>
          </a:p>
        </p:txBody>
      </p:sp>
      <p:sp>
        <p:nvSpPr>
          <p:cNvPr id="4" name="Прямоугольник 3"/>
          <p:cNvSpPr/>
          <p:nvPr/>
        </p:nvSpPr>
        <p:spPr>
          <a:xfrm>
            <a:off x="8516519" y="80121"/>
            <a:ext cx="1945758" cy="553998"/>
          </a:xfrm>
          <a:prstGeom prst="rect">
            <a:avLst/>
          </a:prstGeom>
        </p:spPr>
        <p:txBody>
          <a:bodyPr wrap="square">
            <a:spAutoFit/>
          </a:bodyPr>
          <a:lstStyle/>
          <a:p>
            <a:r>
              <a:rPr lang="ru-RU" sz="3000" dirty="0">
                <a:solidFill>
                  <a:srgbClr val="0070C0"/>
                </a:solidFill>
                <a:latin typeface="Calibri" panose="020F0502020204030204" pitchFamily="34" charset="0"/>
                <a:ea typeface="Calibri" panose="020F0502020204030204" pitchFamily="34" charset="0"/>
              </a:rPr>
              <a:t>fpu.edu.ru</a:t>
            </a:r>
          </a:p>
        </p:txBody>
      </p:sp>
      <p:sp>
        <p:nvSpPr>
          <p:cNvPr id="7" name="Стрелка вниз 6"/>
          <p:cNvSpPr/>
          <p:nvPr/>
        </p:nvSpPr>
        <p:spPr>
          <a:xfrm rot="5400000" flipV="1">
            <a:off x="1241446" y="3085049"/>
            <a:ext cx="439598" cy="68790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rot="5400000" flipV="1">
            <a:off x="1274610" y="1197373"/>
            <a:ext cx="439598" cy="68790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45619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40DEDC-32CF-4CEC-83E4-95966A8B4760}"/>
              </a:ext>
            </a:extLst>
          </p:cNvPr>
          <p:cNvSpPr>
            <a:spLocks noGrp="1"/>
          </p:cNvSpPr>
          <p:nvPr>
            <p:ph type="title"/>
          </p:nvPr>
        </p:nvSpPr>
        <p:spPr>
          <a:xfrm>
            <a:off x="6880194" y="365125"/>
            <a:ext cx="4473606" cy="1325563"/>
          </a:xfrm>
        </p:spPr>
        <p:txBody>
          <a:bodyPr>
            <a:normAutofit/>
          </a:bodyPr>
          <a:lstStyle/>
          <a:p>
            <a:pPr algn="ctr"/>
            <a:r>
              <a:rPr lang="ru-RU" sz="3600" dirty="0">
                <a:solidFill>
                  <a:srgbClr val="FF0000"/>
                </a:solidFill>
                <a:latin typeface="Times New Roman" panose="02020603050405020304" pitchFamily="18" charset="0"/>
                <a:cs typeface="Times New Roman" panose="02020603050405020304" pitchFamily="18" charset="0"/>
              </a:rPr>
              <a:t>Использование ЭОР: </a:t>
            </a:r>
          </a:p>
        </p:txBody>
      </p:sp>
      <p:pic>
        <p:nvPicPr>
          <p:cNvPr id="1025" name="Picture 1" descr="Для качественной печати: текущая страница в формате TIFF">
            <a:extLst>
              <a:ext uri="{FF2B5EF4-FFF2-40B4-BE49-F238E27FC236}">
                <a16:creationId xmlns:a16="http://schemas.microsoft.com/office/drawing/2014/main" id="{3F1C5716-6248-4B64-8A98-B02F62C87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15" y="-145803"/>
            <a:ext cx="5510074" cy="77915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a:extLst>
              <a:ext uri="{FF2B5EF4-FFF2-40B4-BE49-F238E27FC236}">
                <a16:creationId xmlns:a16="http://schemas.microsoft.com/office/drawing/2014/main" id="{790F0F62-417A-404A-AB6B-347A91AAAF76}"/>
              </a:ext>
            </a:extLst>
          </p:cNvPr>
          <p:cNvSpPr>
            <a:spLocks noChangeArrowheads="1"/>
          </p:cNvSpPr>
          <p:nvPr/>
        </p:nvSpPr>
        <p:spPr bwMode="auto">
          <a:xfrm>
            <a:off x="6516211" y="1431576"/>
            <a:ext cx="5304974" cy="4804584"/>
          </a:xfrm>
          <a:prstGeom prst="rect">
            <a:avLst/>
          </a:prstGeom>
          <a:noFill/>
          <a:ln w="9525">
            <a:noFill/>
            <a:miter lim="800000"/>
            <a:headEnd/>
            <a:tailEnd/>
          </a:ln>
          <a:effectLst/>
        </p:spPr>
        <p:txBody>
          <a:bodyPr vert="horz" wrap="square" lIns="64188" tIns="32099" rIns="64188" bIns="32099" numCol="1" anchor="ctr" anchorCtr="0" compatLnSpc="1">
            <a:prstTxWarp prst="textNoShape">
              <a:avLst/>
            </a:prstTxWarp>
            <a:spAutoFit/>
          </a:bodyPr>
          <a:lstStyle/>
          <a:p>
            <a:pPr defTabSz="641820" fontAlgn="base">
              <a:spcBef>
                <a:spcPct val="0"/>
              </a:spcBef>
              <a:spcAft>
                <a:spcPts val="600"/>
              </a:spcAft>
              <a:buFont typeface="Wingdings" pitchFamily="2" charset="2"/>
              <a:buChar char="ü"/>
              <a:defRPr/>
            </a:pPr>
            <a:r>
              <a:rPr lang="ru-RU" dirty="0">
                <a:solidFill>
                  <a:srgbClr val="4F81BD">
                    <a:lumMod val="75000"/>
                  </a:srgbClr>
                </a:solidFill>
                <a:latin typeface="Times New Roman" panose="02020603050405020304" pitchFamily="18" charset="0"/>
                <a:ea typeface="Calibri" pitchFamily="34" charset="0"/>
                <a:cs typeface="Times New Roman" panose="02020603050405020304" pitchFamily="18" charset="0"/>
              </a:rPr>
              <a:t> </a:t>
            </a:r>
            <a:r>
              <a:rPr lang="ru-RU" dirty="0">
                <a:latin typeface="Times New Roman" panose="02020603050405020304" pitchFamily="18" charset="0"/>
                <a:ea typeface="Calibri" pitchFamily="34" charset="0"/>
                <a:cs typeface="Times New Roman" panose="02020603050405020304" pitchFamily="18" charset="0"/>
              </a:rPr>
              <a:t>Повышение уровня мотивации обучающихся, электронный учебник делает процесс обучения более интересным и более приятным;</a:t>
            </a:r>
            <a:endParaRPr lang="ru-RU" dirty="0">
              <a:latin typeface="Times New Roman" panose="02020603050405020304" pitchFamily="18" charset="0"/>
              <a:cs typeface="Times New Roman" panose="02020603050405020304" pitchFamily="18" charset="0"/>
            </a:endParaRPr>
          </a:p>
          <a:p>
            <a:pPr defTabSz="641820" eaLnBrk="0" fontAlgn="base" hangingPunct="0">
              <a:spcBef>
                <a:spcPct val="0"/>
              </a:spcBef>
              <a:spcAft>
                <a:spcPts val="600"/>
              </a:spcAft>
              <a:buFont typeface="Wingdings" pitchFamily="2" charset="2"/>
              <a:buChar char="ü"/>
              <a:defRPr/>
            </a:pPr>
            <a:r>
              <a:rPr lang="ru-RU" dirty="0">
                <a:latin typeface="Times New Roman" panose="02020603050405020304" pitchFamily="18" charset="0"/>
                <a:ea typeface="Calibri" pitchFamily="34" charset="0"/>
                <a:cs typeface="Times New Roman" panose="02020603050405020304" pitchFamily="18" charset="0"/>
              </a:rPr>
              <a:t> повышение уровня понимания, усвояемости и запоминаемости материала, большое количество разъяснений, повторений, подсказок;</a:t>
            </a:r>
            <a:endParaRPr lang="ru-RU" dirty="0">
              <a:latin typeface="Times New Roman" panose="02020603050405020304" pitchFamily="18" charset="0"/>
              <a:cs typeface="Times New Roman" panose="02020603050405020304" pitchFamily="18" charset="0"/>
            </a:endParaRPr>
          </a:p>
          <a:p>
            <a:pPr defTabSz="641820" eaLnBrk="0" fontAlgn="base" hangingPunct="0">
              <a:spcBef>
                <a:spcPct val="0"/>
              </a:spcBef>
              <a:spcAft>
                <a:spcPts val="600"/>
              </a:spcAft>
              <a:buFont typeface="Wingdings" pitchFamily="2" charset="2"/>
              <a:buChar char="ü"/>
              <a:defRPr/>
            </a:pPr>
            <a:r>
              <a:rPr lang="ru-RU" dirty="0">
                <a:latin typeface="Times New Roman" panose="02020603050405020304" pitchFamily="18" charset="0"/>
                <a:ea typeface="Calibri" pitchFamily="34" charset="0"/>
                <a:cs typeface="Times New Roman" panose="02020603050405020304" pitchFamily="18" charset="0"/>
              </a:rPr>
              <a:t> получение более глубоких знаний по предмету, чему способствует обширная база мультимедиа контента, галереи, схем, иллюстраций;</a:t>
            </a:r>
          </a:p>
          <a:p>
            <a:pPr defTabSz="641820" eaLnBrk="0" fontAlgn="base" hangingPunct="0">
              <a:spcBef>
                <a:spcPct val="0"/>
              </a:spcBef>
              <a:spcAft>
                <a:spcPts val="600"/>
              </a:spcAft>
              <a:buFont typeface="Wingdings" pitchFamily="2" charset="2"/>
              <a:buChar char="ü"/>
              <a:defRPr/>
            </a:pPr>
            <a:r>
              <a:rPr lang="ru-RU" dirty="0">
                <a:latin typeface="Times New Roman" panose="02020603050405020304" pitchFamily="18" charset="0"/>
                <a:ea typeface="Calibri" pitchFamily="34" charset="0"/>
                <a:cs typeface="Times New Roman" panose="02020603050405020304" pitchFamily="18" charset="0"/>
              </a:rPr>
              <a:t> удобство использования (удобная навигация, инструменты изменения размера шрифта, создания заметок и закладок);</a:t>
            </a:r>
          </a:p>
          <a:p>
            <a:pPr defTabSz="641820" eaLnBrk="0" fontAlgn="base" hangingPunct="0">
              <a:spcBef>
                <a:spcPct val="0"/>
              </a:spcBef>
              <a:spcAft>
                <a:spcPts val="600"/>
              </a:spcAft>
              <a:buFont typeface="Wingdings" pitchFamily="2" charset="2"/>
              <a:buChar char="ü"/>
              <a:defRPr/>
            </a:pPr>
            <a:r>
              <a:rPr lang="ru-RU" dirty="0">
                <a:latin typeface="Times New Roman" panose="02020603050405020304" pitchFamily="18" charset="0"/>
                <a:cs typeface="Times New Roman" panose="02020603050405020304" pitchFamily="18" charset="0"/>
              </a:rPr>
              <a:t>Возможность трансформировать (адаптировать) текст и изображения по размеру, цвету, контрастности, использовать прочие специальные возможности. </a:t>
            </a:r>
          </a:p>
        </p:txBody>
      </p:sp>
      <p:pic>
        <p:nvPicPr>
          <p:cNvPr id="1026" name="Picture 2" descr="Для качественной печати: текущая страница в формате TIFF">
            <a:extLst>
              <a:ext uri="{FF2B5EF4-FFF2-40B4-BE49-F238E27FC236}">
                <a16:creationId xmlns:a16="http://schemas.microsoft.com/office/drawing/2014/main" id="{66BEF7A5-7B96-4048-B79F-69E9C285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862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822960"/>
            <a:ext cx="10515600" cy="5354003"/>
          </a:xfrm>
        </p:spPr>
        <p:txBody>
          <a:bodyPr>
            <a:normAutofit fontScale="55000" lnSpcReduction="20000"/>
          </a:bodyPr>
          <a:lstStyle/>
          <a:p>
            <a:pPr marL="0" indent="0" algn="ctr">
              <a:buNone/>
            </a:pPr>
            <a:endParaRPr lang="ru-RU" sz="3600" b="1" dirty="0">
              <a:solidFill>
                <a:srgbClr val="FF0000"/>
              </a:solidFill>
              <a:latin typeface="Times New Roman" panose="02020603050405020304" pitchFamily="18" charset="0"/>
              <a:cs typeface="Times New Roman" panose="02020603050405020304" pitchFamily="18" charset="0"/>
            </a:endParaRPr>
          </a:p>
          <a:p>
            <a:pPr marL="0" indent="0" algn="ctr">
              <a:lnSpc>
                <a:spcPct val="150000"/>
              </a:lnSpc>
              <a:buNone/>
            </a:pPr>
            <a:r>
              <a:rPr lang="ru-RU" sz="4400" b="1" cap="all" dirty="0">
                <a:solidFill>
                  <a:srgbClr val="FF0000"/>
                </a:solidFill>
                <a:latin typeface="Times New Roman" panose="02020603050405020304" pitchFamily="18" charset="0"/>
                <a:cs typeface="Times New Roman" panose="02020603050405020304" pitchFamily="18" charset="0"/>
              </a:rPr>
              <a:t>Особые образовательные потребности?</a:t>
            </a:r>
          </a:p>
          <a:p>
            <a:pPr marL="0" indent="0" algn="ctr">
              <a:lnSpc>
                <a:spcPct val="150000"/>
              </a:lnSpc>
              <a:buNone/>
            </a:pPr>
            <a:r>
              <a:rPr lang="ru-RU" sz="4400" dirty="0">
                <a:latin typeface="Times New Roman" panose="02020603050405020304" pitchFamily="18" charset="0"/>
                <a:cs typeface="Times New Roman" panose="02020603050405020304" pitchFamily="18" charset="0"/>
              </a:rPr>
              <a:t>Потребности лиц, для которых получение образования в обычных педагогических условиях, посредством использования общепедагогических методов и средств, затруднительно или невозможно.</a:t>
            </a:r>
          </a:p>
          <a:p>
            <a:pPr marL="0" indent="0" algn="ctr">
              <a:lnSpc>
                <a:spcPct val="150000"/>
              </a:lnSpc>
              <a:buNone/>
            </a:pPr>
            <a:endParaRPr lang="ru-RU" sz="4400" dirty="0">
              <a:latin typeface="Times New Roman" panose="02020603050405020304" pitchFamily="18" charset="0"/>
              <a:cs typeface="Times New Roman" panose="02020603050405020304" pitchFamily="18" charset="0"/>
            </a:endParaRPr>
          </a:p>
          <a:p>
            <a:pPr marL="0" indent="0" algn="ctr">
              <a:lnSpc>
                <a:spcPct val="150000"/>
              </a:lnSpc>
              <a:buNone/>
            </a:pPr>
            <a:endParaRPr lang="ru-RU" sz="4400" dirty="0">
              <a:latin typeface="Times New Roman" panose="02020603050405020304" pitchFamily="18" charset="0"/>
              <a:cs typeface="Times New Roman" panose="02020603050405020304" pitchFamily="18" charset="0"/>
            </a:endParaRPr>
          </a:p>
          <a:p>
            <a:pPr marL="0" indent="0" algn="ctr">
              <a:lnSpc>
                <a:spcPct val="150000"/>
              </a:lnSpc>
              <a:buNone/>
            </a:pPr>
            <a:r>
              <a:rPr lang="ru-RU" sz="4400" dirty="0">
                <a:latin typeface="Times New Roman" panose="02020603050405020304" pitchFamily="18" charset="0"/>
                <a:cs typeface="Times New Roman" panose="02020603050405020304" pitchFamily="18" charset="0"/>
              </a:rPr>
              <a:t>Индивидуальный комплекс специальных условий, обеспечивающих возможность получения качественного образования </a:t>
            </a:r>
          </a:p>
          <a:p>
            <a:pPr marL="0" indent="0" algn="ctr">
              <a:lnSpc>
                <a:spcPct val="150000"/>
              </a:lnSpc>
              <a:buNone/>
            </a:pPr>
            <a:endParaRPr lang="ru-RU" sz="4400" dirty="0">
              <a:latin typeface="Times New Roman" panose="02020603050405020304" pitchFamily="18" charset="0"/>
              <a:cs typeface="Times New Roman" panose="02020603050405020304" pitchFamily="18" charset="0"/>
            </a:endParaRPr>
          </a:p>
          <a:p>
            <a:pPr marL="0" indent="0" algn="ctr">
              <a:lnSpc>
                <a:spcPct val="150000"/>
              </a:lnSpc>
              <a:buNone/>
            </a:pPr>
            <a:endParaRPr lang="ru-RU" sz="4400" dirty="0">
              <a:latin typeface="Times New Roman" panose="02020603050405020304" pitchFamily="18" charset="0"/>
              <a:cs typeface="Times New Roman" panose="02020603050405020304" pitchFamily="18" charset="0"/>
            </a:endParaRPr>
          </a:p>
          <a:p>
            <a:pPr marL="0" indent="0" algn="ctr">
              <a:lnSpc>
                <a:spcPct val="150000"/>
              </a:lnSpc>
              <a:buNone/>
            </a:pPr>
            <a:endParaRPr lang="ru-RU" sz="4400" b="1" cap="all" dirty="0">
              <a:solidFill>
                <a:srgbClr val="FF0000"/>
              </a:solidFill>
              <a:latin typeface="Times New Roman" panose="02020603050405020304" pitchFamily="18" charset="0"/>
              <a:cs typeface="Times New Roman" panose="02020603050405020304" pitchFamily="18" charset="0"/>
            </a:endParaRPr>
          </a:p>
        </p:txBody>
      </p:sp>
      <p:sp>
        <p:nvSpPr>
          <p:cNvPr id="2" name="Стрелка: вниз 1">
            <a:extLst>
              <a:ext uri="{FF2B5EF4-FFF2-40B4-BE49-F238E27FC236}">
                <a16:creationId xmlns:a16="http://schemas.microsoft.com/office/drawing/2014/main" id="{EA877663-F90A-42CD-B7CB-9DF7BD4F362A}"/>
              </a:ext>
            </a:extLst>
          </p:cNvPr>
          <p:cNvSpPr/>
          <p:nvPr/>
        </p:nvSpPr>
        <p:spPr>
          <a:xfrm>
            <a:off x="5610686" y="3693109"/>
            <a:ext cx="683581" cy="36398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7661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3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3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3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3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3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3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3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336" y="265175"/>
            <a:ext cx="11475720" cy="1014985"/>
          </a:xfrm>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Распоряжение Министерства просвещения РФ от 6 августа 2020 г. N Р-75</a:t>
            </a:r>
            <a:br>
              <a:rPr lang="ru-RU" sz="2400" b="1" dirty="0">
                <a:solidFill>
                  <a:srgbClr val="FF0000"/>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«Об утверждении примерного Положения об оказании логопедической помощи в организациях, осуществляющих образовательную деятельность»</a:t>
            </a:r>
            <a:br>
              <a:rPr lang="ru-RU" sz="2400" b="1" dirty="0">
                <a:solidFill>
                  <a:srgbClr val="FF0000"/>
                </a:solidFill>
                <a:latin typeface="Times New Roman" panose="02020603050405020304" pitchFamily="18" charset="0"/>
                <a:cs typeface="Times New Roman" panose="02020603050405020304" pitchFamily="18" charset="0"/>
              </a:rPr>
            </a:b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02336" y="1280160"/>
            <a:ext cx="11402568" cy="5358384"/>
          </a:xfrm>
        </p:spPr>
        <p:txBody>
          <a:bodyPr>
            <a:normAutofit/>
          </a:bodyPr>
          <a:lstStyle/>
          <a:p>
            <a:pPr marL="0" indent="0">
              <a:lnSpc>
                <a:spcPct val="100000"/>
              </a:lnSpc>
              <a:spcBef>
                <a:spcPts val="1200"/>
              </a:spcBef>
              <a:buNone/>
            </a:pPr>
            <a:r>
              <a:rPr lang="ru-RU" sz="2400" dirty="0">
                <a:latin typeface="Times New Roman" panose="02020603050405020304" pitchFamily="18" charset="0"/>
                <a:cs typeface="Times New Roman" panose="02020603050405020304" pitchFamily="18" charset="0"/>
              </a:rPr>
              <a:t>Во исполнение пункта 13 плана мероприятий по созданию специальных условий получения общего и дополнительного образования обучающихся с инвалидностью и обучающихся с ограниченными возможностями здоровья на 2018-2020 годы, утвержденного Министром просвещения Российской Федерации О.Ю. Васильевой 19 июня 2018 г.:</a:t>
            </a:r>
          </a:p>
          <a:p>
            <a:pPr marL="0" indent="0">
              <a:lnSpc>
                <a:spcPct val="100000"/>
              </a:lnSpc>
              <a:spcBef>
                <a:spcPts val="1200"/>
              </a:spcBef>
              <a:buNone/>
            </a:pPr>
            <a:r>
              <a:rPr lang="ru-RU" sz="2400" dirty="0">
                <a:latin typeface="Times New Roman" panose="02020603050405020304" pitchFamily="18" charset="0"/>
                <a:cs typeface="Times New Roman" panose="02020603050405020304" pitchFamily="18" charset="0"/>
              </a:rPr>
              <a:t>1. Утвердить прилагаемое примерное Положение об оказании логопедической помощи в организациях, осуществляющих образовательную деятельность (далее - примерное Положение).</a:t>
            </a:r>
          </a:p>
          <a:p>
            <a:pPr marL="0" indent="0">
              <a:lnSpc>
                <a:spcPct val="100000"/>
              </a:lnSpc>
              <a:spcBef>
                <a:spcPts val="1200"/>
              </a:spcBef>
              <a:buNone/>
            </a:pPr>
            <a:r>
              <a:rPr lang="ru-RU" sz="2400" dirty="0">
                <a:latin typeface="Times New Roman" panose="02020603050405020304" pitchFamily="18" charset="0"/>
                <a:cs typeface="Times New Roman" panose="02020603050405020304" pitchFamily="18" charset="0"/>
              </a:rPr>
              <a:t>2. </a:t>
            </a:r>
            <a:r>
              <a:rPr lang="ru-RU" sz="2400" b="1" dirty="0">
                <a:latin typeface="Times New Roman" panose="02020603050405020304" pitchFamily="18" charset="0"/>
                <a:cs typeface="Times New Roman" panose="02020603050405020304" pitchFamily="18" charset="0"/>
              </a:rPr>
              <a:t>Рекомендовать</a:t>
            </a:r>
            <a:r>
              <a:rPr lang="ru-RU" sz="2400" dirty="0">
                <a:latin typeface="Times New Roman" panose="02020603050405020304" pitchFamily="18" charset="0"/>
                <a:cs typeface="Times New Roman" panose="02020603050405020304" pitchFamily="18" charset="0"/>
              </a:rPr>
              <a:t> руководителям органов государственной власти субъектов Российской Федерации, осуществляющих государственное управление в сфере образования, при организации работы по обеспечению оказания логопедической помощи обучающимся в организациях, осуществляющих образовательную деятельность, руководствоваться настоящим Положением. </a:t>
            </a:r>
          </a:p>
          <a:p>
            <a:endParaRPr lang="ru-RU" dirty="0"/>
          </a:p>
        </p:txBody>
      </p:sp>
    </p:spTree>
    <p:extLst>
      <p:ext uri="{BB962C8B-B14F-4D97-AF65-F5344CB8AC3E}">
        <p14:creationId xmlns:p14="http://schemas.microsoft.com/office/powerpoint/2010/main" val="3408585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752" y="173736"/>
            <a:ext cx="11585448" cy="6473952"/>
          </a:xfrm>
        </p:spPr>
        <p:txBody>
          <a:bodyPr>
            <a:normAutofit fontScale="77500" lnSpcReduction="20000"/>
          </a:bodyPr>
          <a:lstStyle/>
          <a:p>
            <a:pPr marL="0" indent="0">
              <a:lnSpc>
                <a:spcPct val="120000"/>
              </a:lnSpc>
              <a:buNone/>
            </a:pPr>
            <a:r>
              <a:rPr lang="ru-RU" b="1" dirty="0">
                <a:latin typeface="Times New Roman" panose="02020603050405020304" pitchFamily="18" charset="0"/>
                <a:cs typeface="Times New Roman" panose="02020603050405020304" pitchFamily="18" charset="0"/>
              </a:rPr>
              <a:t>П. 1.1. </a:t>
            </a:r>
            <a:r>
              <a:rPr lang="ru-RU" dirty="0">
                <a:latin typeface="Times New Roman" panose="02020603050405020304" pitchFamily="18" charset="0"/>
                <a:cs typeface="Times New Roman" panose="02020603050405020304" pitchFamily="18" charset="0"/>
              </a:rPr>
              <a:t>Примерное положение об оказании логопедической помощи в организациях, осуществляющих образовательную деятельности (далее - Положение) регламентирует деятельность организации, осуществляющей образовательную деятельность (далее - Организация), в части оказания логопедической помощи обучающимся, имеющим нарушения устной и (или) письменной речи (далее - обучающиеся) и трудности в освоении ими основных общеобразовательных программ (в том числе адаптированных).</a:t>
            </a:r>
          </a:p>
          <a:p>
            <a:pPr marL="0" indent="0">
              <a:lnSpc>
                <a:spcPct val="120000"/>
              </a:lnSpc>
              <a:buNone/>
            </a:pPr>
            <a:r>
              <a:rPr lang="ru-RU" dirty="0">
                <a:latin typeface="Times New Roman" panose="02020603050405020304" pitchFamily="18" charset="0"/>
                <a:cs typeface="Times New Roman" panose="02020603050405020304" pitchFamily="18" charset="0"/>
              </a:rPr>
              <a:t>П. 1.2. Задачами Организации по оказанию логопедической помощи являются:</a:t>
            </a:r>
          </a:p>
          <a:p>
            <a:pPr>
              <a:lnSpc>
                <a:spcPct val="120000"/>
              </a:lnSpc>
            </a:pPr>
            <a:r>
              <a:rPr lang="ru-RU" dirty="0">
                <a:latin typeface="Times New Roman" panose="02020603050405020304" pitchFamily="18" charset="0"/>
                <a:cs typeface="Times New Roman" panose="02020603050405020304" pitchFamily="18" charset="0"/>
              </a:rPr>
              <a:t>организация и проведение логопедической диагностики с целью своевременного выявления и последующей коррекции речевых нарушений обучающихся;</a:t>
            </a:r>
          </a:p>
          <a:p>
            <a:pPr>
              <a:lnSpc>
                <a:spcPct val="120000"/>
              </a:lnSpc>
            </a:pPr>
            <a:r>
              <a:rPr lang="ru-RU" dirty="0">
                <a:latin typeface="Times New Roman" panose="02020603050405020304" pitchFamily="18" charset="0"/>
                <a:cs typeface="Times New Roman" panose="02020603050405020304" pitchFamily="18" charset="0"/>
              </a:rPr>
              <a:t>организация проведения логопедических занятий с обучающимися с выявленными нарушениями речи;</a:t>
            </a:r>
          </a:p>
          <a:p>
            <a:pPr>
              <a:lnSpc>
                <a:spcPct val="120000"/>
              </a:lnSpc>
            </a:pPr>
            <a:r>
              <a:rPr lang="ru-RU" dirty="0">
                <a:latin typeface="Times New Roman" panose="02020603050405020304" pitchFamily="18" charset="0"/>
                <a:cs typeface="Times New Roman" panose="02020603050405020304" pitchFamily="18" charset="0"/>
              </a:rPr>
              <a:t>организация пропедевтической логопедической работы с обучающимися по предупреждению возникновения возможных нарушений в развитии речи, включая разработку конкретных рекомендаций обучающимся, их родителям (законным представителям), педагогическим работникам;</a:t>
            </a:r>
          </a:p>
          <a:p>
            <a:pPr>
              <a:lnSpc>
                <a:spcPct val="120000"/>
              </a:lnSpc>
            </a:pPr>
            <a:r>
              <a:rPr lang="ru-RU" dirty="0">
                <a:latin typeface="Times New Roman" panose="02020603050405020304" pitchFamily="18" charset="0"/>
                <a:cs typeface="Times New Roman" panose="02020603050405020304" pitchFamily="18" charset="0"/>
              </a:rPr>
              <a:t>консультирование участников образовательных отношений по вопросам организации и содержания логопедической работы с обучающимися.</a:t>
            </a:r>
          </a:p>
          <a:p>
            <a:pPr marL="0" indent="0">
              <a:lnSpc>
                <a:spcPct val="120000"/>
              </a:lnSpc>
              <a:buNone/>
            </a:pP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026336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75" y="190501"/>
            <a:ext cx="11563349" cy="695324"/>
          </a:xfrm>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
            </a:r>
            <a:br>
              <a:rPr lang="ru-RU" sz="2400" b="1" dirty="0">
                <a:solidFill>
                  <a:srgbClr val="FF0000"/>
                </a:solidFill>
                <a:latin typeface="Times New Roman" panose="02020603050405020304" pitchFamily="18" charset="0"/>
                <a:cs typeface="Times New Roman" panose="02020603050405020304" pitchFamily="18" charset="0"/>
              </a:rPr>
            </a:br>
            <a:r>
              <a:rPr lang="ru-RU" sz="2000" b="1" dirty="0">
                <a:solidFill>
                  <a:srgbClr val="FF0000"/>
                </a:solidFill>
                <a:latin typeface="Times New Roman" panose="02020603050405020304" pitchFamily="18" charset="0"/>
                <a:cs typeface="Times New Roman" panose="02020603050405020304" pitchFamily="18" charset="0"/>
              </a:rPr>
              <a:t>Распоряжение министерства просвещения РФ от 09.09.2019 г. № Р-93 «Об утверждении примерного положения о психолого-педагогическом  консилиуме образовательной организации»</a:t>
            </a:r>
            <a:br>
              <a:rPr lang="ru-RU" sz="2000" b="1" dirty="0">
                <a:solidFill>
                  <a:srgbClr val="FF0000"/>
                </a:solidFill>
                <a:latin typeface="Times New Roman" panose="02020603050405020304" pitchFamily="18" charset="0"/>
                <a:cs typeface="Times New Roman" panose="02020603050405020304" pitchFamily="18" charset="0"/>
              </a:rPr>
            </a:b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53916" y="1825625"/>
            <a:ext cx="3265610" cy="4351338"/>
          </a:xfrm>
        </p:spPr>
        <p:txBody>
          <a:bodyPr>
            <a:normAutofit/>
          </a:bodyPr>
          <a:lstStyle/>
          <a:p>
            <a:pPr marL="0" indent="0" algn="ctr">
              <a:buNone/>
            </a:pPr>
            <a:r>
              <a:rPr lang="ru-RU" sz="2400" b="1" dirty="0">
                <a:solidFill>
                  <a:srgbClr val="FF0000"/>
                </a:solidFill>
                <a:latin typeface="Times New Roman" panose="02020603050405020304" pitchFamily="18" charset="0"/>
                <a:cs typeface="Times New Roman" panose="02020603050405020304" pitchFamily="18" charset="0"/>
              </a:rPr>
              <a:t>2.1. </a:t>
            </a:r>
            <a:r>
              <a:rPr lang="ru-RU" sz="2400" b="1" dirty="0" err="1">
                <a:solidFill>
                  <a:srgbClr val="FF0000"/>
                </a:solidFill>
                <a:latin typeface="Times New Roman" panose="02020603050405020304" pitchFamily="18" charset="0"/>
                <a:cs typeface="Times New Roman" panose="02020603050405020304" pitchFamily="18" charset="0"/>
              </a:rPr>
              <a:t>ППк</a:t>
            </a:r>
            <a:r>
              <a:rPr lang="ru-RU" sz="2400" b="1" dirty="0">
                <a:solidFill>
                  <a:srgbClr val="FF0000"/>
                </a:solidFill>
                <a:latin typeface="Times New Roman" panose="02020603050405020304" pitchFamily="18" charset="0"/>
                <a:cs typeface="Times New Roman" panose="02020603050405020304" pitchFamily="18" charset="0"/>
              </a:rPr>
              <a:t> создается на базе Организации любого типа независимо</a:t>
            </a:r>
          </a:p>
          <a:p>
            <a:pPr marL="0" indent="0" algn="ctr">
              <a:buNone/>
            </a:pPr>
            <a:r>
              <a:rPr lang="ru-RU" sz="2400" b="1" dirty="0">
                <a:solidFill>
                  <a:srgbClr val="FF0000"/>
                </a:solidFill>
                <a:latin typeface="Times New Roman" panose="02020603050405020304" pitchFamily="18" charset="0"/>
                <a:cs typeface="Times New Roman" panose="02020603050405020304" pitchFamily="18" charset="0"/>
              </a:rPr>
              <a:t>от ее организационно-правовой формы приказом руководителя Организации.</a:t>
            </a:r>
          </a:p>
        </p:txBody>
      </p:sp>
      <p:pic>
        <p:nvPicPr>
          <p:cNvPr id="4" name="Рисунок 3"/>
          <p:cNvPicPr>
            <a:picLocks noChangeAspect="1"/>
          </p:cNvPicPr>
          <p:nvPr/>
        </p:nvPicPr>
        <p:blipFill>
          <a:blip r:embed="rId2"/>
          <a:stretch>
            <a:fillRect/>
          </a:stretch>
        </p:blipFill>
        <p:spPr>
          <a:xfrm>
            <a:off x="4638675" y="885825"/>
            <a:ext cx="6696075" cy="5880744"/>
          </a:xfrm>
          <a:prstGeom prst="rect">
            <a:avLst/>
          </a:prstGeom>
        </p:spPr>
      </p:pic>
    </p:spTree>
    <p:extLst>
      <p:ext uri="{BB962C8B-B14F-4D97-AF65-F5344CB8AC3E}">
        <p14:creationId xmlns:p14="http://schemas.microsoft.com/office/powerpoint/2010/main" val="3807543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B984EAD-A61E-4FE6-83EE-2B9296F2F547}"/>
              </a:ext>
            </a:extLst>
          </p:cNvPr>
          <p:cNvSpPr>
            <a:spLocks noGrp="1"/>
          </p:cNvSpPr>
          <p:nvPr>
            <p:ph idx="1"/>
          </p:nvPr>
        </p:nvSpPr>
        <p:spPr>
          <a:xfrm>
            <a:off x="494950" y="399496"/>
            <a:ext cx="10858850" cy="6127140"/>
          </a:xfrm>
        </p:spPr>
        <p:txBody>
          <a:bodyPr>
            <a:normAutofit/>
          </a:bodyPr>
          <a:lstStyle/>
          <a:p>
            <a:pPr marL="0" indent="0" algn="ctr">
              <a:lnSpc>
                <a:spcPct val="100000"/>
              </a:lnSpc>
              <a:spcBef>
                <a:spcPts val="0"/>
              </a:spcBef>
              <a:buNone/>
            </a:pP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ФЗ «Об образовании в РФ»:</a:t>
            </a:r>
          </a:p>
          <a:p>
            <a:pPr>
              <a:lnSpc>
                <a:spcPct val="100000"/>
              </a:lnSpc>
              <a:spcBef>
                <a:spcPts val="0"/>
              </a:spcBef>
            </a:pPr>
            <a:r>
              <a:rPr lang="ru-RU"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Статья 2:</a:t>
            </a:r>
          </a:p>
          <a:p>
            <a:pPr marL="0" indent="0">
              <a:lnSpc>
                <a:spcPct val="100000"/>
              </a:lnSpc>
              <a:spcBef>
                <a:spcPts val="0"/>
              </a:spcBef>
              <a:buNone/>
            </a:pPr>
            <a:r>
              <a:rPr lang="ru-RU"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федеральная основная общеобразовательная программа</a:t>
            </a:r>
            <a:r>
              <a:rPr lang="ru-RU"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учебно-методическая документация (федеральный учебный план, федеральный календарный учебный график, федеральные рабочие программы учебных предметов, курсов, дисциплин (модулей), иных компонентов, федеральная рабочая программа воспитания, федеральный календарный план воспитательной работы), определяющая единые для Российской Федерации базовые объем и содержание образования определенного уровня и (или) определенной направленности, планируемые результаты освоения образовательной программы.</a:t>
            </a:r>
          </a:p>
          <a:p>
            <a:pPr marL="0" indent="0">
              <a:lnSpc>
                <a:spcPct val="100000"/>
              </a:lnSpc>
              <a:spcBef>
                <a:spcPts val="0"/>
              </a:spcBef>
              <a:buNone/>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7950" algn="just">
              <a:lnSpc>
                <a:spcPct val="100000"/>
              </a:lnSpc>
              <a:spcBef>
                <a:spcPts val="0"/>
              </a:spcBef>
            </a:pP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Статья 12:</a:t>
            </a:r>
            <a:endParaRPr lang="ru-RU"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6.1. Организации, осуществляющие образовательную деятельность по имеющим государственную аккредитацию образовательным программам начального общего, основного общего, среднего общего образования, разрабатывают образовательные программы 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 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федеральных основных общеобразовательных программ.</a:t>
            </a:r>
          </a:p>
          <a:p>
            <a:endParaRPr lang="ru-RU" dirty="0"/>
          </a:p>
        </p:txBody>
      </p:sp>
    </p:spTree>
    <p:extLst>
      <p:ext uri="{BB962C8B-B14F-4D97-AF65-F5344CB8AC3E}">
        <p14:creationId xmlns:p14="http://schemas.microsoft.com/office/powerpoint/2010/main" val="709631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57019"/>
            <a:ext cx="10515600" cy="443346"/>
          </a:xfrm>
        </p:spPr>
        <p:txBody>
          <a:bodyPr>
            <a:normAutofit/>
          </a:bodyPr>
          <a:lstStyle/>
          <a:p>
            <a:pPr algn="ctr"/>
            <a:r>
              <a:rPr lang="ru-RU" sz="2400" b="1" cap="all" dirty="0">
                <a:solidFill>
                  <a:srgbClr val="FF0000"/>
                </a:solidFill>
                <a:latin typeface="Times New Roman" panose="02020603050405020304" pitchFamily="18" charset="0"/>
                <a:cs typeface="Times New Roman" panose="02020603050405020304" pitchFamily="18" charset="0"/>
              </a:rPr>
              <a:t>Разработка образовательных программ:</a:t>
            </a:r>
          </a:p>
        </p:txBody>
      </p:sp>
      <p:sp>
        <p:nvSpPr>
          <p:cNvPr id="3" name="Объект 2"/>
          <p:cNvSpPr>
            <a:spLocks noGrp="1"/>
          </p:cNvSpPr>
          <p:nvPr>
            <p:ph sz="half" idx="1"/>
          </p:nvPr>
        </p:nvSpPr>
        <p:spPr>
          <a:xfrm>
            <a:off x="332509" y="720436"/>
            <a:ext cx="5687291" cy="5456527"/>
          </a:xfrm>
        </p:spPr>
        <p:txBody>
          <a:bodyPr>
            <a:noAutofit/>
          </a:bodyPr>
          <a:lstStyle/>
          <a:p>
            <a:pPr marL="0" indent="0" algn="ctr">
              <a:buNone/>
            </a:pPr>
            <a:r>
              <a:rPr lang="ru-RU" sz="2000" b="1" cap="all" dirty="0">
                <a:latin typeface="Times New Roman" panose="02020603050405020304" pitchFamily="18" charset="0"/>
                <a:cs typeface="Times New Roman" panose="02020603050405020304" pitchFamily="18" charset="0"/>
              </a:rPr>
              <a:t>Было:</a:t>
            </a:r>
          </a:p>
          <a:p>
            <a:pPr marL="0" indent="0" algn="ctr">
              <a:buNone/>
            </a:pPr>
            <a:endParaRPr lang="ru-RU" sz="1800" b="1" cap="all"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ru-RU" sz="2000" dirty="0">
                <a:latin typeface="Times New Roman" panose="02020603050405020304" pitchFamily="18" charset="0"/>
                <a:cs typeface="Times New Roman" panose="02020603050405020304" pitchFamily="18" charset="0"/>
              </a:rPr>
              <a:t>Организации, осуществляющие образовательную деятельность по имеющим государственную аккредитацию основным общеобразовательным программам (за исключением образовательных программ дошкольного образования) и образовательным программам среднего профессионального образования, разрабатывают образовательные программы </a:t>
            </a:r>
            <a:r>
              <a:rPr lang="ru-RU" sz="2000" b="1" dirty="0">
                <a:latin typeface="Times New Roman" panose="02020603050405020304" pitchFamily="18" charset="0"/>
                <a:cs typeface="Times New Roman" panose="02020603050405020304" pitchFamily="18" charset="0"/>
              </a:rPr>
              <a:t>в соответствии с федеральными государственными образовательными стандартами и </a:t>
            </a:r>
            <a:r>
              <a:rPr lang="ru-RU" sz="2000" b="1" dirty="0">
                <a:solidFill>
                  <a:srgbClr val="FF0000"/>
                </a:solidFill>
                <a:latin typeface="Times New Roman" panose="02020603050405020304" pitchFamily="18" charset="0"/>
                <a:cs typeface="Times New Roman" panose="02020603050405020304" pitchFamily="18" charset="0"/>
              </a:rPr>
              <a:t>с учетом соответствующих примерных основных образовательных программ. </a:t>
            </a:r>
            <a:endParaRPr lang="ru-RU" sz="20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72199" y="720435"/>
            <a:ext cx="5687291" cy="6049819"/>
          </a:xfrm>
        </p:spPr>
        <p:txBody>
          <a:bodyPr>
            <a:normAutofit fontScale="62500" lnSpcReduction="20000"/>
          </a:bodyPr>
          <a:lstStyle/>
          <a:p>
            <a:pPr marL="0" indent="0" algn="ctr">
              <a:buNone/>
            </a:pPr>
            <a:r>
              <a:rPr lang="ru-RU" sz="2900" b="1" cap="all" dirty="0">
                <a:latin typeface="Times New Roman" panose="02020603050405020304" pitchFamily="18" charset="0"/>
                <a:cs typeface="Times New Roman" panose="02020603050405020304" pitchFamily="18" charset="0"/>
              </a:rPr>
              <a:t>Стало:</a:t>
            </a:r>
          </a:p>
          <a:p>
            <a:pPr marL="0" indent="0" algn="ctr">
              <a:buNone/>
            </a:pPr>
            <a:endParaRPr lang="ru-RU" sz="2300" b="1" cap="all"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ru-RU" sz="3200" dirty="0">
                <a:latin typeface="Times New Roman" panose="02020603050405020304" pitchFamily="18" charset="0"/>
                <a:ea typeface="Times New Roman" panose="02020603050405020304" pitchFamily="18" charset="0"/>
                <a:cs typeface="Times New Roman" panose="02020603050405020304" pitchFamily="18" charset="0"/>
              </a:rPr>
              <a:t>Организации, осуществляющие образовательную деятельность по имеющим государственную аккредитацию образовательным программам начального общего, основного общего, среднего общего образования, разрабатывают образовательные программы </a:t>
            </a:r>
            <a:r>
              <a:rPr lang="ru-RU" sz="3200" b="1" dirty="0">
                <a:latin typeface="Times New Roman" panose="02020603050405020304" pitchFamily="18" charset="0"/>
                <a:ea typeface="Times New Roman" panose="02020603050405020304" pitchFamily="18" charset="0"/>
                <a:cs typeface="Times New Roman" panose="02020603050405020304" pitchFamily="18" charset="0"/>
              </a:rPr>
              <a:t>в соответствии с федеральными государственными образовательными стандартами и </a:t>
            </a:r>
            <a:r>
              <a:rPr lang="ru-RU"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соответствующими федеральными основными общеобразовательными программами</a:t>
            </a:r>
            <a:r>
              <a:rPr lang="ru-RU"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ru-RU" sz="3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20000"/>
              </a:lnSpc>
              <a:spcBef>
                <a:spcPts val="0"/>
              </a:spcBef>
              <a:buNone/>
            </a:pPr>
            <a:r>
              <a:rPr lang="ru-RU"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федеральных основных общеобразовательных программ.</a:t>
            </a:r>
          </a:p>
          <a:p>
            <a:pPr marL="0" indent="0">
              <a:buNone/>
            </a:pPr>
            <a:endParaRPr lang="ru-RU" dirty="0"/>
          </a:p>
        </p:txBody>
      </p:sp>
    </p:spTree>
    <p:extLst>
      <p:ext uri="{BB962C8B-B14F-4D97-AF65-F5344CB8AC3E}">
        <p14:creationId xmlns:p14="http://schemas.microsoft.com/office/powerpoint/2010/main" val="505579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037" y="365125"/>
            <a:ext cx="11536218" cy="1038801"/>
          </a:xfrm>
        </p:spPr>
        <p:txBody>
          <a:bodyPr>
            <a:noAutofit/>
          </a:bodyPr>
          <a:lstStyle/>
          <a:p>
            <a:pPr algn="ctr">
              <a:lnSpc>
                <a:spcPct val="100000"/>
              </a:lnSpc>
            </a:pPr>
            <a:r>
              <a:rPr lang="ru-RU" sz="2800" b="1" dirty="0">
                <a:solidFill>
                  <a:srgbClr val="FF0000"/>
                </a:solidFill>
                <a:latin typeface="Times New Roman" panose="02020603050405020304" pitchFamily="18" charset="0"/>
                <a:cs typeface="Times New Roman" panose="02020603050405020304" pitchFamily="18" charset="0"/>
              </a:rPr>
              <a:t>Перечень утвержденных федеральных основных общеобразовательных программ:</a:t>
            </a:r>
          </a:p>
        </p:txBody>
      </p:sp>
      <p:sp>
        <p:nvSpPr>
          <p:cNvPr id="3" name="Объект 2"/>
          <p:cNvSpPr>
            <a:spLocks noGrp="1"/>
          </p:cNvSpPr>
          <p:nvPr>
            <p:ph idx="1"/>
          </p:nvPr>
        </p:nvSpPr>
        <p:spPr>
          <a:xfrm>
            <a:off x="591127" y="1562470"/>
            <a:ext cx="11360728" cy="5157925"/>
          </a:xfrm>
        </p:spPr>
        <p:txBody>
          <a:bodyPr>
            <a:normAutofit fontScale="92500"/>
          </a:bodyPr>
          <a:lstStyle/>
          <a:p>
            <a:pPr marL="457200" indent="-457200">
              <a:lnSpc>
                <a:spcPct val="110000"/>
              </a:lnSpc>
              <a:spcBef>
                <a:spcPts val="600"/>
              </a:spcBef>
              <a:buFont typeface="+mj-lt"/>
              <a:buAutoNum type="arabicPeriod"/>
            </a:pPr>
            <a:r>
              <a:rPr lang="ru-RU" sz="2400" dirty="0">
                <a:latin typeface="Times New Roman" panose="02020603050405020304" pitchFamily="18" charset="0"/>
                <a:cs typeface="Times New Roman" panose="02020603050405020304" pitchFamily="18" charset="0"/>
              </a:rPr>
              <a:t>Федеральная образовательная программа дошкольного образования.</a:t>
            </a:r>
          </a:p>
          <a:p>
            <a:pPr marL="457200" indent="-457200">
              <a:lnSpc>
                <a:spcPct val="110000"/>
              </a:lnSpc>
              <a:spcBef>
                <a:spcPts val="600"/>
              </a:spcBef>
              <a:buFont typeface="+mj-lt"/>
              <a:buAutoNum type="arabicPeriod"/>
            </a:pPr>
            <a:r>
              <a:rPr lang="ru-RU" sz="2400" dirty="0">
                <a:latin typeface="Times New Roman" panose="02020603050405020304" pitchFamily="18" charset="0"/>
                <a:cs typeface="Times New Roman" panose="02020603050405020304" pitchFamily="18" charset="0"/>
              </a:rPr>
              <a:t> Федеральная адаптированная образовательная программа дошкольного образования для обучающихся с ограниченными возможностями здоровья.</a:t>
            </a:r>
          </a:p>
          <a:p>
            <a:pPr marL="457200" indent="-457200">
              <a:lnSpc>
                <a:spcPct val="110000"/>
              </a:lnSpc>
              <a:spcBef>
                <a:spcPts val="600"/>
              </a:spcBef>
              <a:buFont typeface="+mj-lt"/>
              <a:buAutoNum type="arabicPeriod"/>
            </a:pPr>
            <a:r>
              <a:rPr lang="ru-RU" sz="2400" dirty="0">
                <a:latin typeface="Times New Roman" panose="02020603050405020304" pitchFamily="18" charset="0"/>
                <a:cs typeface="Times New Roman" panose="02020603050405020304" pitchFamily="18" charset="0"/>
              </a:rPr>
              <a:t>Федеральная образовательная программа начального общего образования.</a:t>
            </a:r>
          </a:p>
          <a:p>
            <a:pPr marL="457200" indent="-457200">
              <a:lnSpc>
                <a:spcPct val="110000"/>
              </a:lnSpc>
              <a:spcBef>
                <a:spcPts val="600"/>
              </a:spcBef>
              <a:buFont typeface="+mj-lt"/>
              <a:buAutoNum type="arabicPeriod"/>
            </a:pPr>
            <a:r>
              <a:rPr lang="ru-RU" sz="2400" dirty="0">
                <a:latin typeface="Times New Roman" panose="02020603050405020304" pitchFamily="18" charset="0"/>
                <a:cs typeface="Times New Roman" panose="02020603050405020304" pitchFamily="18" charset="0"/>
              </a:rPr>
              <a:t>Федеральная образовательная программа основного общего образования.</a:t>
            </a:r>
          </a:p>
          <a:p>
            <a:pPr marL="457200" indent="-457200">
              <a:lnSpc>
                <a:spcPct val="110000"/>
              </a:lnSpc>
              <a:spcBef>
                <a:spcPts val="600"/>
              </a:spcBef>
              <a:buFont typeface="+mj-lt"/>
              <a:buAutoNum type="arabicPeriod"/>
            </a:pPr>
            <a:r>
              <a:rPr lang="ru-RU" sz="2400" dirty="0">
                <a:latin typeface="Times New Roman" panose="02020603050405020304" pitchFamily="18" charset="0"/>
                <a:cs typeface="Times New Roman" panose="02020603050405020304" pitchFamily="18" charset="0"/>
              </a:rPr>
              <a:t>Федеральная образовательная программа среднего общего образования.</a:t>
            </a:r>
          </a:p>
          <a:p>
            <a:pPr marL="457200" indent="-457200">
              <a:lnSpc>
                <a:spcPct val="110000"/>
              </a:lnSpc>
              <a:spcBef>
                <a:spcPts val="600"/>
              </a:spcBef>
              <a:buFont typeface="+mj-lt"/>
              <a:buAutoNum type="arabicPeriod"/>
            </a:pPr>
            <a:r>
              <a:rPr lang="ru-RU" sz="2400" b="1" dirty="0">
                <a:solidFill>
                  <a:srgbClr val="FF0000"/>
                </a:solidFill>
                <a:latin typeface="Times New Roman" panose="02020603050405020304" pitchFamily="18" charset="0"/>
                <a:cs typeface="Times New Roman" panose="02020603050405020304" pitchFamily="18" charset="0"/>
              </a:rPr>
              <a:t>Федеральная адаптированная основная общеобразовательная программа обучающихся с умственной отсталостью (интеллектуальными нарушениями).</a:t>
            </a:r>
          </a:p>
          <a:p>
            <a:pPr marL="457200" indent="-457200">
              <a:lnSpc>
                <a:spcPct val="110000"/>
              </a:lnSpc>
              <a:spcBef>
                <a:spcPts val="600"/>
              </a:spcBef>
              <a:buFont typeface="+mj-lt"/>
              <a:buAutoNum type="arabicPeriod"/>
            </a:pPr>
            <a:r>
              <a:rPr lang="ru-RU" sz="2400" b="1" dirty="0">
                <a:solidFill>
                  <a:srgbClr val="FF0000"/>
                </a:solidFill>
                <a:latin typeface="Times New Roman" panose="02020603050405020304" pitchFamily="18" charset="0"/>
                <a:cs typeface="Times New Roman" panose="02020603050405020304" pitchFamily="18" charset="0"/>
              </a:rPr>
              <a:t>Федеральная адаптированная образовательная программа начального общего образования для обучающихся с ОВЗ.</a:t>
            </a:r>
          </a:p>
          <a:p>
            <a:pPr marL="457200" indent="-457200">
              <a:lnSpc>
                <a:spcPct val="110000"/>
              </a:lnSpc>
              <a:spcBef>
                <a:spcPts val="600"/>
              </a:spcBef>
              <a:buFont typeface="+mj-lt"/>
              <a:buAutoNum type="arabicPeriod"/>
            </a:pPr>
            <a:r>
              <a:rPr lang="ru-RU" sz="2400" b="1" dirty="0">
                <a:solidFill>
                  <a:srgbClr val="FF0000"/>
                </a:solidFill>
                <a:latin typeface="Times New Roman" panose="02020603050405020304" pitchFamily="18" charset="0"/>
                <a:cs typeface="Times New Roman" panose="02020603050405020304" pitchFamily="18" charset="0"/>
              </a:rPr>
              <a:t>Федеральная адаптированная образовательная программа основного общего образования для обучающихся с ОВЗ.</a:t>
            </a:r>
          </a:p>
          <a:p>
            <a:pPr marL="457200" indent="-457200">
              <a:lnSpc>
                <a:spcPct val="100000"/>
              </a:lnSpc>
              <a:spcBef>
                <a:spcPts val="1200"/>
              </a:spcBef>
              <a:buFont typeface="+mj-lt"/>
              <a:buAutoNum type="arabicPeriod"/>
            </a:pPr>
            <a:endParaRPr lang="ru-RU" sz="2400" b="1" dirty="0">
              <a:solidFill>
                <a:srgbClr val="FF0000"/>
              </a:solidFill>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721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617" y="365125"/>
            <a:ext cx="11603115" cy="274067"/>
          </a:xfrm>
        </p:spPr>
        <p:txBody>
          <a:bodyPr>
            <a:normAutofit fontScale="90000"/>
          </a:bodyPr>
          <a:lstStyle/>
          <a:p>
            <a:pPr algn="ctr"/>
            <a:r>
              <a:rPr lang="ru-RU" sz="2400" b="1" dirty="0">
                <a:latin typeface="Times New Roman" panose="02020603050405020304" pitchFamily="18" charset="0"/>
                <a:cs typeface="Times New Roman" panose="02020603050405020304" pitchFamily="18" charset="0"/>
              </a:rPr>
              <a:t> Разработка адаптированных образовательных программ в системе общего образования:</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279950435"/>
              </p:ext>
            </p:extLst>
          </p:nvPr>
        </p:nvGraphicFramePr>
        <p:xfrm>
          <a:off x="390617" y="935532"/>
          <a:ext cx="11603116" cy="5542073"/>
        </p:xfrm>
        <a:graphic>
          <a:graphicData uri="http://schemas.openxmlformats.org/drawingml/2006/table">
            <a:tbl>
              <a:tblPr firstRow="1" bandRow="1">
                <a:tableStyleId>{5C22544A-7EE6-4342-B048-85BDC9FD1C3A}</a:tableStyleId>
              </a:tblPr>
              <a:tblGrid>
                <a:gridCol w="2900779">
                  <a:extLst>
                    <a:ext uri="{9D8B030D-6E8A-4147-A177-3AD203B41FA5}">
                      <a16:colId xmlns:a16="http://schemas.microsoft.com/office/drawing/2014/main" val="2706757045"/>
                    </a:ext>
                  </a:extLst>
                </a:gridCol>
                <a:gridCol w="2900779">
                  <a:extLst>
                    <a:ext uri="{9D8B030D-6E8A-4147-A177-3AD203B41FA5}">
                      <a16:colId xmlns:a16="http://schemas.microsoft.com/office/drawing/2014/main" val="493588038"/>
                    </a:ext>
                  </a:extLst>
                </a:gridCol>
                <a:gridCol w="2900779">
                  <a:extLst>
                    <a:ext uri="{9D8B030D-6E8A-4147-A177-3AD203B41FA5}">
                      <a16:colId xmlns:a16="http://schemas.microsoft.com/office/drawing/2014/main" val="1898781514"/>
                    </a:ext>
                  </a:extLst>
                </a:gridCol>
                <a:gridCol w="2900779">
                  <a:extLst>
                    <a:ext uri="{9D8B030D-6E8A-4147-A177-3AD203B41FA5}">
                      <a16:colId xmlns:a16="http://schemas.microsoft.com/office/drawing/2014/main" val="3840529959"/>
                    </a:ext>
                  </a:extLst>
                </a:gridCol>
              </a:tblGrid>
              <a:tr h="1206338">
                <a:tc>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Уровень общего образования</a:t>
                      </a:r>
                    </a:p>
                  </a:txBody>
                  <a:tcPr/>
                </a:tc>
                <a:tc gridSpan="3">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Реализуемый</a:t>
                      </a:r>
                      <a:r>
                        <a:rPr lang="ru-RU" sz="2400" baseline="0" dirty="0">
                          <a:solidFill>
                            <a:schemeClr val="tx1"/>
                          </a:solidFill>
                          <a:latin typeface="Times New Roman" panose="02020603050405020304" pitchFamily="18" charset="0"/>
                          <a:cs typeface="Times New Roman" panose="02020603050405020304" pitchFamily="18" charset="0"/>
                        </a:rPr>
                        <a:t> ФГОС</a:t>
                      </a:r>
                      <a:endParaRPr lang="ru-RU" sz="24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sz="2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7889615"/>
                  </a:ext>
                </a:extLst>
              </a:tr>
              <a:tr h="906765">
                <a:tc>
                  <a:txBody>
                    <a:bodyPr/>
                    <a:lstStyle/>
                    <a:p>
                      <a:r>
                        <a:rPr lang="ru-RU" sz="2000" b="1" dirty="0">
                          <a:solidFill>
                            <a:schemeClr val="tx1"/>
                          </a:solidFill>
                          <a:latin typeface="Times New Roman" panose="02020603050405020304" pitchFamily="18" charset="0"/>
                          <a:cs typeface="Times New Roman" panose="02020603050405020304" pitchFamily="18" charset="0"/>
                        </a:rPr>
                        <a:t>Дошкольное образование</a:t>
                      </a:r>
                    </a:p>
                  </a:txBody>
                  <a:tcPr/>
                </a:tc>
                <a:tc gridSpan="3">
                  <a:txBody>
                    <a:bodyPr/>
                    <a:lstStyle/>
                    <a:p>
                      <a:pPr algn="ctr"/>
                      <a:r>
                        <a:rPr lang="ru-RU" sz="2000" b="0" dirty="0">
                          <a:solidFill>
                            <a:schemeClr val="tx1"/>
                          </a:solidFill>
                          <a:latin typeface="Times New Roman" panose="02020603050405020304" pitchFamily="18" charset="0"/>
                          <a:cs typeface="Times New Roman" panose="02020603050405020304" pitchFamily="18" charset="0"/>
                        </a:rPr>
                        <a:t>ФГОС дошкольного образования </a:t>
                      </a:r>
                      <a:r>
                        <a:rPr lang="ru-RU" sz="2000" b="0" dirty="0">
                          <a:solidFill>
                            <a:srgbClr val="FF0000"/>
                          </a:solidFill>
                          <a:latin typeface="Times New Roman" panose="02020603050405020304" pitchFamily="18" charset="0"/>
                          <a:cs typeface="Times New Roman" panose="02020603050405020304" pitchFamily="18" charset="0"/>
                        </a:rPr>
                        <a:t>+ ФАОП дошкольного образования </a:t>
                      </a:r>
                      <a:endParaRPr lang="ru-RU" sz="2000" b="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sz="2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75615271"/>
                  </a:ext>
                </a:extLst>
              </a:tr>
              <a:tr h="1301011">
                <a:tc>
                  <a:txBody>
                    <a:bodyPr/>
                    <a:lstStyle/>
                    <a:p>
                      <a:r>
                        <a:rPr lang="ru-RU" sz="2000" b="1" dirty="0">
                          <a:solidFill>
                            <a:schemeClr val="tx1"/>
                          </a:solidFill>
                          <a:latin typeface="Times New Roman" panose="02020603050405020304" pitchFamily="18" charset="0"/>
                          <a:cs typeface="Times New Roman" panose="02020603050405020304" pitchFamily="18" charset="0"/>
                        </a:rPr>
                        <a:t>Начальное общее образование</a:t>
                      </a:r>
                    </a:p>
                  </a:txBody>
                  <a:tcPr/>
                </a:tc>
                <a:tc>
                  <a:txBody>
                    <a:bodyPr/>
                    <a:lstStyle/>
                    <a:p>
                      <a:r>
                        <a:rPr lang="ru-RU" sz="2000" dirty="0">
                          <a:solidFill>
                            <a:schemeClr val="tx1"/>
                          </a:solidFill>
                          <a:latin typeface="Times New Roman" panose="02020603050405020304" pitchFamily="18" charset="0"/>
                          <a:cs typeface="Times New Roman" panose="02020603050405020304" pitchFamily="18" charset="0"/>
                        </a:rPr>
                        <a:t>ФГОС начального общего образования </a:t>
                      </a:r>
                    </a:p>
                  </a:txBody>
                  <a:tcPr/>
                </a:tc>
                <a:tc>
                  <a:txBody>
                    <a:bodyPr/>
                    <a:lstStyle/>
                    <a:p>
                      <a:r>
                        <a:rPr lang="ru-RU" sz="2000" dirty="0">
                          <a:solidFill>
                            <a:srgbClr val="FF0000"/>
                          </a:solidFill>
                          <a:latin typeface="Times New Roman" panose="02020603050405020304" pitchFamily="18" charset="0"/>
                          <a:cs typeface="Times New Roman" panose="02020603050405020304" pitchFamily="18" charset="0"/>
                        </a:rPr>
                        <a:t>ФГОС начального общего образования обучающихся с ОВЗ + ФАОП НОО для обучающихся с ОВЗ</a:t>
                      </a:r>
                    </a:p>
                  </a:txBody>
                  <a:tcPr/>
                </a:tc>
                <a:tc rowSpan="3">
                  <a:txBody>
                    <a:bodyPr/>
                    <a:lstStyle/>
                    <a:p>
                      <a:pPr>
                        <a:lnSpc>
                          <a:spcPct val="100000"/>
                        </a:lnSpc>
                      </a:pPr>
                      <a:r>
                        <a:rPr lang="ru-RU" sz="2000" dirty="0">
                          <a:solidFill>
                            <a:srgbClr val="FF0000"/>
                          </a:solidFill>
                          <a:latin typeface="Times New Roman" panose="02020603050405020304" pitchFamily="18" charset="0"/>
                          <a:cs typeface="Times New Roman" panose="02020603050405020304" pitchFamily="18" charset="0"/>
                        </a:rPr>
                        <a:t>ФГОС образования обучающихся с умственной отсталостью (интеллектуальными нарушениями) + ФАООП обучающихся с умственной отсталостью (интеллектуальными  нарушениями)</a:t>
                      </a:r>
                    </a:p>
                  </a:txBody>
                  <a:tcPr/>
                </a:tc>
                <a:extLst>
                  <a:ext uri="{0D108BD9-81ED-4DB2-BD59-A6C34878D82A}">
                    <a16:rowId xmlns:a16="http://schemas.microsoft.com/office/drawing/2014/main" val="3091751044"/>
                  </a:ext>
                </a:extLst>
              </a:tr>
              <a:tr h="906765">
                <a:tc>
                  <a:txBody>
                    <a:bodyPr/>
                    <a:lstStyle/>
                    <a:p>
                      <a:r>
                        <a:rPr lang="ru-RU" sz="2000" b="1" dirty="0">
                          <a:solidFill>
                            <a:schemeClr val="tx1"/>
                          </a:solidFill>
                          <a:latin typeface="Times New Roman" panose="02020603050405020304" pitchFamily="18" charset="0"/>
                          <a:cs typeface="Times New Roman" panose="02020603050405020304" pitchFamily="18" charset="0"/>
                        </a:rPr>
                        <a:t>Основное общее образование</a:t>
                      </a:r>
                    </a:p>
                  </a:txBody>
                  <a:tcPr/>
                </a:tc>
                <a:tc gridSpan="2">
                  <a:txBody>
                    <a:bodyPr/>
                    <a:lstStyle/>
                    <a:p>
                      <a:r>
                        <a:rPr lang="ru-RU" sz="2000" dirty="0">
                          <a:solidFill>
                            <a:schemeClr val="tx1"/>
                          </a:solidFill>
                          <a:latin typeface="Times New Roman" panose="02020603050405020304" pitchFamily="18" charset="0"/>
                          <a:cs typeface="Times New Roman" panose="02020603050405020304" pitchFamily="18" charset="0"/>
                        </a:rPr>
                        <a:t>ФГОС основного общего образования + </a:t>
                      </a:r>
                      <a:r>
                        <a:rPr lang="ru-RU" sz="2000" dirty="0">
                          <a:solidFill>
                            <a:srgbClr val="FF0000"/>
                          </a:solidFill>
                          <a:latin typeface="Times New Roman" panose="02020603050405020304" pitchFamily="18" charset="0"/>
                          <a:cs typeface="Times New Roman" panose="02020603050405020304" pitchFamily="18" charset="0"/>
                        </a:rPr>
                        <a:t>ФАОП ООО для обучающихся с ОВЗ</a:t>
                      </a:r>
                      <a:endParaRPr lang="ru-RU"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vMerge="1">
                  <a:txBody>
                    <a:bodyPr/>
                    <a:lstStyle/>
                    <a:p>
                      <a:endParaRPr lang="ru-RU" sz="2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60901632"/>
                  </a:ext>
                </a:extLst>
              </a:tr>
              <a:tr h="906765">
                <a:tc>
                  <a:txBody>
                    <a:bodyPr/>
                    <a:lstStyle/>
                    <a:p>
                      <a:r>
                        <a:rPr lang="ru-RU" sz="2000" b="1" dirty="0">
                          <a:solidFill>
                            <a:schemeClr val="tx1"/>
                          </a:solidFill>
                          <a:latin typeface="Times New Roman" panose="02020603050405020304" pitchFamily="18" charset="0"/>
                          <a:cs typeface="Times New Roman" panose="02020603050405020304" pitchFamily="18" charset="0"/>
                        </a:rPr>
                        <a:t>Среднее общее образование </a:t>
                      </a:r>
                    </a:p>
                  </a:txBody>
                  <a:tcPr/>
                </a:tc>
                <a:tc gridSpan="2">
                  <a:txBody>
                    <a:bodyPr/>
                    <a:lstStyle/>
                    <a:p>
                      <a:r>
                        <a:rPr lang="ru-RU" sz="2000" dirty="0">
                          <a:solidFill>
                            <a:schemeClr val="tx1"/>
                          </a:solidFill>
                          <a:latin typeface="Times New Roman" panose="02020603050405020304" pitchFamily="18" charset="0"/>
                          <a:cs typeface="Times New Roman" panose="02020603050405020304" pitchFamily="18" charset="0"/>
                        </a:rPr>
                        <a:t>ФГОС среднего общего образования + </a:t>
                      </a:r>
                      <a:r>
                        <a:rPr lang="ru-RU" sz="2000" dirty="0">
                          <a:solidFill>
                            <a:srgbClr val="FF0000"/>
                          </a:solidFill>
                          <a:latin typeface="Times New Roman" panose="02020603050405020304" pitchFamily="18" charset="0"/>
                          <a:cs typeface="Times New Roman" panose="02020603050405020304" pitchFamily="18" charset="0"/>
                        </a:rPr>
                        <a:t>???</a:t>
                      </a:r>
                    </a:p>
                  </a:txBody>
                  <a:tcPr/>
                </a:tc>
                <a:tc hMerge="1">
                  <a:txBody>
                    <a:bodyPr/>
                    <a:lstStyle/>
                    <a:p>
                      <a:endParaRPr lang="ru-RU" dirty="0"/>
                    </a:p>
                  </a:txBody>
                  <a:tcPr/>
                </a:tc>
                <a:tc vMerge="1">
                  <a:txBody>
                    <a:bodyPr/>
                    <a:lstStyle/>
                    <a:p>
                      <a:endParaRPr lang="ru-RU" sz="2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7716733"/>
                  </a:ext>
                </a:extLst>
              </a:tr>
            </a:tbl>
          </a:graphicData>
        </a:graphic>
      </p:graphicFrame>
    </p:spTree>
    <p:extLst>
      <p:ext uri="{BB962C8B-B14F-4D97-AF65-F5344CB8AC3E}">
        <p14:creationId xmlns:p14="http://schemas.microsoft.com/office/powerpoint/2010/main" val="3093421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199" y="470518"/>
            <a:ext cx="11006319" cy="6241000"/>
          </a:xfrm>
        </p:spPr>
        <p:txBody>
          <a:bodyPr>
            <a:normAutofit/>
          </a:bodyPr>
          <a:lstStyle/>
          <a:p>
            <a:pPr marL="0" indent="0" algn="ctr">
              <a:buNone/>
            </a:pPr>
            <a:r>
              <a:rPr lang="ru-RU" sz="3200" b="1" dirty="0">
                <a:latin typeface="Times New Roman" panose="02020603050405020304" pitchFamily="18" charset="0"/>
                <a:cs typeface="Times New Roman" panose="02020603050405020304" pitchFamily="18" charset="0"/>
              </a:rPr>
              <a:t>Сформулируйте основные трудности, которые испытываете при организации и реализации образовательного процесса обучающихся с ОВЗ и (или) инвалидностью:</a:t>
            </a:r>
          </a:p>
          <a:p>
            <a:pPr marL="0" indent="0" algn="just">
              <a:lnSpc>
                <a:spcPct val="150000"/>
              </a:lnSpc>
              <a:buNone/>
            </a:pPr>
            <a:r>
              <a:rPr lang="ru-RU" sz="3200" dirty="0">
                <a:latin typeface="Times New Roman" panose="02020603050405020304" pitchFamily="18" charset="0"/>
                <a:cs typeface="Times New Roman" panose="02020603050405020304" pitchFamily="18" charset="0"/>
              </a:rPr>
              <a:t>1. …</a:t>
            </a:r>
          </a:p>
          <a:p>
            <a:pPr marL="0" indent="0" algn="just">
              <a:lnSpc>
                <a:spcPct val="150000"/>
              </a:lnSpc>
              <a:buNone/>
            </a:pPr>
            <a:r>
              <a:rPr lang="ru-RU" sz="3200" dirty="0">
                <a:latin typeface="Times New Roman" panose="02020603050405020304" pitchFamily="18" charset="0"/>
                <a:cs typeface="Times New Roman" panose="02020603050405020304" pitchFamily="18" charset="0"/>
              </a:rPr>
              <a:t>2. …</a:t>
            </a:r>
          </a:p>
          <a:p>
            <a:pPr marL="0" indent="0" algn="just">
              <a:lnSpc>
                <a:spcPct val="150000"/>
              </a:lnSpc>
              <a:buNone/>
            </a:pPr>
            <a:r>
              <a:rPr lang="ru-RU" sz="3200" dirty="0">
                <a:latin typeface="Times New Roman" panose="02020603050405020304" pitchFamily="18" charset="0"/>
                <a:cs typeface="Times New Roman" panose="02020603050405020304" pitchFamily="18" charset="0"/>
              </a:rPr>
              <a:t>3. …</a:t>
            </a:r>
          </a:p>
        </p:txBody>
      </p:sp>
      <p:pic>
        <p:nvPicPr>
          <p:cNvPr id="4" name="Рисунок 3"/>
          <p:cNvPicPr>
            <a:picLocks noChangeAspect="1"/>
          </p:cNvPicPr>
          <p:nvPr/>
        </p:nvPicPr>
        <p:blipFill>
          <a:blip r:embed="rId2"/>
          <a:stretch>
            <a:fillRect/>
          </a:stretch>
        </p:blipFill>
        <p:spPr>
          <a:xfrm>
            <a:off x="8671175" y="2563664"/>
            <a:ext cx="3173344" cy="4231126"/>
          </a:xfrm>
          <a:prstGeom prst="rect">
            <a:avLst/>
          </a:prstGeom>
        </p:spPr>
      </p:pic>
    </p:spTree>
    <p:extLst>
      <p:ext uri="{BB962C8B-B14F-4D97-AF65-F5344CB8AC3E}">
        <p14:creationId xmlns:p14="http://schemas.microsoft.com/office/powerpoint/2010/main" val="1582115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21EB8E-12BF-40C7-83C4-9A2E472AD6A1}"/>
              </a:ext>
            </a:extLst>
          </p:cNvPr>
          <p:cNvSpPr>
            <a:spLocks noGrp="1"/>
          </p:cNvSpPr>
          <p:nvPr>
            <p:ph type="title"/>
          </p:nvPr>
        </p:nvSpPr>
        <p:spPr>
          <a:xfrm>
            <a:off x="408372" y="27775"/>
            <a:ext cx="11585359" cy="2688792"/>
          </a:xfrm>
        </p:spPr>
        <p:txBody>
          <a:bodyPr>
            <a:normAutofit/>
          </a:bodyPr>
          <a:lstStyle/>
          <a:p>
            <a:pPr algn="ctr"/>
            <a:r>
              <a:rPr lang="ru-RU" sz="3100" b="1" dirty="0">
                <a:solidFill>
                  <a:srgbClr val="FF0000"/>
                </a:solidFill>
                <a:latin typeface="Times New Roman" panose="02020603050405020304" pitchFamily="18" charset="0"/>
                <a:cs typeface="Times New Roman" panose="02020603050405020304" pitchFamily="18" charset="0"/>
              </a:rPr>
              <a:t>17 мая 2023 года </a:t>
            </a:r>
            <a:r>
              <a:rPr lang="ru-RU" sz="3100" dirty="0">
                <a:latin typeface="Times New Roman" panose="02020603050405020304" pitchFamily="18" charset="0"/>
                <a:cs typeface="Times New Roman" panose="02020603050405020304" pitchFamily="18" charset="0"/>
              </a:rPr>
              <a:t>- </a:t>
            </a:r>
            <a:r>
              <a:rPr lang="ru-RU" sz="3100" dirty="0">
                <a:effectLst/>
                <a:latin typeface="Times New Roman" panose="02020603050405020304" pitchFamily="18" charset="0"/>
                <a:ea typeface="Calibri" panose="020F0502020204030204" pitchFamily="34" charset="0"/>
                <a:cs typeface="Times New Roman" panose="02020603050405020304" pitchFamily="18" charset="0"/>
              </a:rPr>
              <a:t>Региональная стажировочная </a:t>
            </a:r>
            <a:r>
              <a:rPr lang="ru-RU" sz="3100" dirty="0">
                <a:effectLst/>
                <a:latin typeface="Times New Roman" panose="02020603050405020304" pitchFamily="18" charset="0"/>
                <a:ea typeface="Times New Roman" panose="02020603050405020304" pitchFamily="18" charset="0"/>
                <a:cs typeface="Times New Roman" panose="02020603050405020304" pitchFamily="18" charset="0"/>
              </a:rPr>
              <a:t>сессия </a:t>
            </a:r>
            <a:r>
              <a:rPr lang="ru-RU" sz="3100" dirty="0">
                <a:effectLst/>
                <a:latin typeface="Times New Roman" panose="02020603050405020304" pitchFamily="18" charset="0"/>
                <a:ea typeface="Calibri" panose="020F0502020204030204" pitchFamily="34" charset="0"/>
                <a:cs typeface="Times New Roman" panose="02020603050405020304" pitchFamily="18" charset="0"/>
              </a:rPr>
              <a:t>«Механизмы обеспечения доступным качественным образованием обучающихся с ограниченными возможностями здоровья в условиях общеобразовательной организации»</a:t>
            </a:r>
            <a:endParaRPr lang="ru-RU" dirty="0"/>
          </a:p>
        </p:txBody>
      </p:sp>
      <p:sp>
        <p:nvSpPr>
          <p:cNvPr id="3" name="Объект 2">
            <a:extLst>
              <a:ext uri="{FF2B5EF4-FFF2-40B4-BE49-F238E27FC236}">
                <a16:creationId xmlns:a16="http://schemas.microsoft.com/office/drawing/2014/main" id="{E520F687-5B93-4582-8F70-4BC0178A2C8D}"/>
              </a:ext>
            </a:extLst>
          </p:cNvPr>
          <p:cNvSpPr>
            <a:spLocks noGrp="1"/>
          </p:cNvSpPr>
          <p:nvPr>
            <p:ph idx="1"/>
          </p:nvPr>
        </p:nvSpPr>
        <p:spPr>
          <a:xfrm>
            <a:off x="497151" y="2823099"/>
            <a:ext cx="11265762" cy="3669775"/>
          </a:xfrm>
        </p:spPr>
        <p:txBody>
          <a:bodyPr>
            <a:normAutofit/>
          </a:bodyPr>
          <a:lstStyle/>
          <a:p>
            <a:pPr indent="449580" algn="just"/>
            <a:r>
              <a:rPr lang="ru-RU" sz="2000" dirty="0">
                <a:effectLst/>
                <a:latin typeface="Times New Roman" panose="02020603050405020304" pitchFamily="18" charset="0"/>
                <a:ea typeface="Calibri" panose="020F0502020204030204" pitchFamily="34" charset="0"/>
              </a:rPr>
              <a:t>В ходе работы участники сессии ознакомятся с актуальными нормативно-правовыми подходами в части проектирования и реализации адаптированных образовательных программ в условиях общеобразовательной организации, обновлением содержания программного обеспечения для обучающихся с ОВЗ в соответствии с федеральными адаптированными образовательными программами, построения взаимодействия участников образовательных отношений при реализации адаптированных образовательных программ и др. Программа стажировки будет включать теоретическую и практическую часть, в т.ч. ознакомление с эффективными управленческими практиками общеобразовательных организаций Иркутской области.</a:t>
            </a:r>
          </a:p>
          <a:p>
            <a:pPr indent="450215" algn="just"/>
            <a:r>
              <a:rPr lang="ru-RU" sz="2000" dirty="0">
                <a:effectLst/>
                <a:latin typeface="Times New Roman" panose="02020603050405020304" pitchFamily="18" charset="0"/>
                <a:ea typeface="Calibri" panose="020F0502020204030204" pitchFamily="34" charset="0"/>
              </a:rPr>
              <a:t>Работа стажировочной сессии будет проходить </a:t>
            </a:r>
            <a:r>
              <a:rPr lang="ru-RU" sz="2000" dirty="0">
                <a:effectLst/>
                <a:latin typeface="Times New Roman" panose="02020603050405020304" pitchFamily="18" charset="0"/>
                <a:ea typeface="Times New Roman" panose="02020603050405020304" pitchFamily="18" charset="0"/>
              </a:rPr>
              <a:t>в онлайн-режиме на платформе Microsoft </a:t>
            </a:r>
            <a:r>
              <a:rPr lang="ru-RU" sz="2000" dirty="0" err="1">
                <a:effectLst/>
                <a:latin typeface="Times New Roman" panose="02020603050405020304" pitchFamily="18" charset="0"/>
                <a:ea typeface="Times New Roman" panose="02020603050405020304" pitchFamily="18" charset="0"/>
              </a:rPr>
              <a:t>Teams</a:t>
            </a:r>
            <a:r>
              <a:rPr lang="ru-RU" sz="2000" dirty="0">
                <a:effectLst/>
                <a:latin typeface="Times New Roman" panose="02020603050405020304" pitchFamily="18" charset="0"/>
                <a:ea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endParaRPr>
          </a:p>
          <a:p>
            <a:pPr indent="450215" algn="just"/>
            <a:r>
              <a:rPr lang="ru-RU" sz="2000" dirty="0">
                <a:effectLst/>
                <a:latin typeface="Times New Roman" panose="02020603050405020304" pitchFamily="18" charset="0"/>
                <a:ea typeface="Calibri" panose="020F0502020204030204" pitchFamily="34" charset="0"/>
              </a:rPr>
              <a:t>Для участия в стажировочной сессии необходимо в срок до 15.05.2023 г. пройти регистрацию по коду </a:t>
            </a:r>
            <a:r>
              <a:rPr lang="ru-RU" sz="2000" b="1" dirty="0">
                <a:effectLst/>
                <a:latin typeface="Times New Roman" panose="02020603050405020304" pitchFamily="18" charset="0"/>
                <a:ea typeface="Calibri" panose="020F0502020204030204" pitchFamily="34" charset="0"/>
              </a:rPr>
              <a:t>64403 на сайте ГАУ ДПО ИРО </a:t>
            </a:r>
            <a:r>
              <a:rPr lang="ru-RU" sz="2000" b="1" u="sng" dirty="0">
                <a:solidFill>
                  <a:srgbClr val="0000FF"/>
                </a:solidFill>
                <a:effectLst/>
                <a:latin typeface="Times New Roman" panose="02020603050405020304" pitchFamily="18" charset="0"/>
                <a:ea typeface="Calibri" panose="020F0502020204030204" pitchFamily="34" charset="0"/>
                <a:hlinkClick r:id="rId2"/>
              </a:rPr>
              <a:t>http://edu.iro38.ru/</a:t>
            </a:r>
            <a:endParaRPr lang="ru-RU" sz="2000" dirty="0">
              <a:effectLst/>
              <a:latin typeface="Times New Roman" panose="02020603050405020304" pitchFamily="18" charset="0"/>
              <a:ea typeface="Calibri" panose="020F0502020204030204" pitchFamily="34" charset="0"/>
            </a:endParaRPr>
          </a:p>
          <a:p>
            <a:endParaRPr lang="ru-RU" dirty="0"/>
          </a:p>
        </p:txBody>
      </p:sp>
    </p:spTree>
    <p:extLst>
      <p:ext uri="{BB962C8B-B14F-4D97-AF65-F5344CB8AC3E}">
        <p14:creationId xmlns:p14="http://schemas.microsoft.com/office/powerpoint/2010/main" val="1701157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type="body" sz="quarter" idx="12"/>
          </p:nvPr>
        </p:nvSpPr>
        <p:spPr/>
        <p:txBody>
          <a:bodyPr>
            <a:normAutofit fontScale="92500"/>
          </a:bodyPr>
          <a:lstStyle/>
          <a:p>
            <a:r>
              <a:rPr lang="ru-RU" sz="4800" dirty="0"/>
              <a:t>Кучергина Ольга Викторовна</a:t>
            </a:r>
          </a:p>
        </p:txBody>
      </p:sp>
      <p:sp>
        <p:nvSpPr>
          <p:cNvPr id="9" name="Текст 8"/>
          <p:cNvSpPr>
            <a:spLocks noGrp="1"/>
          </p:cNvSpPr>
          <p:nvPr>
            <p:ph type="body" sz="quarter" idx="13"/>
          </p:nvPr>
        </p:nvSpPr>
        <p:spPr/>
        <p:txBody>
          <a:bodyPr/>
          <a:lstStyle/>
          <a:p>
            <a:r>
              <a:rPr lang="ru-RU" dirty="0"/>
              <a:t>Заведующий кафедрой инклюзивного образования</a:t>
            </a:r>
          </a:p>
        </p:txBody>
      </p:sp>
      <p:sp>
        <p:nvSpPr>
          <p:cNvPr id="10" name="Текст 9"/>
          <p:cNvSpPr>
            <a:spLocks noGrp="1"/>
          </p:cNvSpPr>
          <p:nvPr>
            <p:ph type="body" sz="quarter" idx="14"/>
          </p:nvPr>
        </p:nvSpPr>
        <p:spPr/>
        <p:txBody>
          <a:bodyPr>
            <a:normAutofit/>
          </a:bodyPr>
          <a:lstStyle/>
          <a:p>
            <a:r>
              <a:rPr lang="en-US" sz="1800" dirty="0">
                <a:solidFill>
                  <a:schemeClr val="tx1"/>
                </a:solidFill>
              </a:rPr>
              <a:t>o.kuchergina@iro38.ru</a:t>
            </a:r>
            <a:endParaRPr lang="ru-RU" sz="1800" dirty="0">
              <a:solidFill>
                <a:schemeClr val="tx1"/>
              </a:solidFill>
            </a:endParaRPr>
          </a:p>
        </p:txBody>
      </p:sp>
      <p:sp>
        <p:nvSpPr>
          <p:cNvPr id="11" name="Текст 10"/>
          <p:cNvSpPr>
            <a:spLocks noGrp="1"/>
          </p:cNvSpPr>
          <p:nvPr>
            <p:ph type="body" sz="quarter" idx="15"/>
          </p:nvPr>
        </p:nvSpPr>
        <p:spPr>
          <a:xfrm>
            <a:off x="6985210" y="5020077"/>
            <a:ext cx="3581190" cy="764707"/>
          </a:xfrm>
        </p:spPr>
        <p:txBody>
          <a:bodyPr>
            <a:normAutofit/>
          </a:bodyPr>
          <a:lstStyle/>
          <a:p>
            <a:r>
              <a:rPr lang="en-US" sz="1800" dirty="0">
                <a:solidFill>
                  <a:schemeClr val="tx1"/>
                </a:solidFill>
              </a:rPr>
              <a:t>8 (3952) 500-904</a:t>
            </a:r>
            <a:r>
              <a:rPr lang="ru-RU" sz="1800" dirty="0">
                <a:solidFill>
                  <a:schemeClr val="tx1"/>
                </a:solidFill>
              </a:rPr>
              <a:t> </a:t>
            </a:r>
            <a:r>
              <a:rPr lang="en-US" sz="1800" dirty="0">
                <a:solidFill>
                  <a:schemeClr val="tx1"/>
                </a:solidFill>
              </a:rPr>
              <a:t>(</a:t>
            </a:r>
            <a:r>
              <a:rPr lang="ru-RU" sz="1800" dirty="0" err="1">
                <a:solidFill>
                  <a:schemeClr val="tx1"/>
                </a:solidFill>
              </a:rPr>
              <a:t>вн</a:t>
            </a:r>
            <a:r>
              <a:rPr lang="ru-RU" sz="1800" dirty="0">
                <a:solidFill>
                  <a:schemeClr val="tx1"/>
                </a:solidFill>
              </a:rPr>
              <a:t>. 215)</a:t>
            </a:r>
          </a:p>
        </p:txBody>
      </p:sp>
    </p:spTree>
    <p:extLst>
      <p:ext uri="{BB962C8B-B14F-4D97-AF65-F5344CB8AC3E}">
        <p14:creationId xmlns:p14="http://schemas.microsoft.com/office/powerpoint/2010/main" val="406357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9085" y="389468"/>
            <a:ext cx="11148645" cy="513058"/>
          </a:xfrm>
        </p:spPr>
        <p:txBody>
          <a:bodyPr>
            <a:no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В соответствии с Федеральным Законом «Об образовании в Российской Федерации» от 29.12.2012 г. №273-ФЗ:</a:t>
            </a:r>
            <a:br>
              <a:rPr lang="ru-RU" sz="2000" b="1" dirty="0">
                <a:solidFill>
                  <a:srgbClr val="FF0000"/>
                </a:solidFill>
                <a:latin typeface="Times New Roman" panose="02020603050405020304" pitchFamily="18" charset="0"/>
                <a:cs typeface="Times New Roman" panose="02020603050405020304" pitchFamily="18" charset="0"/>
              </a:rPr>
            </a:br>
            <a:endParaRPr lang="ru-RU" sz="2000" b="1" dirty="0">
              <a:solidFill>
                <a:srgbClr val="FF0000"/>
              </a:solidFill>
            </a:endParaRPr>
          </a:p>
        </p:txBody>
      </p:sp>
      <p:sp>
        <p:nvSpPr>
          <p:cNvPr id="3" name="Объект 2"/>
          <p:cNvSpPr>
            <a:spLocks noGrp="1"/>
          </p:cNvSpPr>
          <p:nvPr>
            <p:ph idx="1"/>
          </p:nvPr>
        </p:nvSpPr>
        <p:spPr>
          <a:xfrm>
            <a:off x="167055" y="817686"/>
            <a:ext cx="11816860" cy="5907968"/>
          </a:xfrm>
        </p:spPr>
        <p:txBody>
          <a:bodyPr>
            <a:noAutofit/>
          </a:bodyPr>
          <a:lstStyle/>
          <a:p>
            <a:pPr algn="just">
              <a:spcBef>
                <a:spcPts val="300"/>
              </a:spcBef>
            </a:pPr>
            <a:r>
              <a:rPr lang="ru-RU" sz="2100" b="1" dirty="0">
                <a:solidFill>
                  <a:srgbClr val="FF0000"/>
                </a:solidFill>
                <a:latin typeface="Times New Roman" panose="02020603050405020304" pitchFamily="18" charset="0"/>
                <a:cs typeface="Times New Roman" panose="02020603050405020304" pitchFamily="18" charset="0"/>
              </a:rPr>
              <a:t>обучающийся с ограниченными возможностями здоровья </a:t>
            </a:r>
            <a:r>
              <a:rPr lang="ru-RU" sz="2100" dirty="0">
                <a:latin typeface="Times New Roman" panose="02020603050405020304" pitchFamily="18" charset="0"/>
                <a:cs typeface="Times New Roman" panose="02020603050405020304" pitchFamily="18" charset="0"/>
              </a:rPr>
              <a:t>- физическое лицо, имеющее недостатки в физическом и (или) психологическом развитии, подтвержденные психолого-медико-педагогической комиссией и препятствующие получению образования без создания специальных условий (статья 2);</a:t>
            </a:r>
          </a:p>
          <a:p>
            <a:pPr algn="just">
              <a:spcBef>
                <a:spcPts val="300"/>
              </a:spcBef>
            </a:pPr>
            <a:r>
              <a:rPr lang="ru-RU" sz="2100" b="1" dirty="0">
                <a:solidFill>
                  <a:srgbClr val="FF0000"/>
                </a:solidFill>
                <a:latin typeface="Times New Roman" panose="02020603050405020304" pitchFamily="18" charset="0"/>
                <a:cs typeface="Times New Roman" panose="02020603050405020304" pitchFamily="18" charset="0"/>
              </a:rPr>
              <a:t>под специальными условиями</a:t>
            </a:r>
            <a:r>
              <a:rPr lang="ru-RU" sz="2100" dirty="0">
                <a:solidFill>
                  <a:srgbClr val="FF0000"/>
                </a:solidFill>
                <a:latin typeface="Times New Roman" panose="02020603050405020304" pitchFamily="18" charset="0"/>
                <a:cs typeface="Times New Roman" panose="02020603050405020304" pitchFamily="18" charset="0"/>
              </a:rPr>
              <a:t> </a:t>
            </a:r>
            <a:r>
              <a:rPr lang="ru-RU" sz="2100" dirty="0">
                <a:latin typeface="Times New Roman" panose="02020603050405020304" pitchFamily="18" charset="0"/>
                <a:cs typeface="Times New Roman" panose="02020603050405020304" pitchFamily="18" charset="0"/>
              </a:rPr>
              <a:t>для получения образования обучающимися с ограниченными возможностями здоровья в настоящем Федеральном законе понимаются условия обучения, воспитания и развития таких обучающихся, включающие в себя использование специальных образовательных программ и методов обучения и воспитания, специальных учебников, учебных пособий и дидактических материалов, специальных технических средств обучения коллективного и индивидуального пользования, предоставление услуг ассистента (помощника), оказывающего обучающимся необходимую техническую помощь, проведение групповых и индивидуальных коррекционных занятий, обеспечение доступа в здания организаций, осуществляющих образовательную деятельность, и другие условия, без которых невозможно или затруднено освоение образовательных программ обучающимися с ограниченными возможностями здоровья (статья 79);</a:t>
            </a:r>
          </a:p>
          <a:p>
            <a:pPr algn="just">
              <a:spcBef>
                <a:spcPts val="300"/>
              </a:spcBef>
            </a:pPr>
            <a:r>
              <a:rPr lang="ru-RU" sz="2100" b="1" dirty="0">
                <a:solidFill>
                  <a:srgbClr val="FF0000"/>
                </a:solidFill>
                <a:latin typeface="Times New Roman" panose="02020603050405020304" pitchFamily="18" charset="0"/>
                <a:cs typeface="Times New Roman" panose="02020603050405020304" pitchFamily="18" charset="0"/>
              </a:rPr>
              <a:t>адаптированная образовательная программа</a:t>
            </a:r>
            <a:r>
              <a:rPr lang="ru-RU" sz="2100" dirty="0">
                <a:solidFill>
                  <a:srgbClr val="FF0000"/>
                </a:solidFill>
                <a:latin typeface="Times New Roman" panose="02020603050405020304" pitchFamily="18" charset="0"/>
                <a:cs typeface="Times New Roman" panose="02020603050405020304" pitchFamily="18" charset="0"/>
              </a:rPr>
              <a:t> </a:t>
            </a:r>
            <a:r>
              <a:rPr lang="ru-RU" sz="2100" dirty="0">
                <a:latin typeface="Times New Roman" panose="02020603050405020304" pitchFamily="18" charset="0"/>
                <a:cs typeface="Times New Roman" panose="02020603050405020304" pitchFamily="18" charset="0"/>
              </a:rPr>
              <a:t>- </a:t>
            </a:r>
            <a:r>
              <a:rPr lang="ru-RU" sz="2100" b="1" dirty="0">
                <a:solidFill>
                  <a:srgbClr val="FF0000"/>
                </a:solidFill>
                <a:latin typeface="Times New Roman" panose="02020603050405020304" pitchFamily="18" charset="0"/>
                <a:cs typeface="Times New Roman" panose="02020603050405020304" pitchFamily="18" charset="0"/>
              </a:rPr>
              <a:t>образовательная программа</a:t>
            </a:r>
            <a:r>
              <a:rPr lang="ru-RU" sz="2100" dirty="0">
                <a:latin typeface="Times New Roman" panose="02020603050405020304" pitchFamily="18" charset="0"/>
                <a:cs typeface="Times New Roman" panose="02020603050405020304" pitchFamily="18" charset="0"/>
              </a:rPr>
              <a:t>, адаптированная для обучения лиц с ограниченными возможностями здоровья с учетом особенностей их психофизического развития, индивидуальных возможностей и при необходимости обеспечивающая коррекцию нарушений развития и социальную адаптацию указанных лиц (статья 2). </a:t>
            </a:r>
          </a:p>
          <a:p>
            <a:pPr marL="0" indent="0">
              <a:buNone/>
            </a:pPr>
            <a:endParaRPr lang="ru-RU" sz="1800" dirty="0"/>
          </a:p>
        </p:txBody>
      </p:sp>
    </p:spTree>
    <p:extLst>
      <p:ext uri="{BB962C8B-B14F-4D97-AF65-F5344CB8AC3E}">
        <p14:creationId xmlns:p14="http://schemas.microsoft.com/office/powerpoint/2010/main" val="8732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999"/>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1999"/>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0"/>
                                  </p:stCondLst>
                                  <p:childTnLst>
                                    <p:set>
                                      <p:cBhvr>
                                        <p:cTn id="12" dur="1" fill="hold">
                                          <p:stCondLst>
                                            <p:cond delay="19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731" y="365126"/>
            <a:ext cx="11515461" cy="1186542"/>
          </a:xfrm>
        </p:spPr>
        <p:txBody>
          <a:bodyPr>
            <a:noAutofit/>
          </a:bodyPr>
          <a:lstStyle/>
          <a:p>
            <a:pPr algn="ctr"/>
            <a:r>
              <a:rPr lang="ru-RU" sz="2300" b="1" dirty="0">
                <a:solidFill>
                  <a:srgbClr val="FF0000"/>
                </a:solidFill>
                <a:latin typeface="Times New Roman" panose="02020603050405020304" pitchFamily="18" charset="0"/>
                <a:cs typeface="Times New Roman" panose="02020603050405020304" pitchFamily="18" charset="0"/>
              </a:rPr>
              <a:t/>
            </a:r>
            <a:br>
              <a:rPr lang="ru-RU" sz="2300" b="1" dirty="0">
                <a:solidFill>
                  <a:srgbClr val="FF0000"/>
                </a:solidFill>
                <a:latin typeface="Times New Roman" panose="02020603050405020304" pitchFamily="18" charset="0"/>
                <a:cs typeface="Times New Roman" panose="02020603050405020304" pitchFamily="18" charset="0"/>
              </a:rPr>
            </a:br>
            <a:r>
              <a:rPr lang="ru-RU" sz="2300" b="1" dirty="0">
                <a:solidFill>
                  <a:srgbClr val="FF0000"/>
                </a:solidFill>
                <a:latin typeface="Times New Roman" panose="02020603050405020304" pitchFamily="18" charset="0"/>
                <a:cs typeface="Times New Roman" panose="02020603050405020304" pitchFamily="18" charset="0"/>
              </a:rPr>
              <a:t/>
            </a:r>
            <a:br>
              <a:rPr lang="ru-RU" sz="2300" b="1" dirty="0">
                <a:solidFill>
                  <a:srgbClr val="FF0000"/>
                </a:solidFill>
                <a:latin typeface="Times New Roman" panose="02020603050405020304" pitchFamily="18" charset="0"/>
                <a:cs typeface="Times New Roman" panose="02020603050405020304" pitchFamily="18" charset="0"/>
              </a:rPr>
            </a:br>
            <a:r>
              <a:rPr lang="ru-RU" sz="2300" b="1" dirty="0">
                <a:solidFill>
                  <a:srgbClr val="FF0000"/>
                </a:solidFill>
                <a:latin typeface="Times New Roman" panose="02020603050405020304" pitchFamily="18" charset="0"/>
                <a:cs typeface="Times New Roman" panose="02020603050405020304" pitchFamily="18" charset="0"/>
              </a:rPr>
              <a:t/>
            </a:r>
            <a:br>
              <a:rPr lang="ru-RU" sz="2300" b="1" dirty="0">
                <a:solidFill>
                  <a:srgbClr val="FF0000"/>
                </a:solidFill>
                <a:latin typeface="Times New Roman" panose="02020603050405020304" pitchFamily="18" charset="0"/>
                <a:cs typeface="Times New Roman" panose="02020603050405020304" pitchFamily="18" charset="0"/>
              </a:rPr>
            </a:br>
            <a:r>
              <a:rPr lang="ru-RU" sz="2300" b="1" dirty="0">
                <a:solidFill>
                  <a:srgbClr val="FF0000"/>
                </a:solidFill>
                <a:latin typeface="Times New Roman" panose="02020603050405020304" pitchFamily="18" charset="0"/>
                <a:cs typeface="Times New Roman" panose="02020603050405020304" pitchFamily="18" charset="0"/>
              </a:rPr>
              <a:t/>
            </a:r>
            <a:br>
              <a:rPr lang="ru-RU" sz="2300" b="1" dirty="0">
                <a:solidFill>
                  <a:srgbClr val="FF0000"/>
                </a:solidFill>
                <a:latin typeface="Times New Roman" panose="02020603050405020304" pitchFamily="18" charset="0"/>
                <a:cs typeface="Times New Roman" panose="02020603050405020304" pitchFamily="18" charset="0"/>
              </a:rPr>
            </a:br>
            <a:r>
              <a:rPr lang="ru-RU" sz="2300" b="1" dirty="0">
                <a:solidFill>
                  <a:srgbClr val="FF0000"/>
                </a:solidFill>
                <a:latin typeface="Times New Roman" panose="02020603050405020304" pitchFamily="18" charset="0"/>
                <a:cs typeface="Times New Roman" panose="02020603050405020304" pitchFamily="18" charset="0"/>
              </a:rPr>
              <a:t>Адаптированная образовательная программа</a:t>
            </a:r>
            <a:r>
              <a:rPr lang="ru-RU" sz="2300" dirty="0">
                <a:solidFill>
                  <a:srgbClr val="FF0000"/>
                </a:solidFill>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(АОП) </a:t>
            </a:r>
            <a:r>
              <a:rPr lang="ru-RU" sz="2300" dirty="0">
                <a:latin typeface="Times New Roman" panose="02020603050405020304" pitchFamily="18" charset="0"/>
                <a:cs typeface="Times New Roman" panose="02020603050405020304" pitchFamily="18" charset="0"/>
              </a:rPr>
              <a:t>- образовательная программа, адаптированная для обучения лиц с ОВЗ с учетом особенностей их психофизического развития, индивидуальных возможностей и при необходимости обеспечивающая коррекцию нарушений развития и социальную адаптацию указанных лиц: </a:t>
            </a:r>
            <a:br>
              <a:rPr lang="ru-RU" sz="2300" dirty="0">
                <a:latin typeface="Times New Roman" panose="02020603050405020304" pitchFamily="18" charset="0"/>
                <a:cs typeface="Times New Roman" panose="02020603050405020304" pitchFamily="18" charset="0"/>
              </a:rPr>
            </a:br>
            <a:r>
              <a:rPr lang="ru-RU" sz="2300" dirty="0">
                <a:latin typeface="Times New Roman" panose="02020603050405020304" pitchFamily="18" charset="0"/>
                <a:cs typeface="Times New Roman" panose="02020603050405020304" pitchFamily="18" charset="0"/>
              </a:rPr>
              <a:t/>
            </a:r>
            <a:br>
              <a:rPr lang="ru-RU" sz="2300" dirty="0">
                <a:latin typeface="Times New Roman" panose="02020603050405020304" pitchFamily="18" charset="0"/>
                <a:cs typeface="Times New Roman" panose="02020603050405020304" pitchFamily="18" charset="0"/>
              </a:rPr>
            </a:br>
            <a:r>
              <a:rPr lang="ru-RU" sz="2300" dirty="0">
                <a:latin typeface="Times New Roman" panose="02020603050405020304" pitchFamily="18" charset="0"/>
                <a:cs typeface="Times New Roman" panose="02020603050405020304" pitchFamily="18" charset="0"/>
              </a:rPr>
              <a:t/>
            </a:r>
            <a:br>
              <a:rPr lang="ru-RU" sz="2300" dirty="0">
                <a:latin typeface="Times New Roman" panose="02020603050405020304" pitchFamily="18" charset="0"/>
                <a:cs typeface="Times New Roman" panose="02020603050405020304" pitchFamily="18" charset="0"/>
              </a:rPr>
            </a:br>
            <a:r>
              <a:rPr lang="ru-RU" sz="2300" dirty="0">
                <a:latin typeface="Times New Roman" panose="02020603050405020304" pitchFamily="18" charset="0"/>
                <a:cs typeface="Times New Roman" panose="02020603050405020304" pitchFamily="18" charset="0"/>
              </a:rPr>
              <a:t>виды </a:t>
            </a:r>
            <a:r>
              <a:rPr lang="ru-RU" sz="2300" b="1" dirty="0">
                <a:solidFill>
                  <a:srgbClr val="FF0000"/>
                </a:solidFill>
                <a:latin typeface="Times New Roman" panose="02020603050405020304" pitchFamily="18" charset="0"/>
                <a:cs typeface="Times New Roman" panose="02020603050405020304" pitchFamily="18" charset="0"/>
              </a:rPr>
              <a:t>(наименования) </a:t>
            </a:r>
            <a:r>
              <a:rPr lang="ru-RU" sz="2300" dirty="0">
                <a:latin typeface="Times New Roman" panose="02020603050405020304" pitchFamily="18" charset="0"/>
                <a:cs typeface="Times New Roman" panose="02020603050405020304" pitchFamily="18" charset="0"/>
              </a:rPr>
              <a:t>АОП</a:t>
            </a:r>
            <a:br>
              <a:rPr lang="ru-RU" sz="2300" dirty="0">
                <a:latin typeface="Times New Roman" panose="02020603050405020304" pitchFamily="18" charset="0"/>
                <a:cs typeface="Times New Roman" panose="02020603050405020304" pitchFamily="18" charset="0"/>
              </a:rPr>
            </a:br>
            <a:endParaRPr lang="ru-RU" sz="2300" dirty="0"/>
          </a:p>
        </p:txBody>
      </p:sp>
      <p:sp>
        <p:nvSpPr>
          <p:cNvPr id="3" name="Объект 2"/>
          <p:cNvSpPr>
            <a:spLocks noGrp="1"/>
          </p:cNvSpPr>
          <p:nvPr>
            <p:ph idx="1"/>
          </p:nvPr>
        </p:nvSpPr>
        <p:spPr>
          <a:xfrm>
            <a:off x="307731" y="2633472"/>
            <a:ext cx="11676184" cy="4048682"/>
          </a:xfrm>
        </p:spPr>
        <p:txBody>
          <a:bodyPr>
            <a:normAutofit fontScale="92500" lnSpcReduction="20000"/>
          </a:bodyPr>
          <a:lstStyle/>
          <a:p>
            <a:pPr>
              <a:lnSpc>
                <a:spcPct val="110000"/>
              </a:lnSpc>
              <a:spcBef>
                <a:spcPts val="600"/>
              </a:spcBef>
            </a:pPr>
            <a:r>
              <a:rPr lang="ru-RU" sz="2400" b="1" dirty="0">
                <a:solidFill>
                  <a:srgbClr val="FF0000"/>
                </a:solidFill>
                <a:latin typeface="Times New Roman" panose="02020603050405020304" pitchFamily="18" charset="0"/>
                <a:cs typeface="Times New Roman" panose="02020603050405020304" pitchFamily="18" charset="0"/>
              </a:rPr>
              <a:t>Дошкольное образование </a:t>
            </a:r>
            <a:r>
              <a:rPr lang="ru-RU" sz="2400" dirty="0">
                <a:latin typeface="Times New Roman" panose="02020603050405020304" pitchFamily="18" charset="0"/>
                <a:cs typeface="Times New Roman" panose="02020603050405020304" pitchFamily="18" charset="0"/>
              </a:rPr>
              <a:t>(адаптированная образовательная программа дошкольного образования).</a:t>
            </a:r>
          </a:p>
          <a:p>
            <a:pPr>
              <a:lnSpc>
                <a:spcPct val="110000"/>
              </a:lnSpc>
              <a:spcBef>
                <a:spcPts val="600"/>
              </a:spcBef>
            </a:pPr>
            <a:r>
              <a:rPr lang="ru-RU" sz="2400" b="1" dirty="0">
                <a:solidFill>
                  <a:srgbClr val="FF0000"/>
                </a:solidFill>
                <a:latin typeface="Times New Roman" panose="02020603050405020304" pitchFamily="18" charset="0"/>
                <a:cs typeface="Times New Roman" panose="02020603050405020304" pitchFamily="18" charset="0"/>
              </a:rPr>
              <a:t>Школьное образование </a:t>
            </a:r>
            <a:r>
              <a:rPr lang="ru-RU" sz="2400" dirty="0">
                <a:latin typeface="Times New Roman" panose="02020603050405020304" pitchFamily="18" charset="0"/>
                <a:cs typeface="Times New Roman" panose="02020603050405020304" pitchFamily="18" charset="0"/>
              </a:rPr>
              <a:t>(адаптированная основная общеобразовательная программа начального общего образования …, АООП основного общего образования …., АООП среднего общего образования …., АООП образования обучающихся с умственной отсталостью (интеллектуальными нарушениями).</a:t>
            </a:r>
          </a:p>
          <a:p>
            <a:pPr>
              <a:lnSpc>
                <a:spcPct val="110000"/>
              </a:lnSpc>
              <a:spcBef>
                <a:spcPts val="600"/>
              </a:spcBef>
            </a:pPr>
            <a:r>
              <a:rPr lang="ru-RU" sz="2400" b="1" dirty="0">
                <a:solidFill>
                  <a:srgbClr val="FF0000"/>
                </a:solidFill>
                <a:latin typeface="Times New Roman" panose="02020603050405020304" pitchFamily="18" charset="0"/>
                <a:cs typeface="Times New Roman" panose="02020603050405020304" pitchFamily="18" charset="0"/>
              </a:rPr>
              <a:t>Дополнительное образование детей </a:t>
            </a:r>
            <a:r>
              <a:rPr lang="ru-RU" sz="2400" dirty="0">
                <a:latin typeface="Times New Roman" panose="02020603050405020304" pitchFamily="18" charset="0"/>
                <a:cs typeface="Times New Roman" panose="02020603050405020304" pitchFamily="18" charset="0"/>
              </a:rPr>
              <a:t>(адаптированная дополнительная общеобразовательная программа). </a:t>
            </a:r>
          </a:p>
          <a:p>
            <a:pPr>
              <a:lnSpc>
                <a:spcPct val="110000"/>
              </a:lnSpc>
              <a:spcBef>
                <a:spcPts val="600"/>
              </a:spcBef>
            </a:pPr>
            <a:r>
              <a:rPr lang="ru-RU" sz="2400" b="1" dirty="0">
                <a:solidFill>
                  <a:srgbClr val="FF0000"/>
                </a:solidFill>
                <a:latin typeface="Times New Roman" panose="02020603050405020304" pitchFamily="18" charset="0"/>
                <a:cs typeface="Times New Roman" panose="02020603050405020304" pitchFamily="18" charset="0"/>
              </a:rPr>
              <a:t>Профессиональное образование </a:t>
            </a:r>
            <a:r>
              <a:rPr lang="ru-RU" sz="2400" dirty="0">
                <a:latin typeface="Times New Roman" panose="02020603050405020304" pitchFamily="18" charset="0"/>
                <a:cs typeface="Times New Roman" panose="02020603050405020304" pitchFamily="18" charset="0"/>
              </a:rPr>
              <a:t>(адаптированная образовательная программа среднего профессионального образования, адаптированная образовательная программа высшего профессионального образования, адаптированная образовательная программа профессиональной подготовки). </a:t>
            </a:r>
          </a:p>
        </p:txBody>
      </p:sp>
      <p:sp>
        <p:nvSpPr>
          <p:cNvPr id="4" name="Стрелка вниз 3"/>
          <p:cNvSpPr/>
          <p:nvPr/>
        </p:nvSpPr>
        <p:spPr>
          <a:xfrm>
            <a:off x="5816111" y="1762331"/>
            <a:ext cx="659423" cy="40444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69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7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600" b="1" dirty="0">
                <a:solidFill>
                  <a:srgbClr val="FF0000"/>
                </a:solidFill>
                <a:latin typeface="Times New Roman" panose="02020603050405020304" pitchFamily="18" charset="0"/>
                <a:cs typeface="Times New Roman" panose="02020603050405020304" pitchFamily="18" charset="0"/>
              </a:rPr>
              <a:t>Основные типологические (нозологические) группы обучающихся с ограниченными возможностями здоровья в школе:</a:t>
            </a:r>
          </a:p>
        </p:txBody>
      </p:sp>
      <p:sp>
        <p:nvSpPr>
          <p:cNvPr id="3" name="Объект 2"/>
          <p:cNvSpPr>
            <a:spLocks noGrp="1"/>
          </p:cNvSpPr>
          <p:nvPr>
            <p:ph idx="1"/>
          </p:nvPr>
        </p:nvSpPr>
        <p:spPr>
          <a:xfrm>
            <a:off x="838200" y="1825624"/>
            <a:ext cx="10515600" cy="4680683"/>
          </a:xfrm>
        </p:spPr>
        <p:txBody>
          <a:bodyPr>
            <a:normAutofit fontScale="92500" lnSpcReduction="10000"/>
          </a:bodyPr>
          <a:lstStyle/>
          <a:p>
            <a:pPr algn="just">
              <a:lnSpc>
                <a:spcPct val="110000"/>
              </a:lnSpc>
            </a:pPr>
            <a:r>
              <a:rPr lang="ru-RU" dirty="0">
                <a:latin typeface="Times New Roman" panose="02020603050405020304" pitchFamily="18" charset="0"/>
                <a:cs typeface="Times New Roman" panose="02020603050405020304" pitchFamily="18" charset="0"/>
              </a:rPr>
              <a:t>с нарушениями слуха (глухие; слабослышащие; позднооглохшие);</a:t>
            </a:r>
          </a:p>
          <a:p>
            <a:pPr algn="just">
              <a:lnSpc>
                <a:spcPct val="110000"/>
              </a:lnSpc>
            </a:pPr>
            <a:r>
              <a:rPr lang="ru-RU" dirty="0">
                <a:latin typeface="Times New Roman" panose="02020603050405020304" pitchFamily="18" charset="0"/>
                <a:cs typeface="Times New Roman" panose="02020603050405020304" pitchFamily="18" charset="0"/>
              </a:rPr>
              <a:t>с нарушениями зрения (слепые; слабовидящие);</a:t>
            </a:r>
          </a:p>
          <a:p>
            <a:pPr algn="just">
              <a:lnSpc>
                <a:spcPct val="110000"/>
              </a:lnSpc>
            </a:pPr>
            <a:r>
              <a:rPr lang="ru-RU" dirty="0">
                <a:latin typeface="Times New Roman" panose="02020603050405020304" pitchFamily="18" charset="0"/>
                <a:cs typeface="Times New Roman" panose="02020603050405020304" pitchFamily="18" charset="0"/>
              </a:rPr>
              <a:t>с нарушениями опорно-двигательного аппарата;</a:t>
            </a:r>
          </a:p>
          <a:p>
            <a:pPr algn="just">
              <a:lnSpc>
                <a:spcPct val="110000"/>
              </a:lnSpc>
            </a:pPr>
            <a:r>
              <a:rPr lang="ru-RU" dirty="0">
                <a:latin typeface="Times New Roman" panose="02020603050405020304" pitchFamily="18" charset="0"/>
                <a:cs typeface="Times New Roman" panose="02020603050405020304" pitchFamily="18" charset="0"/>
              </a:rPr>
              <a:t>с расстройствами аутистического спектра; </a:t>
            </a:r>
          </a:p>
          <a:p>
            <a:pPr algn="just">
              <a:lnSpc>
                <a:spcPct val="110000"/>
              </a:lnSpc>
            </a:pPr>
            <a:r>
              <a:rPr lang="ru-RU" dirty="0">
                <a:latin typeface="Times New Roman" panose="02020603050405020304" pitchFamily="18" charset="0"/>
                <a:cs typeface="Times New Roman" panose="02020603050405020304" pitchFamily="18" charset="0"/>
              </a:rPr>
              <a:t>с умственной отсталостью; </a:t>
            </a:r>
          </a:p>
          <a:p>
            <a:pPr algn="just">
              <a:lnSpc>
                <a:spcPct val="110000"/>
              </a:lnSpc>
            </a:pPr>
            <a:r>
              <a:rPr lang="ru-RU" dirty="0">
                <a:latin typeface="Times New Roman" panose="02020603050405020304" pitchFamily="18" charset="0"/>
                <a:cs typeface="Times New Roman" panose="02020603050405020304" pitchFamily="18" charset="0"/>
              </a:rPr>
              <a:t>с задержкой психического развития; </a:t>
            </a:r>
          </a:p>
          <a:p>
            <a:pPr algn="just">
              <a:lnSpc>
                <a:spcPct val="110000"/>
              </a:lnSpc>
            </a:pPr>
            <a:r>
              <a:rPr lang="ru-RU" dirty="0">
                <a:latin typeface="Times New Roman" panose="02020603050405020304" pitchFamily="18" charset="0"/>
                <a:cs typeface="Times New Roman" panose="02020603050405020304" pitchFamily="18" charset="0"/>
              </a:rPr>
              <a:t>с тяжелыми нарушениями речи;</a:t>
            </a:r>
          </a:p>
          <a:p>
            <a:pPr algn="just">
              <a:lnSpc>
                <a:spcPct val="110000"/>
              </a:lnSpc>
            </a:pPr>
            <a:r>
              <a:rPr lang="ru-RU" b="1" dirty="0">
                <a:latin typeface="Times New Roman" panose="02020603050405020304" pitchFamily="18" charset="0"/>
                <a:cs typeface="Times New Roman" panose="02020603050405020304" pitchFamily="18" charset="0"/>
              </a:rPr>
              <a:t>со сложными дефектами </a:t>
            </a:r>
            <a:r>
              <a:rPr lang="ru-RU" dirty="0">
                <a:latin typeface="Times New Roman" panose="02020603050405020304" pitchFamily="18" charset="0"/>
                <a:cs typeface="Times New Roman" panose="02020603050405020304" pitchFamily="18" charset="0"/>
              </a:rPr>
              <a:t>(при прохождении обследования ПМПК определяется основной (ведущий) дефект в развитии обучающегося)</a:t>
            </a:r>
          </a:p>
        </p:txBody>
      </p:sp>
    </p:spTree>
    <p:extLst>
      <p:ext uri="{BB962C8B-B14F-4D97-AF65-F5344CB8AC3E}">
        <p14:creationId xmlns:p14="http://schemas.microsoft.com/office/powerpoint/2010/main" val="40629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999"/>
                                          </p:stCondLst>
                                        </p:cTn>
                                        <p:tgtEl>
                                          <p:spTgt spid="3">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999"/>
                                          </p:stCondLst>
                                        </p:cTn>
                                        <p:tgtEl>
                                          <p:spTgt spid="3">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0"/>
                                  </p:stCondLst>
                                  <p:childTnLst>
                                    <p:set>
                                      <p:cBhvr>
                                        <p:cTn id="15" dur="1" fill="hold">
                                          <p:stCondLst>
                                            <p:cond delay="999"/>
                                          </p:stCondLst>
                                        </p:cTn>
                                        <p:tgtEl>
                                          <p:spTgt spid="3">
                                            <p:txEl>
                                              <p:pRg st="3" end="3"/>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999"/>
                                          </p:stCondLst>
                                        </p:cTn>
                                        <p:tgtEl>
                                          <p:spTgt spid="3">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0"/>
                                  </p:stCondLst>
                                  <p:childTnLst>
                                    <p:set>
                                      <p:cBhvr>
                                        <p:cTn id="21" dur="1" fill="hold">
                                          <p:stCondLst>
                                            <p:cond delay="999"/>
                                          </p:stCondLst>
                                        </p:cTn>
                                        <p:tgtEl>
                                          <p:spTgt spid="3">
                                            <p:txEl>
                                              <p:pRg st="5" end="5"/>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999"/>
                                          </p:stCondLst>
                                        </p:cTn>
                                        <p:tgtEl>
                                          <p:spTgt spid="3">
                                            <p:txEl>
                                              <p:pRg st="6" end="6"/>
                                            </p:tx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0"/>
                                  </p:stCondLst>
                                  <p:childTnLst>
                                    <p:set>
                                      <p:cBhvr>
                                        <p:cTn id="27" dur="1" fill="hold">
                                          <p:stCondLst>
                                            <p:cond delay="999"/>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325680" y="485435"/>
            <a:ext cx="11446933" cy="6087224"/>
            <a:chOff x="-924227" y="3029"/>
            <a:chExt cx="8649302" cy="6264421"/>
          </a:xfrm>
        </p:grpSpPr>
        <p:grpSp>
          <p:nvGrpSpPr>
            <p:cNvPr id="26" name="Группа 25"/>
            <p:cNvGrpSpPr/>
            <p:nvPr/>
          </p:nvGrpSpPr>
          <p:grpSpPr>
            <a:xfrm>
              <a:off x="-924227" y="3029"/>
              <a:ext cx="8649302" cy="6112677"/>
              <a:chOff x="-924227" y="3029"/>
              <a:chExt cx="8649302" cy="6112677"/>
            </a:xfrm>
          </p:grpSpPr>
          <p:grpSp>
            <p:nvGrpSpPr>
              <p:cNvPr id="32" name="Группа 31"/>
              <p:cNvGrpSpPr/>
              <p:nvPr/>
            </p:nvGrpSpPr>
            <p:grpSpPr>
              <a:xfrm>
                <a:off x="-924227" y="3029"/>
                <a:ext cx="8649302" cy="6112677"/>
                <a:chOff x="-924227" y="3029"/>
                <a:chExt cx="8649302" cy="6112677"/>
              </a:xfrm>
            </p:grpSpPr>
            <p:grpSp>
              <p:nvGrpSpPr>
                <p:cNvPr id="42" name="Группа 41"/>
                <p:cNvGrpSpPr/>
                <p:nvPr/>
              </p:nvGrpSpPr>
              <p:grpSpPr>
                <a:xfrm>
                  <a:off x="-924227" y="3029"/>
                  <a:ext cx="8649302" cy="4951797"/>
                  <a:chOff x="-924227" y="3029"/>
                  <a:chExt cx="8649302" cy="4951797"/>
                </a:xfrm>
              </p:grpSpPr>
              <p:grpSp>
                <p:nvGrpSpPr>
                  <p:cNvPr id="44" name="Группа 43"/>
                  <p:cNvGrpSpPr/>
                  <p:nvPr/>
                </p:nvGrpSpPr>
                <p:grpSpPr>
                  <a:xfrm>
                    <a:off x="-924227" y="3029"/>
                    <a:ext cx="8649302" cy="3696506"/>
                    <a:chOff x="-924227" y="3029"/>
                    <a:chExt cx="8649302" cy="3696506"/>
                  </a:xfrm>
                </p:grpSpPr>
                <p:grpSp>
                  <p:nvGrpSpPr>
                    <p:cNvPr id="46" name="Группа 45"/>
                    <p:cNvGrpSpPr/>
                    <p:nvPr/>
                  </p:nvGrpSpPr>
                  <p:grpSpPr>
                    <a:xfrm>
                      <a:off x="-924227" y="3029"/>
                      <a:ext cx="8649302" cy="2564201"/>
                      <a:chOff x="-924227" y="3029"/>
                      <a:chExt cx="8649302" cy="2564201"/>
                    </a:xfrm>
                  </p:grpSpPr>
                  <p:sp>
                    <p:nvSpPr>
                      <p:cNvPr id="48" name="Блок-схема: альтернативный процесс 47"/>
                      <p:cNvSpPr/>
                      <p:nvPr/>
                    </p:nvSpPr>
                    <p:spPr>
                      <a:xfrm>
                        <a:off x="-924227" y="3029"/>
                        <a:ext cx="8649302" cy="729227"/>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1600" b="1" cap="all" dirty="0">
                            <a:solidFill>
                              <a:srgbClr val="960000"/>
                            </a:solidFill>
                            <a:effectLst/>
                            <a:latin typeface="Times New Roman" panose="02020603050405020304" pitchFamily="18" charset="0"/>
                            <a:ea typeface="Calibri" panose="020F0502020204030204" pitchFamily="34" charset="0"/>
                            <a:cs typeface="Times New Roman" panose="02020603050405020304" pitchFamily="18" charset="0"/>
                          </a:rPr>
                          <a:t>Реализуемые Модели инклюзивного образования об</a:t>
                        </a:r>
                        <a:r>
                          <a:rPr lang="ru-RU" sz="1600" b="1" cap="all" dirty="0">
                            <a:solidFill>
                              <a:srgbClr val="960000"/>
                            </a:solidFill>
                            <a:latin typeface="Times New Roman" panose="02020603050405020304" pitchFamily="18" charset="0"/>
                            <a:ea typeface="Calibri" panose="020F0502020204030204" pitchFamily="34" charset="0"/>
                            <a:cs typeface="Times New Roman" panose="02020603050405020304" pitchFamily="18" charset="0"/>
                          </a:rPr>
                          <a:t>учающихся</a:t>
                        </a:r>
                        <a:r>
                          <a:rPr lang="ru-RU" sz="1600" b="1" cap="all" dirty="0">
                            <a:solidFill>
                              <a:srgbClr val="960000"/>
                            </a:solidFill>
                            <a:effectLst/>
                            <a:latin typeface="Times New Roman" panose="02020603050405020304" pitchFamily="18" charset="0"/>
                            <a:ea typeface="Calibri" panose="020F0502020204030204" pitchFamily="34" charset="0"/>
                            <a:cs typeface="Times New Roman" panose="02020603050405020304" pitchFamily="18" charset="0"/>
                          </a:rPr>
                          <a:t> с ОВЗ в Иркутской области на уровнях начального, основного и среднего общего образования</a:t>
                        </a:r>
                      </a:p>
                    </p:txBody>
                  </p:sp>
                  <p:sp>
                    <p:nvSpPr>
                      <p:cNvPr id="51" name="Блок-схема: альтернативный процесс 50"/>
                      <p:cNvSpPr/>
                      <p:nvPr/>
                    </p:nvSpPr>
                    <p:spPr>
                      <a:xfrm>
                        <a:off x="-402621" y="1242904"/>
                        <a:ext cx="3479194" cy="1324326"/>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Инклюзивные (интегрированные) формы обучения в системе муниципальных общеобразовательных школ и негосударственных ОО</a:t>
                        </a:r>
                        <a:endParaRPr lang="ru-RU" b="1" dirty="0">
                          <a:effectLst/>
                          <a:ea typeface="Calibri" panose="020F0502020204030204" pitchFamily="34" charset="0"/>
                          <a:cs typeface="Times New Roman" panose="02020603050405020304" pitchFamily="18" charset="0"/>
                        </a:endParaRPr>
                      </a:p>
                    </p:txBody>
                  </p:sp>
                </p:grpSp>
                <p:sp>
                  <p:nvSpPr>
                    <p:cNvPr id="47" name="Блок-схема: альтернативный процесс 46"/>
                    <p:cNvSpPr/>
                    <p:nvPr/>
                  </p:nvSpPr>
                  <p:spPr>
                    <a:xfrm>
                      <a:off x="-402621" y="2680360"/>
                      <a:ext cx="3426805" cy="1019175"/>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Совместное обучение с </a:t>
                      </a:r>
                      <a:r>
                        <a:rPr lang="ru-RU" b="1" dirty="0">
                          <a:latin typeface="Times New Roman" panose="02020603050405020304" pitchFamily="18" charset="0"/>
                          <a:ea typeface="Calibri" panose="020F0502020204030204" pitchFamily="34" charset="0"/>
                          <a:cs typeface="Times New Roman" panose="02020603050405020304" pitchFamily="18" charset="0"/>
                        </a:rPr>
                        <a:t>учащимися</a:t>
                      </a:r>
                      <a:r>
                        <a:rPr lang="ru-RU" b="1" dirty="0">
                          <a:effectLst/>
                          <a:latin typeface="Times New Roman" panose="02020603050405020304" pitchFamily="18" charset="0"/>
                          <a:ea typeface="Calibri" panose="020F0502020204030204" pitchFamily="34" charset="0"/>
                          <a:cs typeface="Times New Roman" panose="02020603050405020304" pitchFamily="18" charset="0"/>
                        </a:rPr>
                        <a:t>, не имеющими ограничений по здоровью</a:t>
                      </a:r>
                      <a:endParaRPr lang="ru-RU" b="1" dirty="0">
                        <a:effectLst/>
                        <a:ea typeface="Calibri" panose="020F0502020204030204" pitchFamily="34" charset="0"/>
                        <a:cs typeface="Times New Roman" panose="02020603050405020304" pitchFamily="18" charset="0"/>
                      </a:endParaRPr>
                    </a:p>
                  </p:txBody>
                </p:sp>
              </p:grpSp>
              <p:sp>
                <p:nvSpPr>
                  <p:cNvPr id="45" name="Блок-схема: альтернативный процесс 44"/>
                  <p:cNvSpPr/>
                  <p:nvPr/>
                </p:nvSpPr>
                <p:spPr>
                  <a:xfrm>
                    <a:off x="-402621" y="3786662"/>
                    <a:ext cx="3411959" cy="1168164"/>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Обучение в специально организованных классах для </a:t>
                    </a:r>
                    <a:r>
                      <a:rPr lang="ru-RU" b="1" dirty="0">
                        <a:latin typeface="Times New Roman" panose="02020603050405020304" pitchFamily="18" charset="0"/>
                        <a:ea typeface="Calibri" panose="020F0502020204030204" pitchFamily="34" charset="0"/>
                        <a:cs typeface="Times New Roman" panose="02020603050405020304" pitchFamily="18" charset="0"/>
                      </a:rPr>
                      <a:t>учащихся с ОВЗ</a:t>
                    </a:r>
                    <a:r>
                      <a:rPr lang="ru-RU"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grpSp>
            <p:sp>
              <p:nvSpPr>
                <p:cNvPr id="43" name="Блок-схема: альтернативный процесс 42"/>
                <p:cNvSpPr/>
                <p:nvPr/>
              </p:nvSpPr>
              <p:spPr>
                <a:xfrm>
                  <a:off x="-402621" y="5067956"/>
                  <a:ext cx="3374419" cy="1047750"/>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Индивидуальное обучение на дому или в медицинских организациях</a:t>
                  </a:r>
                  <a:endParaRPr lang="ru-RU" b="1" dirty="0">
                    <a:effectLst/>
                    <a:ea typeface="Calibri" panose="020F0502020204030204" pitchFamily="34" charset="0"/>
                    <a:cs typeface="Times New Roman" panose="02020603050405020304" pitchFamily="18" charset="0"/>
                  </a:endParaRPr>
                </a:p>
              </p:txBody>
            </p:sp>
          </p:grpSp>
          <p:grpSp>
            <p:nvGrpSpPr>
              <p:cNvPr id="33" name="Группа 32"/>
              <p:cNvGrpSpPr/>
              <p:nvPr/>
            </p:nvGrpSpPr>
            <p:grpSpPr>
              <a:xfrm>
                <a:off x="4352924" y="1315025"/>
                <a:ext cx="3305194" cy="4722791"/>
                <a:chOff x="-1" y="229175"/>
                <a:chExt cx="3305194" cy="4722791"/>
              </a:xfrm>
            </p:grpSpPr>
            <p:grpSp>
              <p:nvGrpSpPr>
                <p:cNvPr id="34" name="Группа 33"/>
                <p:cNvGrpSpPr/>
                <p:nvPr/>
              </p:nvGrpSpPr>
              <p:grpSpPr>
                <a:xfrm>
                  <a:off x="35234" y="2878376"/>
                  <a:ext cx="3269959" cy="2073590"/>
                  <a:chOff x="35234" y="-941149"/>
                  <a:chExt cx="3269959" cy="2073590"/>
                </a:xfrm>
              </p:grpSpPr>
              <p:sp>
                <p:nvSpPr>
                  <p:cNvPr id="40" name="Блок-схема: альтернативный процесс 39"/>
                  <p:cNvSpPr/>
                  <p:nvPr/>
                </p:nvSpPr>
                <p:spPr>
                  <a:xfrm>
                    <a:off x="35234" y="-941149"/>
                    <a:ext cx="3269959" cy="990600"/>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Обучение в организованных классах</a:t>
                    </a:r>
                    <a:endParaRPr lang="ru-RU" b="1" dirty="0">
                      <a:effectLst/>
                      <a:ea typeface="Calibri" panose="020F0502020204030204" pitchFamily="34" charset="0"/>
                      <a:cs typeface="Times New Roman" panose="02020603050405020304" pitchFamily="18" charset="0"/>
                    </a:endParaRPr>
                  </a:p>
                </p:txBody>
              </p:sp>
              <p:sp>
                <p:nvSpPr>
                  <p:cNvPr id="41" name="Блок-схема: альтернативный процесс 40"/>
                  <p:cNvSpPr/>
                  <p:nvPr/>
                </p:nvSpPr>
                <p:spPr>
                  <a:xfrm>
                    <a:off x="94094" y="162581"/>
                    <a:ext cx="3211099" cy="969860"/>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Индивидуальное обучение на дому или в медицинских организациях</a:t>
                    </a: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grpSp>
            <p:grpSp>
              <p:nvGrpSpPr>
                <p:cNvPr id="35" name="Группа 34"/>
                <p:cNvGrpSpPr/>
                <p:nvPr/>
              </p:nvGrpSpPr>
              <p:grpSpPr>
                <a:xfrm>
                  <a:off x="-1" y="229175"/>
                  <a:ext cx="3305194" cy="2460587"/>
                  <a:chOff x="-1" y="229175"/>
                  <a:chExt cx="3305194" cy="2460587"/>
                </a:xfrm>
              </p:grpSpPr>
              <p:sp>
                <p:nvSpPr>
                  <p:cNvPr id="36" name="Блок-схема: альтернативный процесс 35"/>
                  <p:cNvSpPr/>
                  <p:nvPr/>
                </p:nvSpPr>
                <p:spPr>
                  <a:xfrm>
                    <a:off x="19049" y="1332189"/>
                    <a:ext cx="3286144" cy="1357573"/>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b="1" dirty="0">
                        <a:latin typeface="Times New Roman" panose="02020603050405020304" pitchFamily="18" charset="0"/>
                        <a:ea typeface="Calibri" panose="020F0502020204030204" pitchFamily="34" charset="0"/>
                        <a:cs typeface="Times New Roman" panose="02020603050405020304" pitchFamily="18" charset="0"/>
                      </a:rPr>
                      <a:t>36 специальных (коррекционных) школ и школ-интернатов для разных типологических групп </a:t>
                    </a:r>
                  </a:p>
                  <a:p>
                    <a:pPr algn="ctr"/>
                    <a:r>
                      <a:rPr lang="ru-RU" b="1" dirty="0">
                        <a:latin typeface="Times New Roman" panose="02020603050405020304" pitchFamily="18" charset="0"/>
                        <a:ea typeface="Calibri" panose="020F0502020204030204" pitchFamily="34" charset="0"/>
                        <a:cs typeface="Times New Roman" panose="02020603050405020304" pitchFamily="18" charset="0"/>
                      </a:rPr>
                      <a:t>обучающихся с ОВЗ</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8" name="Блок-схема: альтернативный процесс 37"/>
                  <p:cNvSpPr/>
                  <p:nvPr/>
                </p:nvSpPr>
                <p:spPr>
                  <a:xfrm>
                    <a:off x="-1" y="229175"/>
                    <a:ext cx="3305194" cy="914400"/>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О</a:t>
                    </a:r>
                    <a:r>
                      <a:rPr lang="ru-RU" b="1" dirty="0">
                        <a:effectLst/>
                        <a:latin typeface="Times New Roman" panose="02020603050405020304" pitchFamily="18" charset="0"/>
                        <a:ea typeface="Calibri" panose="020F0502020204030204" pitchFamily="34" charset="0"/>
                        <a:cs typeface="Times New Roman" panose="02020603050405020304" pitchFamily="18" charset="0"/>
                      </a:rPr>
                      <a:t>бучение в системе специальных (коррекционных) школ</a:t>
                    </a:r>
                    <a:endParaRPr lang="ru-RU" b="1" dirty="0">
                      <a:effectLst/>
                      <a:ea typeface="Calibri" panose="020F0502020204030204" pitchFamily="34" charset="0"/>
                      <a:cs typeface="Times New Roman" panose="02020603050405020304" pitchFamily="18" charset="0"/>
                    </a:endParaRPr>
                  </a:p>
                </p:txBody>
              </p:sp>
            </p:grpSp>
          </p:grpSp>
        </p:grpSp>
        <p:grpSp>
          <p:nvGrpSpPr>
            <p:cNvPr id="28" name="Группа 27"/>
            <p:cNvGrpSpPr/>
            <p:nvPr/>
          </p:nvGrpSpPr>
          <p:grpSpPr>
            <a:xfrm>
              <a:off x="3038475" y="1114425"/>
              <a:ext cx="962025" cy="5153025"/>
              <a:chOff x="0" y="0"/>
              <a:chExt cx="962025" cy="5153025"/>
            </a:xfrm>
          </p:grpSpPr>
          <p:sp>
            <p:nvSpPr>
              <p:cNvPr id="30" name="Блок-схема: альтернативный процесс 29"/>
              <p:cNvSpPr/>
              <p:nvPr/>
            </p:nvSpPr>
            <p:spPr>
              <a:xfrm>
                <a:off x="361950" y="0"/>
                <a:ext cx="600075" cy="5153025"/>
              </a:xfrm>
              <a:prstGeom prst="flowChartAlternateProcess">
                <a:avLst/>
              </a:prstGeom>
              <a:ln>
                <a:solidFill>
                  <a:srgbClr val="960000"/>
                </a:solid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228600" algn="ctr">
                  <a:lnSpc>
                    <a:spcPct val="107000"/>
                  </a:lnSpc>
                  <a:spcAft>
                    <a:spcPts val="800"/>
                  </a:spcAft>
                </a:pPr>
                <a:r>
                  <a:rPr lang="ru-RU" sz="1800" b="1" cap="all" dirty="0">
                    <a:effectLst/>
                    <a:latin typeface="Times New Roman" panose="02020603050405020304" pitchFamily="18" charset="0"/>
                    <a:ea typeface="Calibri" panose="020F0502020204030204" pitchFamily="34" charset="0"/>
                    <a:cs typeface="Times New Roman" panose="02020603050405020304" pitchFamily="18" charset="0"/>
                  </a:rPr>
                  <a:t>Обучение в форме семейного образования</a:t>
                </a:r>
                <a:endParaRPr lang="ru-RU" sz="1100" b="1" cap="all" dirty="0">
                  <a:effectLst/>
                  <a:ea typeface="Calibri" panose="020F0502020204030204" pitchFamily="34" charset="0"/>
                  <a:cs typeface="Times New Roman" panose="02020603050405020304" pitchFamily="18" charset="0"/>
                </a:endParaRPr>
              </a:p>
            </p:txBody>
          </p:sp>
          <p:sp>
            <p:nvSpPr>
              <p:cNvPr id="31" name="Двойная стрелка влево/вправо 30"/>
              <p:cNvSpPr/>
              <p:nvPr/>
            </p:nvSpPr>
            <p:spPr>
              <a:xfrm>
                <a:off x="0" y="342900"/>
                <a:ext cx="361950" cy="224422"/>
              </a:xfrm>
              <a:prstGeom prst="leftRightArrow">
                <a:avLst/>
              </a:prstGeom>
              <a:solidFill>
                <a:srgbClr val="96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grpSp>
      <p:sp>
        <p:nvSpPr>
          <p:cNvPr id="84" name="Двойная стрелка влево/вправо 83"/>
          <p:cNvSpPr/>
          <p:nvPr/>
        </p:nvSpPr>
        <p:spPr>
          <a:xfrm>
            <a:off x="6843318" y="1898594"/>
            <a:ext cx="479023" cy="218074"/>
          </a:xfrm>
          <a:prstGeom prst="leftRightArrow">
            <a:avLst/>
          </a:prstGeom>
          <a:solidFill>
            <a:srgbClr val="96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4" name="Двойная стрелка влево/вправо 23"/>
          <p:cNvSpPr/>
          <p:nvPr/>
        </p:nvSpPr>
        <p:spPr>
          <a:xfrm rot="5400000">
            <a:off x="3423443" y="1307573"/>
            <a:ext cx="479023" cy="218074"/>
          </a:xfrm>
          <a:prstGeom prst="leftRightArrow">
            <a:avLst/>
          </a:prstGeom>
          <a:solidFill>
            <a:srgbClr val="96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7" name="Двойная стрелка влево/вправо 26"/>
          <p:cNvSpPr/>
          <p:nvPr/>
        </p:nvSpPr>
        <p:spPr>
          <a:xfrm rot="5400000">
            <a:off x="9084724" y="1307572"/>
            <a:ext cx="479023" cy="218074"/>
          </a:xfrm>
          <a:prstGeom prst="leftRightArrow">
            <a:avLst/>
          </a:prstGeom>
          <a:solidFill>
            <a:srgbClr val="960000"/>
          </a:solidFill>
          <a:ln w="12700" cap="flat" cmpd="sng" algn="ctr">
            <a:solidFill>
              <a:srgbClr val="96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Tree>
    <p:extLst>
      <p:ext uri="{BB962C8B-B14F-4D97-AF65-F5344CB8AC3E}">
        <p14:creationId xmlns:p14="http://schemas.microsoft.com/office/powerpoint/2010/main" val="3099837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DCEF1B-FAB7-41CE-ABCA-84028436FBE4}"/>
              </a:ext>
            </a:extLst>
          </p:cNvPr>
          <p:cNvSpPr>
            <a:spLocks noGrp="1"/>
          </p:cNvSpPr>
          <p:nvPr>
            <p:ph type="title"/>
          </p:nvPr>
        </p:nvSpPr>
        <p:spPr>
          <a:xfrm>
            <a:off x="838200" y="145489"/>
            <a:ext cx="10515600" cy="1115140"/>
          </a:xfrm>
        </p:spPr>
        <p:txBody>
          <a:bodyPr>
            <a:normAutofit/>
          </a:bodyPr>
          <a:lstStyle/>
          <a:p>
            <a:pPr algn="ctr"/>
            <a:r>
              <a:rPr lang="ru-RU" sz="3200" dirty="0">
                <a:latin typeface="Times New Roman" panose="02020603050405020304" pitchFamily="18" charset="0"/>
                <a:cs typeface="Times New Roman" panose="02020603050405020304" pitchFamily="18" charset="0"/>
              </a:rPr>
              <a:t>ЦПМПК, г. Иркутск, ул. Пискунова, д.42, </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тел. 8(3952) 700-037, </a:t>
            </a:r>
            <a:r>
              <a:rPr lang="en-US" sz="3200" dirty="0">
                <a:latin typeface="Times New Roman" panose="02020603050405020304" pitchFamily="18" charset="0"/>
                <a:cs typeface="Times New Roman" panose="02020603050405020304" pitchFamily="18" charset="0"/>
              </a:rPr>
              <a:t>e-mail ogoucpmss@mail.ru</a:t>
            </a:r>
            <a:endParaRPr lang="ru-RU" sz="3200" dirty="0">
              <a:latin typeface="Times New Roman" panose="02020603050405020304" pitchFamily="18" charset="0"/>
              <a:cs typeface="Times New Roman" panose="02020603050405020304" pitchFamily="18" charset="0"/>
            </a:endParaRPr>
          </a:p>
        </p:txBody>
      </p:sp>
      <p:pic>
        <p:nvPicPr>
          <p:cNvPr id="4" name="Объект 4">
            <a:extLst>
              <a:ext uri="{FF2B5EF4-FFF2-40B4-BE49-F238E27FC236}">
                <a16:creationId xmlns:a16="http://schemas.microsoft.com/office/drawing/2014/main" id="{E8D6DC51-92EE-4D73-933E-57C18519F0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261" y="1251436"/>
            <a:ext cx="9967225" cy="5606564"/>
          </a:xfrm>
          <a:prstGeom prst="rect">
            <a:avLst/>
          </a:prstGeom>
        </p:spPr>
      </p:pic>
    </p:spTree>
    <p:extLst>
      <p:ext uri="{BB962C8B-B14F-4D97-AF65-F5344CB8AC3E}">
        <p14:creationId xmlns:p14="http://schemas.microsoft.com/office/powerpoint/2010/main" val="428597106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3272</TotalTime>
  <Words>4771</Words>
  <Application>Microsoft Office PowerPoint</Application>
  <PresentationFormat>Широкоэкранный</PresentationFormat>
  <Paragraphs>405</Paragraphs>
  <Slides>49</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49</vt:i4>
      </vt:variant>
    </vt:vector>
  </HeadingPairs>
  <TitlesOfParts>
    <vt:vector size="57" baseType="lpstr">
      <vt:lpstr>Arial</vt:lpstr>
      <vt:lpstr>Calibri</vt:lpstr>
      <vt:lpstr>Calibri Light</vt:lpstr>
      <vt:lpstr>Franklin Gothic Book</vt:lpstr>
      <vt:lpstr>Tahoma</vt:lpstr>
      <vt:lpstr>Times New Roman</vt:lpstr>
      <vt:lpstr>Wingdings</vt:lpstr>
      <vt:lpstr>Тема Office</vt:lpstr>
      <vt:lpstr>           «Об  обеспечении условий для организации образования обучающихся с ОВЗ, с инвалидностью»       </vt:lpstr>
      <vt:lpstr>Презентация PowerPoint</vt:lpstr>
      <vt:lpstr>В соответствии с ФЗ «Об образовании в Российской Федерации»: </vt:lpstr>
      <vt:lpstr>Презентация PowerPoint</vt:lpstr>
      <vt:lpstr>В соответствии с Федеральным Законом «Об образовании в Российской Федерации» от 29.12.2012 г. №273-ФЗ: </vt:lpstr>
      <vt:lpstr>    Адаптированная образовательная программа (АОП) - образовательная программа, адаптированная для обучения лиц с ОВЗ с учетом особенностей их психофизического развития, индивидуальных возможностей и при необходимости обеспечивающая коррекцию нарушений развития и социальную адаптацию указанных лиц:    виды (наименования) АОП </vt:lpstr>
      <vt:lpstr>Основные типологические (нозологические) группы обучающихся с ограниченными возможностями здоровья в школе:</vt:lpstr>
      <vt:lpstr>Презентация PowerPoint</vt:lpstr>
      <vt:lpstr>ЦПМПК, г. Иркутск, ул. Пискунова, д.42,  тел. 8(3952) 700-037, e-mail ogoucpmss@mail.ru</vt:lpstr>
      <vt:lpstr>Презентация PowerPoint</vt:lpstr>
      <vt:lpstr>Презентация PowerPoint</vt:lpstr>
      <vt:lpstr>Отказ родителей (законных представителей) от обследования ребенка на ПМПК</vt:lpstr>
      <vt:lpstr>Федеральный закон от 24.11.1995 N 181-ФЗ «О социальной защите инвалидов в Российской Федерации» (ред. от 29.12.2015 г.) </vt:lpstr>
      <vt:lpstr>Реализация мероприятий ИПРА ребенка-инвалида в Иркутской области:  распоряжение министерства образования Иркутской области от 13.05.2016 г. №325-мр</vt:lpstr>
      <vt:lpstr>Приказ Министерства образования и науки РФ от 09.11.2015 г. N 1309 «Об утверждении Порядка обеспечения условий доступности для инвалидов объектов и предоставляемых услуг в сфере образования, а также оказания им при этом необходимой помощи»</vt:lpstr>
      <vt:lpstr>Презентация PowerPoint</vt:lpstr>
      <vt:lpstr>Приказ Министерства просвещения РФ от 02.09.2020 г. N 458 «Об утверждении Порядка приема на обучение по образовательным программам начального общего, основного общего и среднего общего образования» </vt:lpstr>
      <vt:lpstr>Презентация PowerPoint</vt:lpstr>
      <vt:lpstr>Презентация PowerPoint</vt:lpstr>
      <vt:lpstr>Приказ Министерства просвещения РФ от 22 марта 2021 г. N 115 "Об утверждении Порядка организации и осуществления образовательной деятельности по основным общеобразовательным программам - образовательным программам начального общего, основного общего и среднего общего образования"</vt:lpstr>
      <vt:lpstr>Необходимость сопровождение обучающегося ассистентом (помощником) и (или) тьютором определяет:</vt:lpstr>
      <vt:lpstr>Роль специалиста в организации образовательного процесса учащихся с ОВЗ:</vt:lpstr>
      <vt:lpstr>Приказ Министерства просвещения РФ от 22 марта 2021 г. N 115 "Об утверждении Порядка организации и осуществления образовательной деятельности по основным общеобразовательным программам - образовательным программам начального общего, основного общего и среднего общего образования"</vt:lpstr>
      <vt:lpstr>АООП может быть реализована при посещении обучающимся с ОВЗ школы, при индивидуальном обучении на дому или в медицинской организации: </vt:lpstr>
      <vt:lpstr>Презентация PowerPoint</vt:lpstr>
      <vt:lpstr>В соответствии с Федеральным Законом «Об образовании в Российской Федерации» от 29.12.2012 г. №273-ФЗ: </vt:lpstr>
      <vt:lpstr>Письмо Федеральной службы по надзору в сфере образования и науки (Рособрнадзор) от 07.08.2018 № 05-283  «Об обучении лиц, находящихся на домашнем обучении» </vt:lpstr>
      <vt:lpstr>Презентация PowerPoint</vt:lpstr>
      <vt:lpstr>Презентация PowerPoint</vt:lpstr>
      <vt:lpstr>Презентация PowerPoint</vt:lpstr>
      <vt:lpstr>Презентация PowerPoint</vt:lpstr>
      <vt:lpstr>Количество обучающихся в инклюзивном классе?</vt:lpstr>
      <vt:lpstr>Презентация PowerPoint</vt:lpstr>
      <vt:lpstr>Презентация PowerPoint</vt:lpstr>
      <vt:lpstr> Образовательная недельная нагрузка обучающихся с ОВЗ (5 – дневная учебная неделя)  Санитарные правила и нормы СанПиН 1.2.3685-21 «Гигиенические нормативы и требования к обеспечению безопасности и (или) безвредности для человека факторов среды обитания»  VI. Гигиенические нормативы по устройству, содержанию и режиму работы организаций воспитания и обучения, отдыха и оздоровления детей и молодежи </vt:lpstr>
      <vt:lpstr> Образовательная недельная нагрузка обучающихся с ОВЗ (5 – дневная учебная неделя)  Санитарные правила и нормы СанПиН 1.2.3685-21 «Гигиенические нормативы и требования к обеспечению безопасности и (или) безвредности для человека факторов среды обитания»  VI. Гигиенические нормативы по устройству, содержанию и режиму работы организаций воспитания и обучения, отдыха и оздоровления детей и молодежи </vt:lpstr>
      <vt:lpstr>Обеспечение учебниками обучающихся с ограниченными возможностями здоровья:</vt:lpstr>
      <vt:lpstr>Презентация PowerPoint</vt:lpstr>
      <vt:lpstr>Использование ЭОР: </vt:lpstr>
      <vt:lpstr>Распоряжение Министерства просвещения РФ от 6 августа 2020 г. N Р-75 «Об утверждении примерного Положения об оказании логопедической помощи в организациях, осуществляющих образовательную деятельность» </vt:lpstr>
      <vt:lpstr>Презентация PowerPoint</vt:lpstr>
      <vt:lpstr> Распоряжение министерства просвещения РФ от 09.09.2019 г. № Р-93 «Об утверждении примерного положения о психолого-педагогическом  консилиуме образовательной организации» </vt:lpstr>
      <vt:lpstr>Презентация PowerPoint</vt:lpstr>
      <vt:lpstr>Разработка образовательных программ:</vt:lpstr>
      <vt:lpstr>Перечень утвержденных федеральных основных общеобразовательных программ:</vt:lpstr>
      <vt:lpstr> Разработка адаптированных образовательных программ в системе общего образования:</vt:lpstr>
      <vt:lpstr>Презентация PowerPoint</vt:lpstr>
      <vt:lpstr>17 мая 2023 года - Региональная стажировочная сессия «Механизмы обеспечения доступным качественным образованием обучающихся с ограниченными возможностями здоровья в условиях общеобразовательной организации»</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Теоретико – методологические основы реализации федерального государственного образовательного стандарта обучающихся с умственной отсталостью (интеллектуальными нарушениями)</dc:title>
  <dc:creator>Ольга</dc:creator>
  <cp:lastModifiedBy>MA_Voronkova</cp:lastModifiedBy>
  <cp:revision>446</cp:revision>
  <cp:lastPrinted>2020-04-10T02:51:13Z</cp:lastPrinted>
  <dcterms:created xsi:type="dcterms:W3CDTF">2015-12-13T09:05:02Z</dcterms:created>
  <dcterms:modified xsi:type="dcterms:W3CDTF">2023-05-13T06:03:05Z</dcterms:modified>
</cp:coreProperties>
</file>