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82" r:id="rId4"/>
    <p:sldId id="268" r:id="rId5"/>
    <p:sldId id="262" r:id="rId6"/>
    <p:sldId id="283" r:id="rId7"/>
    <p:sldId id="270" r:id="rId8"/>
    <p:sldId id="287" r:id="rId9"/>
    <p:sldId id="297" r:id="rId10"/>
    <p:sldId id="286" r:id="rId11"/>
    <p:sldId id="289" r:id="rId12"/>
    <p:sldId id="291" r:id="rId13"/>
    <p:sldId id="292" r:id="rId14"/>
    <p:sldId id="288" r:id="rId15"/>
    <p:sldId id="293" r:id="rId16"/>
    <p:sldId id="290" r:id="rId17"/>
    <p:sldId id="294" r:id="rId18"/>
    <p:sldId id="295" r:id="rId19"/>
    <p:sldId id="298" r:id="rId20"/>
    <p:sldId id="296" r:id="rId21"/>
    <p:sldId id="299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3555B-FF9A-4130-B80C-CFA5656E7306}" type="doc">
      <dgm:prSet loTypeId="urn:microsoft.com/office/officeart/2005/8/layout/pyramid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00D0561-26B1-4090-A5B9-C882FB470086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B6D238C2-3E26-451E-9082-DAFA4897B64C}" type="parTrans" cxnId="{DD320423-FC15-4CF5-8012-717D81293632}">
      <dgm:prSet/>
      <dgm:spPr/>
      <dgm:t>
        <a:bodyPr/>
        <a:lstStyle/>
        <a:p>
          <a:endParaRPr lang="ru-RU"/>
        </a:p>
      </dgm:t>
    </dgm:pt>
    <dgm:pt modelId="{0C226A7B-ACEA-4EC0-858B-14D3E2DC817B}" type="sibTrans" cxnId="{DD320423-FC15-4CF5-8012-717D81293632}">
      <dgm:prSet/>
      <dgm:spPr/>
      <dgm:t>
        <a:bodyPr/>
        <a:lstStyle/>
        <a:p>
          <a:endParaRPr lang="ru-RU"/>
        </a:p>
      </dgm:t>
    </dgm:pt>
    <dgm:pt modelId="{9A50FCA3-521A-48B3-930F-02AEF7115328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58F5E3B5-3B2D-4868-A4A8-1212EAB3C93E}" type="parTrans" cxnId="{C1BA9CB1-799A-42D9-887A-1C8EC65C4117}">
      <dgm:prSet/>
      <dgm:spPr/>
      <dgm:t>
        <a:bodyPr/>
        <a:lstStyle/>
        <a:p>
          <a:endParaRPr lang="ru-RU"/>
        </a:p>
      </dgm:t>
    </dgm:pt>
    <dgm:pt modelId="{1CBA2539-074A-416D-AEBF-6A6C3F5A41A8}" type="sibTrans" cxnId="{C1BA9CB1-799A-42D9-887A-1C8EC65C4117}">
      <dgm:prSet/>
      <dgm:spPr/>
      <dgm:t>
        <a:bodyPr/>
        <a:lstStyle/>
        <a:p>
          <a:endParaRPr lang="ru-RU"/>
        </a:p>
      </dgm:t>
    </dgm:pt>
    <dgm:pt modelId="{991A5518-436A-44D9-884F-2C92E6B7A343}">
      <dgm:prSet phldrT="[Текст]"/>
      <dgm:spPr/>
      <dgm:t>
        <a:bodyPr/>
        <a:lstStyle/>
        <a:p>
          <a:r>
            <a:rPr lang="ru-RU" dirty="0" smtClean="0"/>
            <a:t>18</a:t>
          </a:r>
          <a:endParaRPr lang="ru-RU" dirty="0"/>
        </a:p>
      </dgm:t>
    </dgm:pt>
    <dgm:pt modelId="{3CCA191E-65A3-47E9-8588-C1269EEFEDAC}" type="parTrans" cxnId="{3B2BFA08-70F0-484E-83F6-17008057684D}">
      <dgm:prSet/>
      <dgm:spPr/>
      <dgm:t>
        <a:bodyPr/>
        <a:lstStyle/>
        <a:p>
          <a:endParaRPr lang="ru-RU"/>
        </a:p>
      </dgm:t>
    </dgm:pt>
    <dgm:pt modelId="{D971C64B-BDAC-44CA-8706-1B8F949050A9}" type="sibTrans" cxnId="{3B2BFA08-70F0-484E-83F6-17008057684D}">
      <dgm:prSet/>
      <dgm:spPr/>
      <dgm:t>
        <a:bodyPr/>
        <a:lstStyle/>
        <a:p>
          <a:endParaRPr lang="ru-RU"/>
        </a:p>
      </dgm:t>
    </dgm:pt>
    <dgm:pt modelId="{FB47B74E-B931-4BEB-AC5E-65992211105F}">
      <dgm:prSet phldrT="[Текст]"/>
      <dgm:spPr/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4D6BB5B8-9004-4576-9294-136B3BD52F1E}" type="parTrans" cxnId="{63BABDAD-DB5C-404A-BCA1-DB76C1579970}">
      <dgm:prSet/>
      <dgm:spPr/>
      <dgm:t>
        <a:bodyPr/>
        <a:lstStyle/>
        <a:p>
          <a:endParaRPr lang="ru-RU"/>
        </a:p>
      </dgm:t>
    </dgm:pt>
    <dgm:pt modelId="{F7F728D3-3CB8-47A9-822B-6A4A6244A12D}" type="sibTrans" cxnId="{63BABDAD-DB5C-404A-BCA1-DB76C1579970}">
      <dgm:prSet/>
      <dgm:spPr/>
      <dgm:t>
        <a:bodyPr/>
        <a:lstStyle/>
        <a:p>
          <a:endParaRPr lang="ru-RU"/>
        </a:p>
      </dgm:t>
    </dgm:pt>
    <dgm:pt modelId="{B86BCAD7-06C1-40B1-B6F7-926349836DED}" type="pres">
      <dgm:prSet presAssocID="{73A3555B-FF9A-4130-B80C-CFA5656E73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22826B6-9689-4843-9C77-B1D17FF852FA}" type="pres">
      <dgm:prSet presAssocID="{73A3555B-FF9A-4130-B80C-CFA5656E7306}" presName="pyramid" presStyleLbl="node1" presStyleIdx="0" presStyleCnt="1"/>
      <dgm:spPr/>
    </dgm:pt>
    <dgm:pt modelId="{DEC0C4B0-DC69-4A19-A5EF-CFF96165D8ED}" type="pres">
      <dgm:prSet presAssocID="{73A3555B-FF9A-4130-B80C-CFA5656E7306}" presName="theList" presStyleCnt="0"/>
      <dgm:spPr/>
    </dgm:pt>
    <dgm:pt modelId="{7F4942A1-0FE2-4084-9419-A0B347F35A78}" type="pres">
      <dgm:prSet presAssocID="{B00D0561-26B1-4090-A5B9-C882FB4700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9CC6-E885-4C00-B184-29F653751C65}" type="pres">
      <dgm:prSet presAssocID="{B00D0561-26B1-4090-A5B9-C882FB470086}" presName="aSpace" presStyleCnt="0"/>
      <dgm:spPr/>
    </dgm:pt>
    <dgm:pt modelId="{154A4C52-F473-4197-AA00-6115DDE808CA}" type="pres">
      <dgm:prSet presAssocID="{9A50FCA3-521A-48B3-930F-02AEF711532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A612-414F-48B2-B04C-471B112D1EB0}" type="pres">
      <dgm:prSet presAssocID="{9A50FCA3-521A-48B3-930F-02AEF7115328}" presName="aSpace" presStyleCnt="0"/>
      <dgm:spPr/>
    </dgm:pt>
    <dgm:pt modelId="{EBD8BCB8-EE67-49EF-8A39-6C1EAC2958F6}" type="pres">
      <dgm:prSet presAssocID="{991A5518-436A-44D9-884F-2C92E6B7A34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3B43-6ACD-4166-89D2-EA46D3F4C27A}" type="pres">
      <dgm:prSet presAssocID="{991A5518-436A-44D9-884F-2C92E6B7A343}" presName="aSpace" presStyleCnt="0"/>
      <dgm:spPr/>
    </dgm:pt>
    <dgm:pt modelId="{795EDB8B-264C-4CA0-AAC0-7D70A6162C4C}" type="pres">
      <dgm:prSet presAssocID="{FB47B74E-B931-4BEB-AC5E-65992211105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2086-1C73-4BED-8844-AC4D544BEA02}" type="pres">
      <dgm:prSet presAssocID="{FB47B74E-B931-4BEB-AC5E-65992211105F}" presName="aSpace" presStyleCnt="0"/>
      <dgm:spPr/>
    </dgm:pt>
  </dgm:ptLst>
  <dgm:cxnLst>
    <dgm:cxn modelId="{63BABDAD-DB5C-404A-BCA1-DB76C1579970}" srcId="{73A3555B-FF9A-4130-B80C-CFA5656E7306}" destId="{FB47B74E-B931-4BEB-AC5E-65992211105F}" srcOrd="3" destOrd="0" parTransId="{4D6BB5B8-9004-4576-9294-136B3BD52F1E}" sibTransId="{F7F728D3-3CB8-47A9-822B-6A4A6244A12D}"/>
    <dgm:cxn modelId="{DD320423-FC15-4CF5-8012-717D81293632}" srcId="{73A3555B-FF9A-4130-B80C-CFA5656E7306}" destId="{B00D0561-26B1-4090-A5B9-C882FB470086}" srcOrd="0" destOrd="0" parTransId="{B6D238C2-3E26-451E-9082-DAFA4897B64C}" sibTransId="{0C226A7B-ACEA-4EC0-858B-14D3E2DC817B}"/>
    <dgm:cxn modelId="{C9C4A3C1-06E0-4710-862C-A6AFF73D429B}" type="presOf" srcId="{B00D0561-26B1-4090-A5B9-C882FB470086}" destId="{7F4942A1-0FE2-4084-9419-A0B347F35A78}" srcOrd="0" destOrd="0" presId="urn:microsoft.com/office/officeart/2005/8/layout/pyramid2"/>
    <dgm:cxn modelId="{AFA9D6E0-C5CF-4C10-A6FD-FD1D1FFF72BD}" type="presOf" srcId="{9A50FCA3-521A-48B3-930F-02AEF7115328}" destId="{154A4C52-F473-4197-AA00-6115DDE808CA}" srcOrd="0" destOrd="0" presId="urn:microsoft.com/office/officeart/2005/8/layout/pyramid2"/>
    <dgm:cxn modelId="{80E44856-8FFF-4BF9-B261-3DA76A0CA520}" type="presOf" srcId="{73A3555B-FF9A-4130-B80C-CFA5656E7306}" destId="{B86BCAD7-06C1-40B1-B6F7-926349836DED}" srcOrd="0" destOrd="0" presId="urn:microsoft.com/office/officeart/2005/8/layout/pyramid2"/>
    <dgm:cxn modelId="{7B7BCBA7-F73C-4712-BEE8-18F0B8748BA1}" type="presOf" srcId="{FB47B74E-B931-4BEB-AC5E-65992211105F}" destId="{795EDB8B-264C-4CA0-AAC0-7D70A6162C4C}" srcOrd="0" destOrd="0" presId="urn:microsoft.com/office/officeart/2005/8/layout/pyramid2"/>
    <dgm:cxn modelId="{C1BA9CB1-799A-42D9-887A-1C8EC65C4117}" srcId="{73A3555B-FF9A-4130-B80C-CFA5656E7306}" destId="{9A50FCA3-521A-48B3-930F-02AEF7115328}" srcOrd="1" destOrd="0" parTransId="{58F5E3B5-3B2D-4868-A4A8-1212EAB3C93E}" sibTransId="{1CBA2539-074A-416D-AEBF-6A6C3F5A41A8}"/>
    <dgm:cxn modelId="{3B2BFA08-70F0-484E-83F6-17008057684D}" srcId="{73A3555B-FF9A-4130-B80C-CFA5656E7306}" destId="{991A5518-436A-44D9-884F-2C92E6B7A343}" srcOrd="2" destOrd="0" parTransId="{3CCA191E-65A3-47E9-8588-C1269EEFEDAC}" sibTransId="{D971C64B-BDAC-44CA-8706-1B8F949050A9}"/>
    <dgm:cxn modelId="{F4CDDBA6-75AF-4A56-8E5D-64F4A71193FA}" type="presOf" srcId="{991A5518-436A-44D9-884F-2C92E6B7A343}" destId="{EBD8BCB8-EE67-49EF-8A39-6C1EAC2958F6}" srcOrd="0" destOrd="0" presId="urn:microsoft.com/office/officeart/2005/8/layout/pyramid2"/>
    <dgm:cxn modelId="{EFB96DFC-B4E9-47E4-B261-CD7BA6AE39FA}" type="presParOf" srcId="{B86BCAD7-06C1-40B1-B6F7-926349836DED}" destId="{922826B6-9689-4843-9C77-B1D17FF852FA}" srcOrd="0" destOrd="0" presId="urn:microsoft.com/office/officeart/2005/8/layout/pyramid2"/>
    <dgm:cxn modelId="{3F8EE753-77D5-4743-9E51-0FFD0CC6626C}" type="presParOf" srcId="{B86BCAD7-06C1-40B1-B6F7-926349836DED}" destId="{DEC0C4B0-DC69-4A19-A5EF-CFF96165D8ED}" srcOrd="1" destOrd="0" presId="urn:microsoft.com/office/officeart/2005/8/layout/pyramid2"/>
    <dgm:cxn modelId="{4D0460CE-A064-4EB3-8969-DE7C78406A88}" type="presParOf" srcId="{DEC0C4B0-DC69-4A19-A5EF-CFF96165D8ED}" destId="{7F4942A1-0FE2-4084-9419-A0B347F35A78}" srcOrd="0" destOrd="0" presId="urn:microsoft.com/office/officeart/2005/8/layout/pyramid2"/>
    <dgm:cxn modelId="{9A33363D-C091-42BD-9987-5A264A709C20}" type="presParOf" srcId="{DEC0C4B0-DC69-4A19-A5EF-CFF96165D8ED}" destId="{473A9CC6-E885-4C00-B184-29F653751C65}" srcOrd="1" destOrd="0" presId="urn:microsoft.com/office/officeart/2005/8/layout/pyramid2"/>
    <dgm:cxn modelId="{305453E7-42AD-4B35-B70C-EB4A1D2B31C2}" type="presParOf" srcId="{DEC0C4B0-DC69-4A19-A5EF-CFF96165D8ED}" destId="{154A4C52-F473-4197-AA00-6115DDE808CA}" srcOrd="2" destOrd="0" presId="urn:microsoft.com/office/officeart/2005/8/layout/pyramid2"/>
    <dgm:cxn modelId="{50FAA289-1B87-4FC8-86C7-08ACE2C0CA87}" type="presParOf" srcId="{DEC0C4B0-DC69-4A19-A5EF-CFF96165D8ED}" destId="{4218A612-414F-48B2-B04C-471B112D1EB0}" srcOrd="3" destOrd="0" presId="urn:microsoft.com/office/officeart/2005/8/layout/pyramid2"/>
    <dgm:cxn modelId="{EF5BFBEF-78AC-4206-8FE2-80BBDAA1A56B}" type="presParOf" srcId="{DEC0C4B0-DC69-4A19-A5EF-CFF96165D8ED}" destId="{EBD8BCB8-EE67-49EF-8A39-6C1EAC2958F6}" srcOrd="4" destOrd="0" presId="urn:microsoft.com/office/officeart/2005/8/layout/pyramid2"/>
    <dgm:cxn modelId="{D38A9167-BA42-406D-BC82-8E3FEAF90ABC}" type="presParOf" srcId="{DEC0C4B0-DC69-4A19-A5EF-CFF96165D8ED}" destId="{C3893B43-6ACD-4166-89D2-EA46D3F4C27A}" srcOrd="5" destOrd="0" presId="urn:microsoft.com/office/officeart/2005/8/layout/pyramid2"/>
    <dgm:cxn modelId="{86160537-EEF2-477F-823F-4F119F3C34A3}" type="presParOf" srcId="{DEC0C4B0-DC69-4A19-A5EF-CFF96165D8ED}" destId="{795EDB8B-264C-4CA0-AAC0-7D70A6162C4C}" srcOrd="6" destOrd="0" presId="urn:microsoft.com/office/officeart/2005/8/layout/pyramid2"/>
    <dgm:cxn modelId="{8C49F3EB-FA91-4A4C-86CF-F0E5FA8B7D08}" type="presParOf" srcId="{DEC0C4B0-DC69-4A19-A5EF-CFF96165D8ED}" destId="{88F32086-1C73-4BED-8844-AC4D544BEA0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826B6-9689-4843-9C77-B1D17FF852F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42A1-0FE2-4084-9419-A0B347F35A78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7</a:t>
          </a:r>
          <a:endParaRPr lang="ru-RU" sz="3000" kern="1200" dirty="0"/>
        </a:p>
      </dsp:txBody>
      <dsp:txXfrm>
        <a:off x="2778459" y="442056"/>
        <a:ext cx="2571080" cy="651792"/>
      </dsp:txXfrm>
    </dsp:sp>
    <dsp:sp modelId="{154A4C52-F473-4197-AA00-6115DDE808CA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9</a:t>
          </a:r>
          <a:endParaRPr lang="ru-RU" sz="3000" kern="1200" dirty="0"/>
        </a:p>
      </dsp:txBody>
      <dsp:txXfrm>
        <a:off x="2778459" y="1254658"/>
        <a:ext cx="2571080" cy="651792"/>
      </dsp:txXfrm>
    </dsp:sp>
    <dsp:sp modelId="{EBD8BCB8-EE67-49EF-8A39-6C1EAC2958F6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18</a:t>
          </a:r>
          <a:endParaRPr lang="ru-RU" sz="3000" kern="1200" dirty="0"/>
        </a:p>
      </dsp:txBody>
      <dsp:txXfrm>
        <a:off x="2778459" y="2067260"/>
        <a:ext cx="2571080" cy="651792"/>
      </dsp:txXfrm>
    </dsp:sp>
    <dsp:sp modelId="{795EDB8B-264C-4CA0-AAC0-7D70A6162C4C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32</a:t>
          </a:r>
          <a:endParaRPr lang="ru-RU" sz="3000" kern="1200" dirty="0"/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A404B-B29A-47E3-8D6C-C8123020E0B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EDB0-2F97-4EF4-904D-A2F64DAC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1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BC3D-0956-4C6A-B5AB-0327D91AD3E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DEC5-DC01-4F3E-B637-C787A9F79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2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2536D-B268-487F-93CC-6ACF0E6C8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7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2536D-B268-487F-93CC-6ACF0E6C8D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9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2536D-B268-487F-93CC-6ACF0E6C8D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u35ustilimsk.ru/sveden/2013-11-22-07-12-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2270695"/>
            <a:ext cx="8707395" cy="17081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F9B43"/>
                </a:solidFill>
                <a:latin typeface="+mn-lt"/>
              </a:rPr>
              <a:t>Итоги мониторинга по ведению официальных сайтов </a:t>
            </a:r>
            <a:r>
              <a:rPr lang="ru-RU" sz="3600" b="1" dirty="0" smtClean="0">
                <a:solidFill>
                  <a:srgbClr val="4F9B43"/>
                </a:solidFill>
                <a:latin typeface="+mn-lt"/>
              </a:rPr>
              <a:t>ДОУ</a:t>
            </a:r>
            <a:br>
              <a:rPr lang="ru-RU" sz="3600" b="1" dirty="0" smtClean="0">
                <a:solidFill>
                  <a:srgbClr val="4F9B43"/>
                </a:solidFill>
                <a:latin typeface="+mn-lt"/>
              </a:rPr>
            </a:br>
            <a:r>
              <a:rPr lang="ru-RU" sz="3600" b="1" dirty="0" smtClean="0">
                <a:solidFill>
                  <a:srgbClr val="4F9B43"/>
                </a:solidFill>
                <a:latin typeface="+mn-lt"/>
              </a:rPr>
              <a:t> в сети </a:t>
            </a:r>
            <a:r>
              <a:rPr lang="ru-RU" sz="3600" b="1" dirty="0">
                <a:solidFill>
                  <a:srgbClr val="4F9B43"/>
                </a:solidFill>
                <a:latin typeface="+mn-lt"/>
              </a:rPr>
              <a:t>«Интернет</a:t>
            </a:r>
            <a:r>
              <a:rPr lang="ru-RU" sz="3600" b="1" dirty="0" smtClean="0">
                <a:solidFill>
                  <a:srgbClr val="4F9B43"/>
                </a:solidFill>
                <a:latin typeface="+mn-lt"/>
              </a:rPr>
              <a:t>»</a:t>
            </a:r>
            <a:br>
              <a:rPr lang="ru-RU" sz="3600" b="1" dirty="0" smtClean="0">
                <a:solidFill>
                  <a:srgbClr val="4F9B43"/>
                </a:solidFill>
                <a:latin typeface="+mn-lt"/>
              </a:rPr>
            </a:br>
            <a:r>
              <a:rPr lang="ru-RU" sz="3600" b="1" dirty="0" smtClean="0">
                <a:solidFill>
                  <a:srgbClr val="4F9B43"/>
                </a:solidFill>
                <a:latin typeface="+mn-lt"/>
              </a:rPr>
              <a:t> (по состоянию на 12.04.2023)</a:t>
            </a:r>
            <a:endParaRPr lang="en-US" sz="9600" b="1" dirty="0">
              <a:solidFill>
                <a:srgbClr val="4F9B4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65088"/>
            <a:ext cx="4724954" cy="87217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</a:t>
            </a:r>
          </a:p>
          <a:p>
            <a:pPr algn="l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13457" y="5265088"/>
            <a:ext cx="3797643" cy="87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/>
              <a:t>Курило Надежда Михайловна</a:t>
            </a:r>
            <a:endParaRPr lang="ru-RU" sz="2200" dirty="0"/>
          </a:p>
          <a:p>
            <a:pPr algn="l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205525"/>
            <a:ext cx="2031721" cy="8721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CBE52F-E49F-4FF4-AF77-46D05B96AD38}"/>
              </a:ext>
            </a:extLst>
          </p:cNvPr>
          <p:cNvSpPr txBox="1">
            <a:spLocks/>
          </p:cNvSpPr>
          <p:nvPr/>
        </p:nvSpPr>
        <p:spPr>
          <a:xfrm>
            <a:off x="79802" y="148960"/>
            <a:ext cx="5605041" cy="942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4F9B43"/>
                </a:solidFill>
                <a:latin typeface="+mn-lt"/>
              </a:rPr>
              <a:t>Муниципальное казенное учреждение</a:t>
            </a:r>
          </a:p>
          <a:p>
            <a:r>
              <a:rPr lang="ru-RU" b="1" dirty="0">
                <a:solidFill>
                  <a:srgbClr val="4F9B43"/>
                </a:solidFill>
                <a:latin typeface="+mn-lt"/>
              </a:rPr>
              <a:t>«Центр развития образования»</a:t>
            </a:r>
            <a:endParaRPr lang="en-US" b="1" dirty="0">
              <a:solidFill>
                <a:srgbClr val="4F9B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92" y="3537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F9B43"/>
                </a:solidFill>
                <a:latin typeface="+mn-lt"/>
              </a:rPr>
              <a:t>Нет </a:t>
            </a:r>
            <a:r>
              <a:rPr lang="ru-RU" sz="3200" b="1" dirty="0">
                <a:solidFill>
                  <a:srgbClr val="4F9B43"/>
                </a:solidFill>
                <a:latin typeface="+mn-lt"/>
              </a:rPr>
              <a:t>замечаний </a:t>
            </a:r>
            <a:r>
              <a:rPr lang="ru-RU" sz="3200" b="1" dirty="0" smtClean="0">
                <a:solidFill>
                  <a:srgbClr val="4F9B43"/>
                </a:solidFill>
                <a:latin typeface="+mn-lt"/>
              </a:rPr>
              <a:t>к официальным сайтам</a:t>
            </a:r>
            <a:endParaRPr lang="ru-RU" sz="3200" b="1" dirty="0">
              <a:solidFill>
                <a:srgbClr val="4F9B43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55" y="3715263"/>
            <a:ext cx="2341005" cy="234100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08351117"/>
              </p:ext>
            </p:extLst>
          </p:nvPr>
        </p:nvGraphicFramePr>
        <p:xfrm>
          <a:off x="271848" y="15947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4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57" y="2270695"/>
            <a:ext cx="7825798" cy="17081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F9B43"/>
                </a:solidFill>
                <a:latin typeface="+mn-lt"/>
              </a:rPr>
              <a:t>О подключении к системе Госпаблик </a:t>
            </a:r>
            <a:br>
              <a:rPr lang="ru-RU" sz="3600" b="1" dirty="0">
                <a:solidFill>
                  <a:srgbClr val="4F9B43"/>
                </a:solidFill>
                <a:latin typeface="+mn-lt"/>
              </a:rPr>
            </a:br>
            <a:r>
              <a:rPr lang="ru-RU" sz="3600" b="1" dirty="0">
                <a:solidFill>
                  <a:srgbClr val="4F9B43"/>
                </a:solidFill>
                <a:latin typeface="+mn-lt"/>
              </a:rPr>
              <a:t>муниципальных образовательных учреждений</a:t>
            </a:r>
            <a:endParaRPr lang="en-US" sz="3600" b="1" dirty="0">
              <a:solidFill>
                <a:srgbClr val="4F9B43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205525"/>
            <a:ext cx="2031721" cy="8721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CBE52F-E49F-4FF4-AF77-46D05B96AD38}"/>
              </a:ext>
            </a:extLst>
          </p:cNvPr>
          <p:cNvSpPr txBox="1">
            <a:spLocks/>
          </p:cNvSpPr>
          <p:nvPr/>
        </p:nvSpPr>
        <p:spPr>
          <a:xfrm>
            <a:off x="79802" y="148960"/>
            <a:ext cx="5605041" cy="942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4F9B43"/>
                </a:solidFill>
                <a:latin typeface="+mn-lt"/>
              </a:rPr>
              <a:t>Муниципальное казенное учреждение</a:t>
            </a:r>
          </a:p>
          <a:p>
            <a:r>
              <a:rPr lang="ru-RU" b="1" dirty="0">
                <a:solidFill>
                  <a:srgbClr val="4F9B43"/>
                </a:solidFill>
                <a:latin typeface="+mn-lt"/>
              </a:rPr>
              <a:t>«Центр развития образования»</a:t>
            </a:r>
            <a:endParaRPr lang="en-US" b="1" dirty="0">
              <a:solidFill>
                <a:srgbClr val="4F9B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2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474"/>
            <a:ext cx="8943717" cy="4351338"/>
          </a:xfrm>
        </p:spPr>
        <p:txBody>
          <a:bodyPr>
            <a:normAutofit/>
          </a:bodyPr>
          <a:lstStyle/>
          <a:p>
            <a:r>
              <a:rPr lang="ru-RU" dirty="0"/>
              <a:t>Паблик </a:t>
            </a:r>
            <a:r>
              <a:rPr lang="ru-RU" dirty="0" smtClean="0"/>
              <a:t>– это </a:t>
            </a:r>
            <a:r>
              <a:rPr lang="ru-RU" dirty="0"/>
              <a:t>сокращение словосочетания «публичная страница» — </a:t>
            </a:r>
            <a:r>
              <a:rPr lang="ru-RU" dirty="0" smtClean="0"/>
              <a:t>официальная страница в социальной сети.</a:t>
            </a:r>
          </a:p>
          <a:p>
            <a:endParaRPr lang="ru-RU" dirty="0" smtClean="0"/>
          </a:p>
          <a:p>
            <a:r>
              <a:rPr lang="ru-RU" dirty="0"/>
              <a:t>Госпаблик — это официальная страница государственных органов и организаций в </a:t>
            </a:r>
            <a:r>
              <a:rPr lang="ru-RU" dirty="0" err="1"/>
              <a:t>соцсетях</a:t>
            </a:r>
            <a:r>
              <a:rPr lang="ru-RU" dirty="0"/>
              <a:t>, где они публикуют информацию о своей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Компонент </a:t>
            </a:r>
            <a:r>
              <a:rPr lang="ru-RU" dirty="0" err="1" smtClean="0"/>
              <a:t>Госпаблика</a:t>
            </a:r>
            <a:r>
              <a:rPr lang="ru-RU" dirty="0" smtClean="0"/>
              <a:t> – система размещения постов разного уровня.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06" y="4203112"/>
            <a:ext cx="4085968" cy="23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0" y="751290"/>
            <a:ext cx="1910554" cy="1521809"/>
          </a:xfrm>
          <a:prstGeom prst="rect">
            <a:avLst/>
          </a:prstGeom>
        </p:spPr>
      </p:pic>
      <p:pic>
        <p:nvPicPr>
          <p:cNvPr id="1036" name="Picture 12" descr="https://sun9-35.userapi.com/impf/c639123/v639123247/2dc42/aHgYXHnt90Q.jpg?size=1886x1026&amp;quality=96&amp;sign=7e3cf1c8bf2e8ec57f343ddc40a19d4b&amp;c_uniq_tag=MzsRhpUGFB83Ug11o34CT-tt-Em8apje3qjZ8eXmjns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24" y="678867"/>
            <a:ext cx="3340389" cy="18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61638" y="2786853"/>
            <a:ext cx="7482145" cy="150018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100% ДОУ  имеют официальные страницы в ВК и 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66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43" y="952414"/>
            <a:ext cx="8638919" cy="4855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Требования к </a:t>
            </a:r>
            <a:r>
              <a:rPr lang="ru-RU" b="1" dirty="0" err="1" smtClean="0"/>
              <a:t>госпабликам</a:t>
            </a:r>
            <a:r>
              <a:rPr lang="ru-RU" b="1" dirty="0" smtClean="0"/>
              <a:t> ВК</a:t>
            </a:r>
            <a:endParaRPr lang="ru-RU" dirty="0"/>
          </a:p>
          <a:p>
            <a:pPr lvl="0"/>
            <a:r>
              <a:rPr lang="ru-RU" dirty="0" smtClean="0"/>
              <a:t>информацию </a:t>
            </a:r>
            <a:r>
              <a:rPr lang="ru-RU" dirty="0"/>
              <a:t>об организации, в том числе наименование, почтовый адрес, адрес электронной почты, номера телефонов, информацию об официальном </a:t>
            </a:r>
            <a:r>
              <a:rPr lang="ru-RU" dirty="0" smtClean="0"/>
              <a:t>сайте</a:t>
            </a:r>
            <a:endParaRPr lang="ru-RU" dirty="0"/>
          </a:p>
          <a:p>
            <a:pPr lvl="0"/>
            <a:r>
              <a:rPr lang="ru-RU" dirty="0"/>
              <a:t>иную информацию, в том числе о деятельности </a:t>
            </a:r>
            <a:r>
              <a:rPr lang="ru-RU" dirty="0" smtClean="0"/>
              <a:t>организации</a:t>
            </a:r>
            <a:endParaRPr lang="ru-RU" dirty="0"/>
          </a:p>
          <a:p>
            <a:pPr lvl="0"/>
            <a:r>
              <a:rPr lang="ru-RU" dirty="0" smtClean="0"/>
              <a:t> Информация </a:t>
            </a:r>
            <a:r>
              <a:rPr lang="ru-RU" dirty="0"/>
              <a:t>о наличии официальной страницы и ссылка на нее должна быть размещена на главной странице официального сайта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59516"/>
              </p:ext>
            </p:extLst>
          </p:nvPr>
        </p:nvGraphicFramePr>
        <p:xfrm>
          <a:off x="82377" y="763280"/>
          <a:ext cx="9061623" cy="60374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61095"/>
                <a:gridCol w="2555380"/>
                <a:gridCol w="2345148"/>
              </a:tblGrid>
              <a:tr h="733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информации в паблике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(наименование ОО, почтовый адрес, e-</a:t>
                      </a:r>
                      <a:r>
                        <a:rPr lang="en-US" sz="1200" dirty="0">
                          <a:effectLst/>
                        </a:rPr>
                        <a:t>mail</a:t>
                      </a:r>
                      <a:r>
                        <a:rPr lang="ru-RU" sz="1200" dirty="0">
                          <a:effectLst/>
                        </a:rPr>
                        <a:t>, телефон, ссылка на официальном сайте)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паблик на главной странице официального сайта учреждения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МБДОУ д/с №1 «Чебурашка»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547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МБДОУ д/с № 5 «Солнышко»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Отсутствует ссылка на паблик на главной странице официального сайта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361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МБДОУ д/с № 7 «Незабудка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Отсутствует  номер телефона, e-</a:t>
                      </a:r>
                      <a:r>
                        <a:rPr lang="en-US" sz="1200" b="1" dirty="0">
                          <a:effectLst/>
                        </a:rPr>
                        <a:t>mail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№8 «Белочка»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Отсутствует  e-</a:t>
                      </a:r>
                      <a:r>
                        <a:rPr lang="en-US" sz="1200" b="1" dirty="0">
                          <a:effectLst/>
                        </a:rPr>
                        <a:t>mail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№9 «Теремок»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№ 12 «Брусничка»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№ 14 «Колобок»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15 «Ручеёк»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17 «Сказка»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Отсутствует  e-</a:t>
                      </a:r>
                      <a:r>
                        <a:rPr lang="en-US" sz="1200" b="1">
                          <a:effectLst/>
                        </a:rPr>
                        <a:t>mail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322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МАДОУ «ЦРР-д/с № 18 «</a:t>
                      </a:r>
                      <a:r>
                        <a:rPr lang="ru-RU" sz="1200" b="1" dirty="0" err="1">
                          <a:effectLst/>
                        </a:rPr>
                        <a:t>Дюймовочка</a:t>
                      </a:r>
                      <a:r>
                        <a:rPr lang="ru-RU" sz="1200" b="1" dirty="0" smtClean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361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№ 22 «Искорка»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почтового адреса,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</a:t>
                      </a:r>
                      <a:r>
                        <a:rPr lang="ru-RU" sz="1200" b="1">
                          <a:effectLst/>
                        </a:rPr>
                        <a:t>-</a:t>
                      </a:r>
                      <a:r>
                        <a:rPr lang="en-US" sz="1200" b="1">
                          <a:effectLst/>
                        </a:rPr>
                        <a:t>mail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24 «Красная шапочка»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25 «Зайчик»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МАДОУ «ЦРР – д/с № 29 «Аленький цветочек»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МАДОУ № 30 «Подснежник»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31 «Радуга»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32 «Айболит»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детский сад № 34 «Рябинка»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35 «Соболек»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Отсутствует  e-</a:t>
                      </a:r>
                      <a:r>
                        <a:rPr lang="en-US" sz="1200" b="1">
                          <a:effectLst/>
                        </a:rPr>
                        <a:t>mail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37 «Солнышко»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Отсутствует  e-</a:t>
                      </a:r>
                      <a:r>
                        <a:rPr lang="en-US" sz="1200" b="1">
                          <a:effectLst/>
                        </a:rPr>
                        <a:t>mail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д/с № 38 «Лесовичок»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Отсутствует  e-</a:t>
                      </a:r>
                      <a:r>
                        <a:rPr lang="en-US" sz="1200" b="1">
                          <a:effectLst/>
                        </a:rPr>
                        <a:t>mail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  <a:tr h="176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МБДОУ д/с № 40 «Сороконожка»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+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08952" y="-1209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Соблюдение требований к </a:t>
            </a:r>
            <a:r>
              <a:rPr lang="ru-RU" sz="2800" b="1" dirty="0" err="1" smtClean="0">
                <a:latin typeface="+mn-lt"/>
              </a:rPr>
              <a:t>госпабликам</a:t>
            </a:r>
            <a:r>
              <a:rPr lang="ru-RU" sz="2800" b="1" dirty="0" smtClean="0">
                <a:latin typeface="+mn-lt"/>
              </a:rPr>
              <a:t> в ВК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43" y="655851"/>
            <a:ext cx="8614206" cy="5473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/>
              <a:t>Требования к </a:t>
            </a:r>
            <a:r>
              <a:rPr lang="ru-RU" sz="3600" b="1" dirty="0" err="1" smtClean="0"/>
              <a:t>госпабликам</a:t>
            </a:r>
            <a:r>
              <a:rPr lang="ru-RU" sz="3600" b="1" dirty="0" smtClean="0"/>
              <a:t> </a:t>
            </a:r>
            <a:r>
              <a:rPr lang="ru-RU" sz="3600" b="1" dirty="0"/>
              <a:t>в ОК</a:t>
            </a:r>
            <a:endParaRPr lang="ru-RU" sz="36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 smtClean="0"/>
              <a:t>официальные </a:t>
            </a:r>
            <a:r>
              <a:rPr lang="ru-RU" dirty="0"/>
              <a:t>страницы в социальной сети «Одноклассники» должны иметь обложку, аватар и </a:t>
            </a:r>
            <a:r>
              <a:rPr lang="ru-RU" dirty="0" smtClean="0"/>
              <a:t>описание</a:t>
            </a:r>
            <a:endParaRPr lang="ru-RU" dirty="0"/>
          </a:p>
          <a:p>
            <a:pPr lvl="0"/>
            <a:r>
              <a:rPr lang="ru-RU" dirty="0" smtClean="0"/>
              <a:t>информацию </a:t>
            </a:r>
            <a:r>
              <a:rPr lang="ru-RU" dirty="0"/>
              <a:t>об организации, в том числе наименование, почтовый адрес, адрес электронной почты, номера телефонов, информацию об официальном </a:t>
            </a:r>
            <a:r>
              <a:rPr lang="ru-RU" dirty="0" smtClean="0"/>
              <a:t>сайте</a:t>
            </a:r>
            <a:endParaRPr lang="ru-RU" dirty="0"/>
          </a:p>
          <a:p>
            <a:pPr lvl="0"/>
            <a:r>
              <a:rPr lang="ru-RU" dirty="0"/>
              <a:t>иную информацию, в том числе о деятельности организации.</a:t>
            </a:r>
          </a:p>
          <a:p>
            <a:pPr lvl="0"/>
            <a:r>
              <a:rPr lang="ru-RU" dirty="0"/>
              <a:t>Информация о наличии паблика в ОК и ссылка на нее должна быть размещена на главной странице официального сайта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546"/>
            <a:ext cx="8804012" cy="55965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98357" y="222592"/>
            <a:ext cx="6359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Соблюдение требований к </a:t>
            </a:r>
            <a:r>
              <a:rPr lang="ru-RU" sz="2400" b="1" dirty="0" err="1"/>
              <a:t>госпабликам</a:t>
            </a:r>
            <a:r>
              <a:rPr lang="ru-RU" sz="2400" b="1" dirty="0"/>
              <a:t> в </a:t>
            </a:r>
            <a:r>
              <a:rPr lang="ru-RU" sz="2400" b="1" dirty="0" smtClean="0"/>
              <a:t>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79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876" y="375470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Отсутствие постов ДОУ:  8, 12, 25, 38</a:t>
            </a:r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49" y="524693"/>
            <a:ext cx="825173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latin typeface="+mn-lt"/>
                <a:ea typeface="+mn-ea"/>
                <a:cs typeface="+mn-cs"/>
              </a:rPr>
              <a:t>Соблюдение требований к </a:t>
            </a:r>
            <a:r>
              <a:rPr lang="ru-RU" sz="3300" b="1" dirty="0" err="1">
                <a:latin typeface="+mn-lt"/>
                <a:ea typeface="+mn-ea"/>
                <a:cs typeface="+mn-cs"/>
              </a:rPr>
              <a:t>госпабликам</a:t>
            </a:r>
            <a:r>
              <a:rPr lang="ru-RU" sz="3300" b="1" dirty="0">
                <a:latin typeface="+mn-lt"/>
                <a:ea typeface="+mn-ea"/>
                <a:cs typeface="+mn-cs"/>
              </a:rPr>
              <a:t> в </a:t>
            </a:r>
            <a:r>
              <a:rPr lang="ru-RU" sz="3300" b="1" u="sng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ОК</a:t>
            </a:r>
          </a:p>
        </p:txBody>
      </p:sp>
      <p:pic>
        <p:nvPicPr>
          <p:cNvPr id="5124" name="Picture 4" descr="https://pygmalion.lv/storage/temp/public/322/15f/4ba/thumb__1920_420_0_0_crop_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55"/>
            <a:ext cx="9144000" cy="18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70252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Привести Госпаблики в соответствие с требованиями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Необходимо  публиковать 3-4 поста в неделю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4F9B43"/>
                </a:solidFill>
                <a:latin typeface="+mn-lt"/>
              </a:rPr>
              <a:t>Вывод</a:t>
            </a:r>
            <a:endParaRPr lang="ru-RU" sz="3200" b="1" dirty="0">
              <a:solidFill>
                <a:srgbClr val="4F9B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80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628" y="57946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4F9B43"/>
                </a:solidFill>
                <a:latin typeface="+mn-lt"/>
              </a:rPr>
              <a:t>Подраздел </a:t>
            </a:r>
            <a:r>
              <a:rPr lang="ru-RU" sz="3200" b="1" dirty="0" smtClean="0">
                <a:solidFill>
                  <a:srgbClr val="4F9B43"/>
                </a:solidFill>
                <a:latin typeface="+mn-lt"/>
              </a:rPr>
              <a:t>"</a:t>
            </a:r>
            <a:r>
              <a:rPr lang="ru-RU" sz="3200" b="1" dirty="0">
                <a:solidFill>
                  <a:srgbClr val="4F9B43"/>
                </a:solidFill>
                <a:latin typeface="+mn-lt"/>
              </a:rPr>
              <a:t>Основные </a:t>
            </a:r>
            <a:r>
              <a:rPr lang="ru-RU" sz="3600" b="1" dirty="0">
                <a:solidFill>
                  <a:srgbClr val="4F9B43"/>
                </a:solidFill>
                <a:latin typeface="+mn-lt"/>
              </a:rPr>
              <a:t>сведения</a:t>
            </a:r>
            <a:r>
              <a:rPr lang="ru-RU" sz="3200" b="1" dirty="0">
                <a:solidFill>
                  <a:srgbClr val="4F9B43"/>
                </a:solidFill>
                <a:latin typeface="+mn-lt"/>
              </a:rPr>
              <a:t>"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5399"/>
            <a:ext cx="9144000" cy="14637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наименование подраздела «Основные сведения» – ДОУ № 5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изменен Учредитель – ДОУ 22, 24, 30, 34, 35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5" y="3154061"/>
            <a:ext cx="5545224" cy="1096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28" y="4395778"/>
            <a:ext cx="5096132" cy="17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2" y="617837"/>
            <a:ext cx="3817794" cy="4720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5881" y="378939"/>
            <a:ext cx="522278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</a:t>
            </a:r>
            <a:r>
              <a:rPr lang="en-US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-код с официальной страницы в социальной сети ВКонтакте </a:t>
            </a:r>
            <a:endParaRPr lang="ru-RU" sz="16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16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Сгенерировать 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распечатать </a:t>
            </a:r>
            <a:r>
              <a:rPr lang="en-US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-код </a:t>
            </a: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размещения </a:t>
            </a:r>
            <a:r>
              <a:rPr lang="ru-RU" sz="16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информационных стендах в здании образовательной организации и в общественных местах с высокой проходимостью </a:t>
            </a:r>
            <a:endParaRPr lang="ru-RU" sz="16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sz="16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Прислать информацию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12 апреля 2023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spc="-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информации от ДОУ: 5, 24, 31, 32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4F9B43"/>
                </a:solidFill>
                <a:latin typeface="+mn-lt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15" y="1690689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Сгенерировать и распечатать </a:t>
            </a:r>
            <a:r>
              <a:rPr lang="en-US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-код для размещения на информационных стендах в здании образовательной организации и в общественных местах с высокой проходимостью </a:t>
            </a:r>
            <a:endParaRPr lang="ru-RU" sz="2400" spc="-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Отправить отчет </a:t>
            </a:r>
            <a:endParaRPr lang="ru-RU" sz="24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847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829" y="340412"/>
            <a:ext cx="78867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>
                <a:solidFill>
                  <a:srgbClr val="4F9B43"/>
                </a:solidFill>
                <a:latin typeface="+mn-lt"/>
              </a:rPr>
              <a:t>«Структура и органы управления образовательной организацией»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98" y="1129558"/>
            <a:ext cx="8611631" cy="1304754"/>
          </a:xfrm>
        </p:spPr>
        <p:txBody>
          <a:bodyPr/>
          <a:lstStyle/>
          <a:p>
            <a:pPr lvl="0"/>
            <a:r>
              <a:rPr lang="ru-RU" dirty="0"/>
              <a:t>положения о коллегиальных органах управления должны иметь вид электронного документа, подписанных электронной </a:t>
            </a:r>
            <a:r>
              <a:rPr lang="ru-RU" dirty="0" smtClean="0"/>
              <a:t>подписью</a:t>
            </a:r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9478" y="2434312"/>
            <a:ext cx="78488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4345" y="2463235"/>
            <a:ext cx="4998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ДОУ </a:t>
            </a:r>
            <a:r>
              <a:rPr lang="ru-RU" sz="2800" dirty="0" smtClean="0"/>
              <a:t>8, 30, 34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232" y="2699208"/>
            <a:ext cx="2994514" cy="3814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45" y="2970729"/>
            <a:ext cx="3184469" cy="35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401" y="577782"/>
            <a:ext cx="6448480" cy="5366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4F9B43"/>
                </a:solidFill>
                <a:latin typeface="+mn-lt"/>
              </a:rPr>
              <a:t>Подраздел «Документы»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402" y="1374587"/>
            <a:ext cx="7145707" cy="192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Правила внутреннего распорядка </a:t>
            </a:r>
            <a:r>
              <a:rPr lang="ru-RU" dirty="0" err="1" smtClean="0"/>
              <a:t>воспинников</a:t>
            </a:r>
            <a:endParaRPr lang="ru-RU" dirty="0" smtClean="0"/>
          </a:p>
          <a:p>
            <a:r>
              <a:rPr lang="ru-RU" dirty="0" smtClean="0"/>
              <a:t>Правила внутреннего трудового распорядка</a:t>
            </a:r>
            <a:endParaRPr lang="ru-RU" sz="1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Локальные нормативные </a:t>
            </a:r>
            <a:r>
              <a:rPr lang="ru-RU" dirty="0" smtClean="0"/>
              <a:t>акты 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206049" y="1510769"/>
            <a:ext cx="593124" cy="1412790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97113" y="1955554"/>
            <a:ext cx="14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ЭД с ЭП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5337" y="3142766"/>
            <a:ext cx="78488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4258" y="3350804"/>
            <a:ext cx="4998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ДОУ </a:t>
            </a:r>
            <a:r>
              <a:rPr lang="ru-RU" sz="2800" dirty="0" smtClean="0"/>
              <a:t>8, 14, 38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72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384901"/>
            <a:ext cx="88392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dirty="0" smtClean="0"/>
              <a:t>Образовательные программы (основные и адаптированные) должны иметь форму электронного документа, подписанного электронной печатью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dirty="0" smtClean="0"/>
              <a:t>	ДОУ 12, 34, 38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86940" y="365127"/>
            <a:ext cx="6819900" cy="838834"/>
          </a:xfrm>
        </p:spPr>
        <p:txBody>
          <a:bodyPr>
            <a:noAutofit/>
          </a:bodyPr>
          <a:lstStyle/>
          <a:p>
            <a:pPr lvl="0" algn="ctr"/>
            <a:r>
              <a:rPr lang="ru-RU" sz="2900" b="1" dirty="0">
                <a:solidFill>
                  <a:srgbClr val="4F9B43"/>
                </a:solidFill>
                <a:latin typeface="+mn-lt"/>
              </a:rPr>
              <a:t>Подраздел </a:t>
            </a:r>
            <a:r>
              <a:rPr lang="ru-RU" sz="2900" b="1" dirty="0" smtClean="0">
                <a:solidFill>
                  <a:srgbClr val="4F9B43"/>
                </a:solidFill>
                <a:latin typeface="+mn-lt"/>
              </a:rPr>
              <a:t>«</a:t>
            </a:r>
            <a:r>
              <a:rPr lang="ru-RU" sz="2900" b="1" dirty="0">
                <a:solidFill>
                  <a:srgbClr val="4F9B43"/>
                </a:solidFill>
                <a:latin typeface="+mn-lt"/>
              </a:rPr>
              <a:t>Образование»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7640" y="2985465"/>
            <a:ext cx="8528970" cy="1310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34" y="701267"/>
            <a:ext cx="7886700" cy="483371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4F9B43"/>
                </a:solidFill>
                <a:latin typeface="+mn-lt"/>
              </a:rPr>
              <a:t>«Финансово-хозяйственная деятельность</a:t>
            </a:r>
            <a:r>
              <a:rPr lang="ru-RU" sz="3200" b="1" dirty="0" smtClean="0">
                <a:solidFill>
                  <a:srgbClr val="4F9B43"/>
                </a:solidFill>
                <a:latin typeface="+mn-lt"/>
              </a:rPr>
              <a:t>»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508" y="1548153"/>
            <a:ext cx="7650377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ФХД 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актуальный год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исполнении плана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737 за  предыдущий период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3222559"/>
            <a:ext cx="7886700" cy="2931255"/>
          </a:xfrm>
        </p:spPr>
        <p:txBody>
          <a:bodyPr/>
          <a:lstStyle/>
          <a:p>
            <a:r>
              <a:rPr lang="ru-RU" dirty="0" smtClean="0"/>
              <a:t>ДОУ 5, 8, 12, 17, 22, 24, 25, 35,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660"/>
            <a:ext cx="8928992" cy="850106"/>
          </a:xfrm>
        </p:spPr>
        <p:txBody>
          <a:bodyPr>
            <a:noAutofit/>
          </a:bodyPr>
          <a:lstStyle/>
          <a:p>
            <a:pPr lvl="0" algn="ctr"/>
            <a:r>
              <a:rPr lang="ru-RU" sz="2900" b="1" dirty="0" smtClean="0">
                <a:solidFill>
                  <a:srgbClr val="4F9B43"/>
                </a:solidFill>
                <a:latin typeface="+mn-lt"/>
              </a:rPr>
              <a:t/>
            </a:r>
            <a:br>
              <a:rPr lang="ru-RU" sz="2900" b="1" dirty="0" smtClean="0">
                <a:solidFill>
                  <a:srgbClr val="4F9B43"/>
                </a:solidFill>
                <a:latin typeface="+mn-lt"/>
              </a:rPr>
            </a:br>
            <a:r>
              <a:rPr lang="ru-RU" sz="2900" b="1" dirty="0">
                <a:solidFill>
                  <a:srgbClr val="4F9B43"/>
                </a:solidFill>
                <a:latin typeface="+mn-lt"/>
              </a:rPr>
              <a:t/>
            </a:r>
            <a:br>
              <a:rPr lang="ru-RU" sz="2900" b="1" dirty="0">
                <a:solidFill>
                  <a:srgbClr val="4F9B43"/>
                </a:solidFill>
                <a:latin typeface="+mn-lt"/>
              </a:rPr>
            </a:br>
            <a:r>
              <a:rPr lang="ru-RU" sz="2900" b="1" dirty="0" smtClean="0">
                <a:solidFill>
                  <a:srgbClr val="4F9B43"/>
                </a:solidFill>
                <a:latin typeface="+mn-lt"/>
              </a:rPr>
              <a:t>Подраздел «</a:t>
            </a:r>
            <a:r>
              <a:rPr lang="ru-RU" sz="2900" b="1" dirty="0">
                <a:solidFill>
                  <a:srgbClr val="4F9B43"/>
                </a:solidFill>
                <a:latin typeface="+mn-lt"/>
              </a:rPr>
              <a:t>Вакантные места для приема (перевода)»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обновляется каждые 10 дней.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не актуализируется своевременно или не проставлена дата публикации информации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957" y="3232840"/>
            <a:ext cx="7592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1, 12, 22, 24, 30, 34,  38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Вакантные места для приёма (перевода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34" y="4461743"/>
            <a:ext cx="1837154" cy="18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77" y="81820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F9B43"/>
                </a:solidFill>
                <a:latin typeface="+mn-lt"/>
              </a:rPr>
              <a:t>Сведения о рассчитанной за календарный год среднемесячной заработной плате</a:t>
            </a:r>
            <a:br>
              <a:rPr lang="ru-RU" sz="2800" b="1" dirty="0">
                <a:solidFill>
                  <a:srgbClr val="4F9B43"/>
                </a:solidFill>
                <a:latin typeface="+mn-lt"/>
              </a:rPr>
            </a:br>
            <a:r>
              <a:rPr lang="ru-RU" sz="2800" b="1" dirty="0">
                <a:solidFill>
                  <a:srgbClr val="4F9B43"/>
                </a:solidFill>
                <a:latin typeface="+mn-lt"/>
              </a:rPr>
              <a:t>руководителей, их заместителей и главных бухгалтеров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07" y="2702010"/>
            <a:ext cx="7609188" cy="922640"/>
          </a:xfrm>
        </p:spPr>
        <p:txBody>
          <a:bodyPr/>
          <a:lstStyle/>
          <a:p>
            <a:r>
              <a:rPr lang="ru-RU" dirty="0" smtClean="0"/>
              <a:t>ДОУ 1, 5, 12, 15, 17, 29, 31,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4F9B43"/>
                </a:solidFill>
                <a:latin typeface="+mn-lt"/>
              </a:rPr>
              <a:t>Вывод</a:t>
            </a:r>
            <a:endParaRPr lang="ru-RU" sz="3200" b="1" dirty="0">
              <a:solidFill>
                <a:srgbClr val="4F9B4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830116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Перевести локальные нормативные акты электронный формат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Опубликовать актуальный план ФХД и отчет об исполнении плана за предыдущий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Опубликовать информацию </a:t>
            </a:r>
            <a:r>
              <a:rPr lang="ru-RU" sz="2400" dirty="0"/>
              <a:t>о рассчитанной за календарный год среднемесячной заработной </a:t>
            </a:r>
            <a:r>
              <a:rPr lang="ru-RU" sz="2400" dirty="0" smtClean="0"/>
              <a:t>плате руководителей</a:t>
            </a:r>
            <a:r>
              <a:rPr lang="ru-RU" sz="2400" dirty="0"/>
              <a:t>, их заместителей и главных бухгалтеров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28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6639</TotalTime>
  <Words>765</Words>
  <Application>Microsoft Office PowerPoint</Application>
  <PresentationFormat>Экран (4:3)</PresentationFormat>
  <Paragraphs>153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Итоги мониторинга по ведению официальных сайтов ДОУ  в сети «Интернет»  (по состоянию на 12.04.2023)</vt:lpstr>
      <vt:lpstr>Подраздел "Основные сведения"  </vt:lpstr>
      <vt:lpstr>«Структура и органы управления образовательной организацией» </vt:lpstr>
      <vt:lpstr>Подраздел «Документы»  </vt:lpstr>
      <vt:lpstr>Подраздел «Образование»  </vt:lpstr>
      <vt:lpstr>«Финансово-хозяйственная деятельность»</vt:lpstr>
      <vt:lpstr>  Подраздел «Вакантные места для приема (перевода)»  </vt:lpstr>
      <vt:lpstr>Сведения о рассчитанной за календарный год среднемесячной заработной плате руководителей, их заместителей и главных бухгалтеров</vt:lpstr>
      <vt:lpstr>Вывод</vt:lpstr>
      <vt:lpstr>Нет замечаний к официальным сайтам</vt:lpstr>
      <vt:lpstr>О подключении к системе Госпаблик  муниципальных образовательных учреждений</vt:lpstr>
      <vt:lpstr>Презентация PowerPoint</vt:lpstr>
      <vt:lpstr>Презентация PowerPoint</vt:lpstr>
      <vt:lpstr>Презентация PowerPoint</vt:lpstr>
      <vt:lpstr>Соблюдение требований к госпабликам в ВК</vt:lpstr>
      <vt:lpstr>Презентация PowerPoint</vt:lpstr>
      <vt:lpstr>Презентация PowerPoint</vt:lpstr>
      <vt:lpstr>Соблюдение требований к госпабликам в ОК</vt:lpstr>
      <vt:lpstr>Вывод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Nadezhda</cp:lastModifiedBy>
  <cp:revision>90</cp:revision>
  <cp:lastPrinted>2022-10-24T07:05:39Z</cp:lastPrinted>
  <dcterms:created xsi:type="dcterms:W3CDTF">2019-02-21T15:01:25Z</dcterms:created>
  <dcterms:modified xsi:type="dcterms:W3CDTF">2023-04-13T01:51:38Z</dcterms:modified>
</cp:coreProperties>
</file>