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98" r:id="rId3"/>
    <p:sldId id="301" r:id="rId4"/>
    <p:sldId id="300" r:id="rId5"/>
    <p:sldId id="302" r:id="rId6"/>
    <p:sldId id="303" r:id="rId7"/>
    <p:sldId id="304" r:id="rId8"/>
    <p:sldId id="305" r:id="rId9"/>
    <p:sldId id="308" r:id="rId10"/>
    <p:sldId id="306" r:id="rId11"/>
    <p:sldId id="299" r:id="rId12"/>
    <p:sldId id="293" r:id="rId13"/>
    <p:sldId id="294" r:id="rId14"/>
    <p:sldId id="295" r:id="rId15"/>
    <p:sldId id="297" r:id="rId16"/>
    <p:sldId id="307" r:id="rId17"/>
    <p:sldId id="296" r:id="rId18"/>
  </p:sldIdLst>
  <p:sldSz cx="20104100" cy="11309350"/>
  <p:notesSz cx="6648450" cy="97742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ruk Cyr" charset="-52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08"/>
    <a:srgbClr val="582A0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18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135" cy="489810"/>
          </a:xfrm>
          <a:prstGeom prst="rect">
            <a:avLst/>
          </a:prstGeom>
        </p:spPr>
        <p:txBody>
          <a:bodyPr vert="horz" lIns="47793" tIns="23897" rIns="47793" bIns="2389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740" y="0"/>
            <a:ext cx="2881135" cy="489810"/>
          </a:xfrm>
          <a:prstGeom prst="rect">
            <a:avLst/>
          </a:prstGeom>
        </p:spPr>
        <p:txBody>
          <a:bodyPr vert="horz" lIns="47793" tIns="23897" rIns="47793" bIns="23897" rtlCol="0"/>
          <a:lstStyle>
            <a:lvl1pPr algn="r">
              <a:defRPr sz="600"/>
            </a:lvl1pPr>
          </a:lstStyle>
          <a:p>
            <a:fld id="{5752B7FC-FE36-487C-BCC4-07FF73858F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4429"/>
            <a:ext cx="2881135" cy="489809"/>
          </a:xfrm>
          <a:prstGeom prst="rect">
            <a:avLst/>
          </a:prstGeom>
        </p:spPr>
        <p:txBody>
          <a:bodyPr vert="horz" lIns="47793" tIns="23897" rIns="47793" bIns="2389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740" y="9284429"/>
            <a:ext cx="2881135" cy="489809"/>
          </a:xfrm>
          <a:prstGeom prst="rect">
            <a:avLst/>
          </a:prstGeom>
        </p:spPr>
        <p:txBody>
          <a:bodyPr vert="horz" lIns="47793" tIns="23897" rIns="47793" bIns="23897" rtlCol="0" anchor="b"/>
          <a:lstStyle>
            <a:lvl1pPr algn="r">
              <a:defRPr sz="600"/>
            </a:lvl1pPr>
          </a:lstStyle>
          <a:p>
            <a:fld id="{0F85D690-F13F-45B3-A92E-A5AD6FE38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27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135" cy="489810"/>
          </a:xfrm>
          <a:prstGeom prst="rect">
            <a:avLst/>
          </a:prstGeom>
        </p:spPr>
        <p:txBody>
          <a:bodyPr vert="horz" lIns="47793" tIns="23897" rIns="47793" bIns="2389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740" y="0"/>
            <a:ext cx="2881135" cy="489810"/>
          </a:xfrm>
          <a:prstGeom prst="rect">
            <a:avLst/>
          </a:prstGeom>
        </p:spPr>
        <p:txBody>
          <a:bodyPr vert="horz" lIns="47793" tIns="23897" rIns="47793" bIns="23897" rtlCol="0"/>
          <a:lstStyle>
            <a:lvl1pPr algn="r">
              <a:defRPr sz="600"/>
            </a:lvl1pPr>
          </a:lstStyle>
          <a:p>
            <a:fld id="{CC225B8F-F862-4787-A1EC-B2B55C3F89A3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1222375"/>
            <a:ext cx="5861050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793" tIns="23897" rIns="47793" bIns="238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635" y="4703270"/>
            <a:ext cx="5319180" cy="3849876"/>
          </a:xfrm>
          <a:prstGeom prst="rect">
            <a:avLst/>
          </a:prstGeom>
        </p:spPr>
        <p:txBody>
          <a:bodyPr vert="horz" lIns="47793" tIns="23897" rIns="47793" bIns="238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429"/>
            <a:ext cx="2881135" cy="489809"/>
          </a:xfrm>
          <a:prstGeom prst="rect">
            <a:avLst/>
          </a:prstGeom>
        </p:spPr>
        <p:txBody>
          <a:bodyPr vert="horz" lIns="47793" tIns="23897" rIns="47793" bIns="2389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740" y="9284429"/>
            <a:ext cx="2881135" cy="489809"/>
          </a:xfrm>
          <a:prstGeom prst="rect">
            <a:avLst/>
          </a:prstGeom>
        </p:spPr>
        <p:txBody>
          <a:bodyPr vert="horz" lIns="47793" tIns="23897" rIns="47793" bIns="23897" rtlCol="0" anchor="b"/>
          <a:lstStyle>
            <a:lvl1pPr algn="r">
              <a:defRPr sz="600"/>
            </a:lvl1pPr>
          </a:lstStyle>
          <a:p>
            <a:fld id="{08F086B7-BB12-4C5F-A6FB-0BCF5BFF5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3250" y="3140075"/>
            <a:ext cx="1226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информационной системы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освоения ДПП»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процессах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2850" y="6569075"/>
            <a:ext cx="603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Крумина Ирина Юрьевна,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«ЦРО»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7850" y="625475"/>
            <a:ext cx="10356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тажировочная площадка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руководителей муниципальных образовательных учреждений «Эффективность деятельности руководителей образовательных учреждений: оценка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9815" y="9499172"/>
            <a:ext cx="100520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5850" y="188161"/>
            <a:ext cx="1226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1: фильтрация (</a:t>
            </a:r>
            <a:r>
              <a:rPr lang="ru-RU" sz="3200" dirty="0" smtClean="0"/>
              <a:t>учреждения 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/>
              <a:t>всем; должность -  </a:t>
            </a:r>
            <a:r>
              <a:rPr lang="ru-RU" sz="3200" dirty="0"/>
              <a:t>директор и </a:t>
            </a:r>
            <a:r>
              <a:rPr lang="ru-RU" sz="3200" dirty="0" smtClean="0"/>
              <a:t>заведующий; </a:t>
            </a:r>
            <a:r>
              <a:rPr lang="ru-RU" sz="3200" dirty="0"/>
              <a:t>по типу ДПП </a:t>
            </a:r>
            <a:r>
              <a:rPr lang="ru-RU" sz="3200" dirty="0" smtClean="0"/>
              <a:t>– переподготовка; направления - по всем; дата </a:t>
            </a:r>
            <a:r>
              <a:rPr lang="ru-RU" sz="3200" dirty="0"/>
              <a:t>получения документа </a:t>
            </a:r>
            <a:r>
              <a:rPr lang="ru-RU" sz="3200" dirty="0" smtClean="0"/>
              <a:t>с 2000 по 2023 годы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2660337"/>
            <a:ext cx="17826864" cy="81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9" y="2911475"/>
            <a:ext cx="19222354" cy="7809653"/>
          </a:xfrm>
          <a:prstGeom prst="rect">
            <a:avLst/>
          </a:prstGeom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450" y="188161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2: фильтрация (учреждения - общеобразовательные</a:t>
            </a:r>
            <a:r>
              <a:rPr lang="ru-RU" sz="3200" dirty="0" smtClean="0"/>
              <a:t>; должность – по всем; </a:t>
            </a:r>
            <a:r>
              <a:rPr lang="ru-RU" sz="3200" dirty="0"/>
              <a:t>по типу ДПП </a:t>
            </a:r>
            <a:r>
              <a:rPr lang="ru-RU" sz="3200" dirty="0" smtClean="0"/>
              <a:t>– по всем; направления – по всем; дата </a:t>
            </a:r>
            <a:r>
              <a:rPr lang="ru-RU" sz="3200" dirty="0"/>
              <a:t>с: 01.01.2020.Дата по: 31.12.2023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0" y="1857031"/>
            <a:ext cx="10494645" cy="856735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60450" y="1857031"/>
            <a:ext cx="6019800" cy="82872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2020-2022 годы общее число программ, внесенных в АИС «Мониторинг ДПП» общеобразовательными учреждениями составляет -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2920</a:t>
            </a: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пройдено программ: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2205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31849" y="930275"/>
            <a:ext cx="18517526" cy="9970337"/>
            <a:chOff x="831849" y="930275"/>
            <a:chExt cx="18517526" cy="997033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0450" y="930275"/>
              <a:ext cx="10668925" cy="50052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849" y="6111875"/>
              <a:ext cx="11906507" cy="47887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508250" y="1640025"/>
              <a:ext cx="6019800" cy="25022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повышения квалификации профилактической направленности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2020-2022 годы </a:t>
              </a:r>
            </a:p>
            <a:p>
              <a:pPr algn="ctr"/>
              <a:r>
                <a:rPr lang="ru-RU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415</a:t>
              </a:r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2947650" y="7407275"/>
              <a:ext cx="6019800" cy="2743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повышения квалификации по направлению «Повышение качества образования и формирование функциональной грамотности»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2020-2022 годы </a:t>
              </a:r>
            </a:p>
            <a:p>
              <a:pPr algn="ctr"/>
              <a:r>
                <a:rPr lang="ru-RU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399</a:t>
              </a:r>
              <a:endParaRPr lang="ru-RU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831850" y="396875"/>
            <a:ext cx="18411727" cy="10229850"/>
            <a:chOff x="831850" y="396875"/>
            <a:chExt cx="18411727" cy="1022985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31850" y="396875"/>
              <a:ext cx="15240000" cy="10229850"/>
              <a:chOff x="831850" y="396875"/>
              <a:chExt cx="15240000" cy="1022985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850" y="1920875"/>
                <a:ext cx="8077200" cy="8705850"/>
              </a:xfrm>
              <a:prstGeom prst="rect">
                <a:avLst/>
              </a:prstGeom>
            </p:spPr>
          </p:pic>
          <p:cxnSp>
            <p:nvCxnSpPr>
              <p:cNvPr id="6" name="Прямая со стрелкой 5"/>
              <p:cNvCxnSpPr/>
              <p:nvPr/>
            </p:nvCxnSpPr>
            <p:spPr>
              <a:xfrm flipH="1">
                <a:off x="5784850" y="1006475"/>
                <a:ext cx="4343400" cy="3733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5784850" y="1006475"/>
                <a:ext cx="4343400" cy="4800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5937250" y="1006475"/>
                <a:ext cx="4191000" cy="5867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6242050" y="1006475"/>
                <a:ext cx="3886200" cy="7467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/>
              <p:cNvSpPr/>
              <p:nvPr/>
            </p:nvSpPr>
            <p:spPr>
              <a:xfrm>
                <a:off x="9975850" y="396875"/>
                <a:ext cx="6096000" cy="1676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выбрано направление переподготовки, соответственно не будет в выгрузке отображаться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9893299" y="3825875"/>
              <a:ext cx="9350278" cy="6116276"/>
              <a:chOff x="9823449" y="6456571"/>
              <a:chExt cx="9797285" cy="533972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3449" y="6456571"/>
                <a:ext cx="9620232" cy="3798679"/>
              </a:xfrm>
              <a:prstGeom prst="rect">
                <a:avLst/>
              </a:prstGeom>
            </p:spPr>
          </p:pic>
          <p:sp>
            <p:nvSpPr>
              <p:cNvPr id="20" name="Овал 19"/>
              <p:cNvSpPr/>
              <p:nvPr/>
            </p:nvSpPr>
            <p:spPr>
              <a:xfrm>
                <a:off x="13981934" y="10871707"/>
                <a:ext cx="5638800" cy="92459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 количества часов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Прямая со стрелкой 21"/>
              <p:cNvCxnSpPr>
                <a:stCxn id="20" idx="1"/>
              </p:cNvCxnSpPr>
              <p:nvPr/>
            </p:nvCxnSpPr>
            <p:spPr>
              <a:xfrm flipH="1" flipV="1">
                <a:off x="13769858" y="9117585"/>
                <a:ext cx="1037859" cy="18895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>
                <a:stCxn id="20" idx="1"/>
              </p:cNvCxnSpPr>
              <p:nvPr/>
            </p:nvCxnSpPr>
            <p:spPr>
              <a:xfrm flipH="1" flipV="1">
                <a:off x="13769858" y="10019044"/>
                <a:ext cx="1037859" cy="9880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2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746250" y="625475"/>
            <a:ext cx="17976850" cy="9039225"/>
            <a:chOff x="1746250" y="625475"/>
            <a:chExt cx="17976850" cy="90392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250" y="2606675"/>
              <a:ext cx="11031432" cy="705802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3176250" y="625475"/>
              <a:ext cx="6096000" cy="1676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выбрано направление программы, соответственно не будет в выгрузке отображаться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>
              <a:off x="9366250" y="1616075"/>
              <a:ext cx="3810000" cy="3581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>
              <a:off x="9594850" y="1616075"/>
              <a:ext cx="3581400" cy="2514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13481050" y="4164597"/>
              <a:ext cx="6096000" cy="1676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даты получения удостоверения/диплома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1804650" y="5197475"/>
              <a:ext cx="182880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11728450" y="5197475"/>
              <a:ext cx="1905000" cy="1143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11804650" y="5159375"/>
              <a:ext cx="1828800" cy="2705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13627100" y="7182853"/>
              <a:ext cx="6096000" cy="1676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Название программы повышения квалификации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Прямая со стрелкой 29"/>
            <p:cNvCxnSpPr>
              <a:stCxn id="28" idx="2"/>
            </p:cNvCxnSpPr>
            <p:nvPr/>
          </p:nvCxnSpPr>
          <p:spPr>
            <a:xfrm flipH="1" flipV="1">
              <a:off x="7080250" y="5654675"/>
              <a:ext cx="6546850" cy="2366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28" idx="2"/>
            </p:cNvCxnSpPr>
            <p:nvPr/>
          </p:nvCxnSpPr>
          <p:spPr>
            <a:xfrm flipH="1" flipV="1">
              <a:off x="6470650" y="6683375"/>
              <a:ext cx="7156450" cy="1337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28" idx="2"/>
            </p:cNvCxnSpPr>
            <p:nvPr/>
          </p:nvCxnSpPr>
          <p:spPr>
            <a:xfrm flipH="1" flipV="1">
              <a:off x="6089650" y="7682331"/>
              <a:ext cx="7537450" cy="338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2590800" cy="1295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250" y="7730358"/>
            <a:ext cx="1927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норматив на дополнительное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дошкольного образования в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1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норматива оплаты труда педагогических работников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j-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образовательной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i-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воспитанника в год;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норматив на дополнительное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начального общего,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среднего общего образования в размере 1% от норматива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общего, основного общего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по j -му виду образовательной программы i-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в расчете на одного учащегося в год.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354" y="652853"/>
            <a:ext cx="4457700" cy="654410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702567" y="43253"/>
            <a:ext cx="6356565" cy="7534705"/>
            <a:chOff x="8756374" y="527830"/>
            <a:chExt cx="6356565" cy="75347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6154" y="527830"/>
              <a:ext cx="5097007" cy="753470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8756374" y="7196958"/>
              <a:ext cx="6356565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22250" y="1997075"/>
            <a:ext cx="6629400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«3) на дополнительное профессиональное образования педагогических работников организаций.»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851650" y="5273675"/>
            <a:ext cx="2209800" cy="19232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0" y="4054475"/>
            <a:ext cx="8013199" cy="162496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1450" y="5654675"/>
            <a:ext cx="13895504" cy="48936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 287 “Об утверждении федерального государственного образовательного стандарта основного общего образования”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условиям реализации программы основного общего образования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кадровым условиям реализации программы основного общего образования, в том числе адаптированной.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Квалификация педагогических работников Организации должна отвечать квалификационным требованиям, указанным в квалификационных справочниках, и (или) профессиональных стандартах (при наличии).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привлекаемые к реализации программы основного общего образования, должны получать дополнительное профессиональное образование по программам повышения квалификации, в том числе в форме стажировки в организациях, деятельность которых связана с разработкой и реализацией программ основного общего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050" y="1378044"/>
            <a:ext cx="12033250" cy="37856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(ред. от 04.08.2023) "Об образовании в 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Педагогические работники имеют следующие трудовые права и социальные гарантии: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дополнительное профессиональное образование по профилю педагогической деятельности не реже чем один раз в три года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 Обязанности и ответственность педагогических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повышать свой профессиональный уровень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01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4850" y="930275"/>
            <a:ext cx="14105722" cy="443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АИС «Мониторинг ДПП»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следующих задач:</a:t>
            </a:r>
          </a:p>
          <a:p>
            <a:pPr marL="457200" indent="-4572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сбора, непрерывного системного анализа и оценки состояния и перспектив профессионального развития работников подведомственных учреждений;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  <a:tabLst>
                <a:tab pos="801688" algn="l"/>
                <a:tab pos="17970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о количестве педагогических работников, реализовавших право на дополнительное профессиональное образование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объективной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эффективности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руководителей образовательных учреждений;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научно-методической поддержки руководителей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управленческих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 образовательных учреждений;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информационной базы системы для предоставления обобщенной оперативной информации по запросам субъектов управления системой образования.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450" y="6873875"/>
            <a:ext cx="1623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построения АИС «Мониторинг ДПП»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централизация сбора и предоставления информации (по запросу);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внесения первичных данных образовательными учреждениями 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регламентация процедур работы с АИС «Мониторинг ДПП»;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адаптируемость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состава информации, содержащейся в АИС «Мониторинг ДПП», к изменяющимся требованиям;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ввод и многократное использование первичной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7011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71492" y="3295865"/>
            <a:ext cx="4317958" cy="6172200"/>
            <a:chOff x="5480050" y="4054475"/>
            <a:chExt cx="5105400" cy="61722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480050" y="4054475"/>
              <a:ext cx="5105400" cy="61722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79695" y="5121275"/>
              <a:ext cx="391836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Разделы:</a:t>
              </a:r>
            </a:p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Мои курсы»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«Педагоги»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«Курсы ДПП»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«Отчет»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«Пользователи»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«Справочники»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2149475"/>
            <a:ext cx="15024119" cy="7882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1050" y="82953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«Мои курсы»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1050" y="82953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«Педагоги»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870450" y="2301875"/>
            <a:ext cx="145542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1050" y="82953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«Курсы ДПП»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32050" y="3063875"/>
            <a:ext cx="1638299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1050" y="82953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«Справочники»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9" y="3063875"/>
            <a:ext cx="8478421" cy="4953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50" y="6113930"/>
            <a:ext cx="8461447" cy="46129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450" y="1616075"/>
            <a:ext cx="9333411" cy="71581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5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1050" y="82953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«Отчет»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3250" y="1414306"/>
            <a:ext cx="18907214" cy="8558944"/>
            <a:chOff x="603250" y="1414306"/>
            <a:chExt cx="18907214" cy="855894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623050" y="2810450"/>
              <a:ext cx="12887414" cy="7162800"/>
              <a:chOff x="729882" y="1844595"/>
              <a:chExt cx="14521068" cy="777248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82" y="3444875"/>
                <a:ext cx="14521068" cy="61722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95" y="1844595"/>
                <a:ext cx="14520955" cy="3124253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</p:grpSp>
        <p:cxnSp>
          <p:nvCxnSpPr>
            <p:cNvPr id="13" name="Прямая со стрелкой 12"/>
            <p:cNvCxnSpPr/>
            <p:nvPr/>
          </p:nvCxnSpPr>
          <p:spPr>
            <a:xfrm>
              <a:off x="12261850" y="1414306"/>
              <a:ext cx="1676400" cy="1573369"/>
            </a:xfrm>
            <a:prstGeom prst="straightConnector1">
              <a:avLst/>
            </a:prstGeom>
            <a:ln w="22225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250" y="3635401"/>
              <a:ext cx="5281083" cy="5219674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cxnSp>
          <p:nvCxnSpPr>
            <p:cNvPr id="17" name="Прямая со стрелкой 16"/>
            <p:cNvCxnSpPr/>
            <p:nvPr/>
          </p:nvCxnSpPr>
          <p:spPr>
            <a:xfrm flipH="1" flipV="1">
              <a:off x="4946650" y="3978275"/>
              <a:ext cx="2286000" cy="1143000"/>
            </a:xfrm>
            <a:prstGeom prst="straightConnector1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00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68275"/>
            <a:ext cx="4690946" cy="2492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4450" y="829531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«Эффективность работы АИС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ДПП»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0" y="2530475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614</Words>
  <Application>Microsoft Office PowerPoint</Application>
  <PresentationFormat>Произвольный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Calibri</vt:lpstr>
      <vt:lpstr>Druk Cyr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TN_Kadochnikova</dc:creator>
  <cp:lastModifiedBy>Admin</cp:lastModifiedBy>
  <cp:revision>218</cp:revision>
  <cp:lastPrinted>2023-11-12T09:55:35Z</cp:lastPrinted>
  <dcterms:created xsi:type="dcterms:W3CDTF">2023-01-13T17:17:54Z</dcterms:created>
  <dcterms:modified xsi:type="dcterms:W3CDTF">2023-11-13T01:49:39Z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