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7772400" cy="3357586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В  толковом словаре С.И. Ожегова :</a:t>
            </a:r>
            <a: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/>
            </a:r>
            <a:b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</a:br>
            <a: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 </a:t>
            </a:r>
            <a:b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</a:br>
            <a:r>
              <a:rPr lang="ru-RU" sz="6000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Взаимодействие </a:t>
            </a:r>
            <a:r>
              <a:rPr lang="ru-RU" sz="4900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-</a:t>
            </a:r>
            <a:r>
              <a:rPr lang="ru-RU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 </a:t>
            </a:r>
            <a:r>
              <a:rPr lang="ru-RU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ru-RU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</a:t>
            </a:r>
            <a:b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endParaRPr lang="ru-RU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4000504"/>
            <a:ext cx="72866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Взаимная связь явлений.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Взаимная поддержка.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Спасибо за внимание </a:t>
            </a:r>
            <a:r>
              <a:rPr lang="ru-RU" sz="6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!!</a:t>
            </a:r>
            <a:r>
              <a:rPr lang="ru-RU" sz="6000" dirty="0" smtClean="0">
                <a:latin typeface="Cambria" pitchFamily="18" charset="0"/>
                <a:ea typeface="Cambria" pitchFamily="18" charset="0"/>
              </a:rPr>
              <a:t>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 algn="ctr" fontAlgn="base">
              <a:buNone/>
            </a:pPr>
            <a:r>
              <a:rPr lang="ru-RU" b="1" dirty="0" smtClean="0">
                <a:latin typeface="Cambria" pitchFamily="18" charset="0"/>
                <a:ea typeface="Cambria" pitchFamily="18" charset="0"/>
              </a:rPr>
              <a:t>Федеральный закон от 24.06.1999 N 120-ФЗ </a:t>
            </a:r>
          </a:p>
          <a:p>
            <a:pPr algn="ctr" fontAlgn="base">
              <a:buNone/>
            </a:pPr>
            <a:r>
              <a:rPr lang="ru-RU" b="1" dirty="0" smtClean="0">
                <a:latin typeface="Cambria" pitchFamily="18" charset="0"/>
                <a:ea typeface="Cambria" pitchFamily="18" charset="0"/>
              </a:rPr>
              <a:t> "Об основах системы </a:t>
            </a:r>
            <a:r>
              <a:rPr lang="ru-RU" b="1" dirty="0" smtClean="0">
                <a:latin typeface="Cambria" pitchFamily="18" charset="0"/>
                <a:ea typeface="Cambria" pitchFamily="18" charset="0"/>
              </a:rPr>
              <a:t>профилактики безнадзорности </a:t>
            </a:r>
            <a:r>
              <a:rPr lang="ru-RU" b="1" dirty="0" smtClean="0">
                <a:latin typeface="Cambria" pitchFamily="18" charset="0"/>
                <a:ea typeface="Cambria" pitchFamily="18" charset="0"/>
              </a:rPr>
              <a:t>и </a:t>
            </a:r>
            <a:r>
              <a:rPr lang="ru-RU" b="1" dirty="0" smtClean="0">
                <a:latin typeface="Cambria" pitchFamily="18" charset="0"/>
                <a:ea typeface="Cambria" pitchFamily="18" charset="0"/>
              </a:rPr>
              <a:t>правонарушений несовершеннолетних</a:t>
            </a:r>
            <a:r>
              <a:rPr lang="ru-RU" b="1" dirty="0" smtClean="0">
                <a:latin typeface="Cambria" pitchFamily="18" charset="0"/>
                <a:ea typeface="Cambria" pitchFamily="18" charset="0"/>
              </a:rPr>
              <a:t>"</a:t>
            </a:r>
          </a:p>
          <a:p>
            <a:pPr algn="ctr" fontAlgn="base">
              <a:buNone/>
            </a:pPr>
            <a:r>
              <a:rPr lang="ru-RU" b="1" dirty="0" smtClean="0">
                <a:latin typeface="Cambria" pitchFamily="18" charset="0"/>
                <a:ea typeface="Cambria" pitchFamily="18" charset="0"/>
              </a:rPr>
              <a:t>(с изменениями и дополнениями)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71546"/>
            <a:ext cx="8229600" cy="78581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/>
            <a:r>
              <a:rPr lang="ru-RU" sz="49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  <a:cs typeface="Arial" pitchFamily="34" charset="0"/>
              </a:rPr>
              <a:t>Формы взаимодействия:</a:t>
            </a:r>
            <a:r>
              <a:rPr lang="ru-RU" sz="8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8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</a:br>
            <a:endParaRPr lang="ru-RU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1714488"/>
            <a:ext cx="7715272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Создание системы сбора информации.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Обеспечение взаимного обмена информацией.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Аналитическая работа.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Рациональное использование сил и ресурсов для предупредительной деятельности.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Оценка эффективности  работы субъектов системы профилактики.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Установление и расширение связи с общественностью.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Сотрудничество со средствами массовой информации.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Подготовка и переподготовка специалистов.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0"/>
            <a:ext cx="822960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Сбор и обмен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информацией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/>
            </a:r>
            <a:br>
              <a:rPr lang="ru-RU" dirty="0" smtClean="0">
                <a:latin typeface="Cambria" pitchFamily="18" charset="0"/>
                <a:ea typeface="Cambria" pitchFamily="18" charset="0"/>
              </a:rPr>
            </a:b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928802"/>
            <a:ext cx="8858280" cy="350048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Cambria" pitchFamily="18" charset="0"/>
                <a:ea typeface="Cambria" pitchFamily="18" charset="0"/>
              </a:rPr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sz="3600" b="1" dirty="0" smtClean="0">
                <a:latin typeface="Cambria" pitchFamily="18" charset="0"/>
                <a:ea typeface="Cambria" pitchFamily="18" charset="0"/>
              </a:rPr>
              <a:t>Предложения: </a:t>
            </a:r>
          </a:p>
          <a:p>
            <a:pPr>
              <a:buNone/>
            </a:pPr>
            <a:r>
              <a:rPr lang="ru-RU" sz="3600" dirty="0" smtClean="0">
                <a:latin typeface="Cambria" pitchFamily="18" charset="0"/>
                <a:ea typeface="Cambria" pitchFamily="18" charset="0"/>
              </a:rPr>
              <a:t> </a:t>
            </a:r>
          </a:p>
          <a:p>
            <a:pPr lvl="0"/>
            <a:r>
              <a:rPr lang="ru-RU" sz="4200" dirty="0" smtClean="0">
                <a:latin typeface="Cambria" pitchFamily="18" charset="0"/>
                <a:ea typeface="Cambria" pitchFamily="18" charset="0"/>
              </a:rPr>
              <a:t>Ежемесячную информацию, направляемую в Центр социальной помощи семье и детям, дублировать ответственным исполнителям</a:t>
            </a:r>
            <a:r>
              <a:rPr lang="ru-RU" sz="4200" dirty="0" smtClean="0">
                <a:latin typeface="Cambria" pitchFamily="18" charset="0"/>
                <a:ea typeface="Cambria" pitchFamily="18" charset="0"/>
              </a:rPr>
              <a:t>.</a:t>
            </a:r>
            <a:endParaRPr lang="ru-RU" sz="4200" dirty="0" smtClean="0">
              <a:latin typeface="Cambria" pitchFamily="18" charset="0"/>
              <a:ea typeface="Cambria" pitchFamily="18" charset="0"/>
            </a:endParaRPr>
          </a:p>
          <a:p>
            <a:pPr lvl="0"/>
            <a:r>
              <a:rPr lang="ru-RU" sz="4200" dirty="0" smtClean="0">
                <a:latin typeface="Cambria" pitchFamily="18" charset="0"/>
                <a:ea typeface="Cambria" pitchFamily="18" charset="0"/>
              </a:rPr>
              <a:t>Своевременное поступление информации из ОДН на семьи, поставленные на учет. </a:t>
            </a:r>
          </a:p>
          <a:p>
            <a:pPr lvl="0"/>
            <a:endParaRPr lang="ru-RU" sz="4200" dirty="0" smtClean="0">
              <a:latin typeface="Cambria" pitchFamily="18" charset="0"/>
              <a:ea typeface="Cambr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286808" cy="3786214"/>
          </a:xfrm>
        </p:spPr>
        <p:txBody>
          <a:bodyPr>
            <a:no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Нужна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информация об учреждениях спорта, культуры для организации внеурочной и каникулярной занятости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.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endParaRPr lang="ru-RU" sz="2000" dirty="0" smtClean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Коллективно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подготовить методическое пособие по составлению межведомственных планов индивидуально-профилактической работы (предложения от каждой школы) по разделам: работа с семьями, где злоупотребляют алкоголем, работа с семьями педагогически пассивными и педагогически несостоятельными, работа с несовершеннолетними, совершившими преступления и правонарушения, систематически пропускающими уроки, употребляющими ПАВ и т.д.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1442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Рациональное использование сил и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ресурсов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357430"/>
            <a:ext cx="8301038" cy="335758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sz="3800" dirty="0" smtClean="0">
              <a:latin typeface="Cambria" pitchFamily="18" charset="0"/>
              <a:ea typeface="Cambria" pitchFamily="18" charset="0"/>
            </a:endParaRPr>
          </a:p>
          <a:p>
            <a:pPr lvl="0"/>
            <a:r>
              <a:rPr lang="ru-RU" sz="3800" dirty="0" smtClean="0">
                <a:latin typeface="Cambria" pitchFamily="18" charset="0"/>
                <a:ea typeface="Cambria" pitchFamily="18" charset="0"/>
              </a:rPr>
              <a:t>Продолжить практику совместных мероприятий (рейды, профилактические операции, акции).</a:t>
            </a:r>
          </a:p>
          <a:p>
            <a:pPr lvl="0"/>
            <a:r>
              <a:rPr lang="ru-RU" sz="3800" dirty="0" smtClean="0">
                <a:latin typeface="Cambria" pitchFamily="18" charset="0"/>
                <a:ea typeface="Cambria" pitchFamily="18" charset="0"/>
              </a:rPr>
              <a:t>Дни инспектора, проводимые в школе, сделать тематическими: профилактика употребления ПАВ, в т.ч.  курения, профилактика </a:t>
            </a:r>
            <a:r>
              <a:rPr lang="ru-RU" sz="3800" dirty="0" err="1" smtClean="0">
                <a:latin typeface="Cambria" pitchFamily="18" charset="0"/>
                <a:ea typeface="Cambria" pitchFamily="18" charset="0"/>
              </a:rPr>
              <a:t>буллинга</a:t>
            </a:r>
            <a:r>
              <a:rPr lang="ru-RU" sz="3800" dirty="0" smtClean="0">
                <a:latin typeface="Cambria" pitchFamily="18" charset="0"/>
                <a:ea typeface="Cambria" pitchFamily="18" charset="0"/>
              </a:rPr>
              <a:t> и  тому подобное в соответствии с планом проведения профилактических недель.  </a:t>
            </a:r>
            <a:endParaRPr lang="ru-RU" sz="3800" dirty="0" smtClean="0">
              <a:latin typeface="Cambria" pitchFamily="18" charset="0"/>
              <a:ea typeface="Cambria" pitchFamily="18" charset="0"/>
            </a:endParaRPr>
          </a:p>
          <a:p>
            <a:pPr lvl="0"/>
            <a:r>
              <a:rPr lang="ru-RU" sz="3800" dirty="0" smtClean="0">
                <a:latin typeface="Cambria" pitchFamily="18" charset="0"/>
                <a:ea typeface="Cambria" pitchFamily="18" charset="0"/>
              </a:rPr>
              <a:t>Закрепление наставников за подростками, представляющими особую сложность в проведении профилактической работы из числа офицеров МО МВД России «</a:t>
            </a:r>
            <a:r>
              <a:rPr lang="ru-RU" sz="3800" dirty="0" err="1" smtClean="0">
                <a:latin typeface="Cambria" pitchFamily="18" charset="0"/>
                <a:ea typeface="Cambria" pitchFamily="18" charset="0"/>
              </a:rPr>
              <a:t>Усть-Илимский</a:t>
            </a:r>
            <a:r>
              <a:rPr lang="ru-RU" sz="3800" dirty="0" smtClean="0">
                <a:latin typeface="Cambria" pitchFamily="18" charset="0"/>
                <a:ea typeface="Cambria" pitchFamily="18" charset="0"/>
              </a:rPr>
              <a:t>», ГУФСИН, волонтеров. </a:t>
            </a:r>
          </a:p>
          <a:p>
            <a:pPr lvl="0"/>
            <a:endParaRPr lang="ru-RU" sz="3000" dirty="0" smtClean="0">
              <a:latin typeface="Cambria" pitchFamily="18" charset="0"/>
              <a:ea typeface="Cambr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214554"/>
            <a:ext cx="82153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  <a:ea typeface="Cambria" pitchFamily="18" charset="0"/>
              </a:rPr>
              <a:t> Разработка 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совместных мероприятий с органами здравоохранения по работе с семьями, поставленными на учет за употребление родителями спиртных напитков. 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  <a:ea typeface="Cambria" pitchFamily="18" charset="0"/>
              </a:rPr>
              <a:t> Привлечение 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к работе Общественный Совет МО МВД 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       России 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«</a:t>
            </a:r>
            <a:r>
              <a:rPr lang="ru-RU" sz="2400" dirty="0" err="1" smtClean="0">
                <a:latin typeface="Cambria" pitchFamily="18" charset="0"/>
                <a:ea typeface="Cambria" pitchFamily="18" charset="0"/>
              </a:rPr>
              <a:t>Усть-Илимский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» 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  <a:ea typeface="Cambria" pitchFamily="18" charset="0"/>
              </a:rPr>
              <a:t> Привлечение 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к работе с семьями сотрудников Центра занятости населения. </a:t>
            </a:r>
            <a:endParaRPr lang="ru-RU" sz="2400" dirty="0" smtClean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Оценка эффективности работы  с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mbria" pitchFamily="18" charset="0"/>
                <a:ea typeface="Cambria" pitchFamily="18" charset="0"/>
              </a:rPr>
              <a:t>семьями</a:t>
            </a: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2143116"/>
          <a:ext cx="7715302" cy="2951628"/>
        </p:xfrm>
        <a:graphic>
          <a:graphicData uri="http://schemas.openxmlformats.org/drawingml/2006/table">
            <a:tbl>
              <a:tblPr/>
              <a:tblGrid>
                <a:gridCol w="1214445"/>
                <a:gridCol w="2071702"/>
                <a:gridCol w="1928826"/>
                <a:gridCol w="2500329"/>
              </a:tblGrid>
              <a:tr h="15001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Семьи, состоящие в СОП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Семьи, состоящие на учете в ОДН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Количество семей, состоящих на учете более трех лет, либо поставленных на учет повторно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2017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2018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2019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2020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2021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5720" y="5143512"/>
            <a:ext cx="85011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          Рост количества семей, поставленных на учет неоднократно, свидетельствует о недостаточной эффективности совместной работы субъектов профилактики.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472370" cy="314327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5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      Одна </a:t>
            </a:r>
            <a:r>
              <a:rPr lang="ru-RU" sz="45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из причин низкой эффективности – отсутствие законодательной базы, позволяющей применить к родителям, не исполняющим обязанности по воспитанию, обучению и защите их прав, более жесткие меры. </a:t>
            </a:r>
          </a:p>
          <a:p>
            <a:pPr algn="just"/>
            <a:r>
              <a:rPr lang="ru-RU" sz="45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    Возможно</a:t>
            </a:r>
            <a:r>
              <a:rPr lang="ru-RU" sz="45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, необходимы обращения в законотворческие органы с предложениями ужесточить ответственность родителей.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411</Words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  толковом словаре С.И. Ожегова :   Взаимодействие -    </vt:lpstr>
      <vt:lpstr>Слайд 2</vt:lpstr>
      <vt:lpstr>Формы взаимодействия: </vt:lpstr>
      <vt:lpstr>Сбор и обмен информацией </vt:lpstr>
      <vt:lpstr>Слайд 5</vt:lpstr>
      <vt:lpstr>Рациональное использование сил и ресурсов </vt:lpstr>
      <vt:lpstr>Слайд 7</vt:lpstr>
      <vt:lpstr>Оценка эффективности работы  с семьями</vt:lpstr>
      <vt:lpstr>Слайд 9</vt:lpstr>
      <vt:lpstr>Спасибо за внимание 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 толковом словаре С.И. Ожегова :   Взаимодействие -    </dc:title>
  <dc:creator>Пользователь</dc:creator>
  <cp:lastModifiedBy>Пользователь</cp:lastModifiedBy>
  <cp:revision>5</cp:revision>
  <dcterms:created xsi:type="dcterms:W3CDTF">2021-11-24T04:40:14Z</dcterms:created>
  <dcterms:modified xsi:type="dcterms:W3CDTF">2021-11-24T05:46:59Z</dcterms:modified>
</cp:coreProperties>
</file>