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364" r:id="rId3"/>
    <p:sldId id="264" r:id="rId4"/>
    <p:sldId id="354" r:id="rId5"/>
    <p:sldId id="355" r:id="rId6"/>
    <p:sldId id="356" r:id="rId7"/>
    <p:sldId id="357" r:id="rId8"/>
    <p:sldId id="358" r:id="rId9"/>
    <p:sldId id="359" r:id="rId10"/>
    <p:sldId id="361" r:id="rId11"/>
    <p:sldId id="353" r:id="rId12"/>
  </p:sldIdLst>
  <p:sldSz cx="20104100" cy="11309350"/>
  <p:notesSz cx="20104100" cy="1130935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ruk Cyr" charset="-52"/>
      <p:regular r:id="rId17"/>
    </p:embeddedFont>
    <p:embeddedFont>
      <p:font typeface="Microsoft YaHei" panose="020B0503020204020204" pitchFamily="34" charset="-122"/>
      <p:regular r:id="rId18"/>
      <p:bold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508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>
      <p:cViewPr varScale="1">
        <p:scale>
          <a:sx n="43" d="100"/>
          <a:sy n="43" d="100"/>
        </p:scale>
        <p:origin x="69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publication.pravo.gov.ru/document/0001202305300011?index=1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408" y="679641"/>
              <a:ext cx="4074642" cy="2159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4739" y="0"/>
              <a:ext cx="8969360" cy="1130855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08450" y="3801527"/>
            <a:ext cx="14554199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Проведение </a:t>
            </a:r>
            <a:r>
              <a:rPr lang="ru-RU" sz="6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аккредитационного</a:t>
            </a: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мониторинга системы образования </a:t>
            </a: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 </a:t>
            </a: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2023 году</a:t>
            </a:r>
            <a:endParaRPr sz="6000" spc="-5" dirty="0">
              <a:solidFill>
                <a:srgbClr val="FFFFFF"/>
              </a:solidFill>
            </a:endParaRPr>
          </a:p>
        </p:txBody>
      </p:sp>
      <p:sp>
        <p:nvSpPr>
          <p:cNvPr id="9" name="object 6"/>
          <p:cNvSpPr txBox="1">
            <a:spLocks/>
          </p:cNvSpPr>
          <p:nvPr/>
        </p:nvSpPr>
        <p:spPr>
          <a:xfrm>
            <a:off x="3575050" y="116372"/>
            <a:ext cx="14554199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ru-RU" sz="40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АВГУСТОВСКОЕ </a:t>
            </a:r>
          </a:p>
          <a:p>
            <a:pPr marL="12700" algn="ctr">
              <a:spcBef>
                <a:spcPts val="95"/>
              </a:spcBef>
            </a:pPr>
            <a:r>
              <a:rPr lang="ru-RU" sz="40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СОВЕЩАНИЕ</a:t>
            </a:r>
            <a:endParaRPr lang="ru-RU" sz="4000" kern="0" spc="-5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38" name="Прямоугольник 12"/>
          <p:cNvSpPr/>
          <p:nvPr/>
        </p:nvSpPr>
        <p:spPr bwMode="auto">
          <a:xfrm>
            <a:off x="603250" y="114604"/>
            <a:ext cx="18458589" cy="65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square"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600" b="1" strike="noStrike" spc="-1" dirty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АККРЕДИТАЦИОННЫЙ МОНИТОРИНГ (</a:t>
            </a:r>
            <a:r>
              <a:rPr lang="ru-RU" sz="3600" b="1" strike="noStrike" spc="-1" dirty="0" smtClean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ШКОЛА) </a:t>
            </a:r>
            <a:endParaRPr lang="ru-RU" sz="3600" b="0" strike="noStrike" spc="-1" dirty="0">
              <a:solidFill>
                <a:srgbClr val="8225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9"/>
          <p:cNvSpPr/>
          <p:nvPr/>
        </p:nvSpPr>
        <p:spPr bwMode="auto">
          <a:xfrm>
            <a:off x="498044" y="953497"/>
            <a:ext cx="19155206" cy="1230463"/>
          </a:xfrm>
          <a:prstGeom prst="rect">
            <a:avLst/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5600" rIns="0" bIns="75600" anchor="ctr">
            <a:no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endParaRPr lang="ru-RU" sz="3200" b="1" spc="-1" dirty="0" smtClean="0">
              <a:solidFill>
                <a:srgbClr val="FFFFFF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ПЕРВООЧЕРЕДНЫЕ ЗАДАЧИ</a:t>
            </a:r>
          </a:p>
          <a:p>
            <a:pPr algn="ctr">
              <a:lnSpc>
                <a:spcPct val="100000"/>
              </a:lnSpc>
              <a:buNone/>
              <a:defRPr/>
            </a:pP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8044" y="729133"/>
            <a:ext cx="2767361" cy="168458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698750"/>
              </p:ext>
            </p:extLst>
          </p:nvPr>
        </p:nvGraphicFramePr>
        <p:xfrm>
          <a:off x="261350" y="2449259"/>
          <a:ext cx="19521924" cy="8213598"/>
        </p:xfrm>
        <a:graphic>
          <a:graphicData uri="http://schemas.openxmlformats.org/drawingml/2006/table">
            <a:tbl>
              <a:tblPr/>
              <a:tblGrid>
                <a:gridCol w="758344"/>
                <a:gridCol w="14161650"/>
                <a:gridCol w="4601930"/>
              </a:tblGrid>
              <a:tr h="4209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sz="32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sz="32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sz="32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67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sz="32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руководителей ОО по вопросам организации</a:t>
                      </a:r>
                      <a:r>
                        <a:rPr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проведения АМСО 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ru-RU" sz="3200" b="0" strike="noStrike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575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32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на официальных сайтах органов МСУ и ОО всех нормативных документов, регулирующих вопросы проведения АМСО 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до 1 сентября</a:t>
                      </a:r>
                      <a:endParaRPr lang="ru-RU" sz="3200" b="0" strike="noStrike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2023 года</a:t>
                      </a:r>
                      <a:endParaRPr lang="ru-RU" sz="3200" b="0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67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32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специалистов, обеспечивающих техническое сопровождение проведения АМСО 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до 1 сентября</a:t>
                      </a:r>
                      <a:endParaRPr lang="ru-RU" sz="3200" b="0" strike="noStrike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2023 года</a:t>
                      </a:r>
                      <a:endParaRPr lang="ru-RU" sz="3200" b="0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67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32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Предварительный сбор и оценка данных </a:t>
                      </a:r>
                      <a:r>
                        <a:rPr lang="ru-RU" sz="3200" b="0" i="0" u="none" strike="noStrike" cap="non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PT Astra Serif"/>
                          <a:cs typeface="Times New Roman" panose="02020603050405020304" pitchFamily="18" charset="0"/>
                        </a:rPr>
                        <a:t>на муниципальном уровне </a:t>
                      </a:r>
                      <a:r>
                        <a:rPr lang="ru-RU" sz="3200" b="0" strike="noStrike" spc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год, предшествующий мониторингу </a:t>
                      </a:r>
                      <a:endParaRPr lang="ru-RU" sz="3200" b="0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сентября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9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32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ОО, не достигших пороговых значений достижения </a:t>
                      </a:r>
                      <a:r>
                        <a:rPr lang="ru-RU" sz="3200" b="0" strike="noStrike" spc="-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аккредитационных</a:t>
                      </a: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показателей. Подготовка плана мер/мероприятий</a:t>
                      </a:r>
                      <a:r>
                        <a:rPr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профилактике имеющихся рисков, перечня управленческих решений. Собеседование в министерстве образования области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2023 года,   </a:t>
                      </a:r>
                      <a:endParaRPr lang="ru-RU" sz="3200" b="0" strike="noStrike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отдельному графику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67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32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Подготовка ответственных лиц к внесению данных в информационную систему государственной аккредитации </a:t>
                      </a:r>
                      <a:endParaRPr lang="ru-RU" sz="3200" b="0" strike="noStrike" spc="-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до 1 сентября</a:t>
                      </a:r>
                      <a:endParaRPr lang="ru-RU" sz="3200" b="0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2023 года</a:t>
                      </a:r>
                      <a:endParaRPr lang="ru-RU" sz="3200" b="0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0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3845" y="0"/>
            <a:ext cx="19507570" cy="1130855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07251" y="973874"/>
            <a:ext cx="18896965" cy="7726680"/>
            <a:chOff x="1207251" y="973874"/>
            <a:chExt cx="18896965" cy="7726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8186" y="3489246"/>
              <a:ext cx="3185913" cy="5211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5556250" y="4740275"/>
            <a:ext cx="11582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Главное </a:t>
            </a:r>
            <a:r>
              <a:rPr lang="ru-RU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для любой школы - чётко определить свои педагогические позиции, ясно осознать свою культурную миссию и ни в коем случае не снижать общий уровень </a:t>
            </a:r>
            <a:r>
              <a:rPr lang="ru-RU" sz="4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школы</a:t>
            </a:r>
            <a:endParaRPr lang="ru-RU" sz="4800" b="1" i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r"/>
            <a:endParaRPr lang="ru-RU" sz="4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Караковский</a:t>
            </a:r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А.В.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1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3193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408" y="679641"/>
              <a:ext cx="4074642" cy="2159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4739" y="0"/>
              <a:ext cx="8969360" cy="1130855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32250" y="368055"/>
            <a:ext cx="14554199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Проведение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аккредитационного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мониторинга системы образования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2023 году</a:t>
            </a:r>
            <a:endParaRPr sz="2400" spc="-5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0215" y="3132648"/>
            <a:ext cx="18627442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вступает в силу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Приказ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Рособрнадзора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Минпросвещения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России и Минобрнауки России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 осуществлении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мониторинга системы образования. Мониторинг образовательных организаций всех уровней образования впервые пройдет осенью 2023 года.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Согласно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модели аккредитации образовательной деятельности аккредитация становится бессрочной. Организациям больше не придется каждые шесть лет ее подтверждать и готовиться к новой процедуре. Но вводится аккредитационный мониторинг – постоянное и систематическое наблюдение за качеством обучения. Он будет проводиться один раз в три года удаленно, без взаимодействия с образовательной организацией. Организации, имеющие государственную аккредитацию, автоматически попадают в аккредитационный мониторинг.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Данные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вносится образовательной организацией самостоятельно в единую информационную систему при взаимодействии с региональным координатором.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Основными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критериями отбора программ для включения в план-график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мониторинга текущего года являются: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образовательной программы в лицензии;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выпуска в 2021, 2022 гг.;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образовательной программы в текущем году.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анализа результатов мониторинга системы образования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Рособрнадзор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направит регионам свои рекомендации по развитию их систем образования.</a:t>
            </a:r>
            <a:endParaRPr lang="ru-RU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7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410" y="4287551"/>
            <a:ext cx="4690946" cy="2492062"/>
          </a:xfrm>
          <a:prstGeom prst="rect">
            <a:avLst/>
          </a:prstGeom>
        </p:spPr>
      </p:pic>
      <p:sp>
        <p:nvSpPr>
          <p:cNvPr id="38" name="Прямоугольник 12"/>
          <p:cNvSpPr/>
          <p:nvPr/>
        </p:nvSpPr>
        <p:spPr bwMode="auto">
          <a:xfrm>
            <a:off x="831850" y="701675"/>
            <a:ext cx="18458589" cy="65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square"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600" b="1" strike="noStrike" spc="-1" dirty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АККРЕДИТАЦИОННЫЙ МОНИТОРИНГ (</a:t>
            </a:r>
            <a:r>
              <a:rPr lang="ru-RU" sz="3600" b="1" strike="noStrike" spc="-1" dirty="0" smtClean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ШКОЛА) </a:t>
            </a:r>
            <a:endParaRPr lang="ru-RU" sz="3600" b="0" strike="noStrike" spc="-1" dirty="0">
              <a:solidFill>
                <a:srgbClr val="8225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9"/>
          <p:cNvSpPr/>
          <p:nvPr/>
        </p:nvSpPr>
        <p:spPr bwMode="auto">
          <a:xfrm>
            <a:off x="603250" y="1692275"/>
            <a:ext cx="18669000" cy="564480"/>
          </a:xfrm>
          <a:prstGeom prst="rect">
            <a:avLst/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5600" rIns="0" bIns="75600" anchor="ctr">
            <a:no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18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ru-RU" sz="4400" b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ФЕДЕРАЛЬНЫЙ УРОВЕНЬ</a:t>
            </a:r>
            <a:endParaRPr lang="ru-RU" sz="4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Равнобедренный треугольник 19"/>
          <p:cNvSpPr/>
          <p:nvPr/>
        </p:nvSpPr>
        <p:spPr bwMode="auto">
          <a:xfrm rot="5400000">
            <a:off x="5370458" y="4502052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Прямоугольник 42"/>
          <p:cNvSpPr/>
          <p:nvPr/>
        </p:nvSpPr>
        <p:spPr bwMode="auto">
          <a:xfrm>
            <a:off x="6033578" y="3028115"/>
            <a:ext cx="13238672" cy="8863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Статья 97 Федерального закона от 29.12.2012 № 273-ФЗ «Об образовании в Российской Федерации»</a:t>
            </a:r>
            <a:endParaRPr lang="ru-RU" sz="3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Равнобедренный треугольник 43"/>
          <p:cNvSpPr/>
          <p:nvPr/>
        </p:nvSpPr>
        <p:spPr bwMode="auto">
          <a:xfrm rot="5400000">
            <a:off x="5370458" y="3159875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TextBox 190"/>
          <p:cNvSpPr/>
          <p:nvPr/>
        </p:nvSpPr>
        <p:spPr bwMode="auto">
          <a:xfrm>
            <a:off x="6033578" y="4162641"/>
            <a:ext cx="13086272" cy="57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buNone/>
              <a:defRPr/>
            </a:pP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Постановление Правительства РФ от 05.08.2013 </a:t>
            </a:r>
            <a:r>
              <a:rPr lang="ru-RU" sz="3200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№ </a:t>
            </a: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662  «Об осуществлении мониторинга системы образования»</a:t>
            </a:r>
            <a:endParaRPr lang="ru-RU" sz="3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ая соединительная линия 35"/>
          <p:cNvSpPr/>
          <p:nvPr/>
        </p:nvSpPr>
        <p:spPr bwMode="auto">
          <a:xfrm>
            <a:off x="5644778" y="2704384"/>
            <a:ext cx="13627472" cy="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Прямая соединительная линия 35"/>
          <p:cNvSpPr/>
          <p:nvPr/>
        </p:nvSpPr>
        <p:spPr bwMode="auto">
          <a:xfrm>
            <a:off x="5662967" y="5426075"/>
            <a:ext cx="13627472" cy="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TextBox 191"/>
          <p:cNvSpPr/>
          <p:nvPr/>
        </p:nvSpPr>
        <p:spPr bwMode="auto">
          <a:xfrm>
            <a:off x="6033578" y="5510689"/>
            <a:ext cx="13238672" cy="158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buNone/>
              <a:defRPr/>
            </a:pP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Приказ Федеральной службы по надзору в сфере образования и науки, Министерства просвещения РФ, Министерства науки и высшего образования РФ от 24 апреля 2023 г. № 660/306/448 «Об осуществлении Федеральной службой по надзору в сфере образования и науки, Министерством просвещения Российской Федерации и Министерством науки и высшего образования Российской Федерации </a:t>
            </a:r>
            <a:r>
              <a:rPr lang="ru-RU" sz="3200" b="1" strike="noStrike" spc="-1" dirty="0" err="1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аккредитационного</a:t>
            </a: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мониторинга системы образования»</a:t>
            </a:r>
            <a:endParaRPr lang="ru-RU" sz="3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Равнобедренный треугольник 19"/>
          <p:cNvSpPr/>
          <p:nvPr/>
        </p:nvSpPr>
        <p:spPr bwMode="auto">
          <a:xfrm rot="5400000">
            <a:off x="5361647" y="6114192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4087" y="3189490"/>
            <a:ext cx="4690946" cy="2492062"/>
          </a:xfrm>
          <a:prstGeom prst="rect">
            <a:avLst/>
          </a:prstGeom>
        </p:spPr>
      </p:pic>
      <p:sp>
        <p:nvSpPr>
          <p:cNvPr id="38" name="Прямоугольник 12"/>
          <p:cNvSpPr/>
          <p:nvPr/>
        </p:nvSpPr>
        <p:spPr bwMode="auto">
          <a:xfrm>
            <a:off x="755650" y="701675"/>
            <a:ext cx="18534789" cy="65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square"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600" b="1" strike="noStrike" spc="-1" dirty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АККРЕДИТАЦИОННЫЙ МОНИТОРИНГ (</a:t>
            </a:r>
            <a:r>
              <a:rPr lang="ru-RU" sz="3600" b="1" strike="noStrike" spc="-1" dirty="0" smtClean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ШКОЛА) </a:t>
            </a:r>
            <a:endParaRPr lang="ru-RU" sz="3600" b="0" strike="noStrike" spc="-1" dirty="0">
              <a:solidFill>
                <a:srgbClr val="8225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9"/>
          <p:cNvSpPr/>
          <p:nvPr/>
        </p:nvSpPr>
        <p:spPr bwMode="auto">
          <a:xfrm>
            <a:off x="569036" y="1692275"/>
            <a:ext cx="18703214" cy="564480"/>
          </a:xfrm>
          <a:prstGeom prst="rect">
            <a:avLst/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5600" rIns="0" bIns="75600" anchor="ctr">
            <a:no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18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ru-RU" sz="4400" b="1" spc="-1" dirty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ОРГАНИЗАТОРЫ</a:t>
            </a:r>
            <a:endParaRPr lang="ru-RU" sz="4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Равнобедренный треугольник 19"/>
          <p:cNvSpPr/>
          <p:nvPr/>
        </p:nvSpPr>
        <p:spPr bwMode="auto">
          <a:xfrm rot="5400000">
            <a:off x="5372719" y="4329141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Прямоугольник 42"/>
          <p:cNvSpPr/>
          <p:nvPr/>
        </p:nvSpPr>
        <p:spPr bwMode="auto">
          <a:xfrm>
            <a:off x="6033578" y="3028115"/>
            <a:ext cx="13238672" cy="443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ru-RU" sz="3200" b="1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Федеральная служба по надзору в сфере образования и науки</a:t>
            </a:r>
            <a:endParaRPr lang="ru-RU" sz="32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Равнобедренный треугольник 43"/>
          <p:cNvSpPr/>
          <p:nvPr/>
        </p:nvSpPr>
        <p:spPr bwMode="auto">
          <a:xfrm rot="5400000">
            <a:off x="5370458" y="3159875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TextBox 190"/>
          <p:cNvSpPr/>
          <p:nvPr/>
        </p:nvSpPr>
        <p:spPr bwMode="auto">
          <a:xfrm>
            <a:off x="6033578" y="4162641"/>
            <a:ext cx="13086272" cy="57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ru-RU" sz="3200" b="1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32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ая соединительная линия 35"/>
          <p:cNvSpPr/>
          <p:nvPr/>
        </p:nvSpPr>
        <p:spPr bwMode="auto">
          <a:xfrm>
            <a:off x="5644778" y="2704384"/>
            <a:ext cx="13627472" cy="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Прямая соединительная линия 35"/>
          <p:cNvSpPr/>
          <p:nvPr/>
        </p:nvSpPr>
        <p:spPr bwMode="auto">
          <a:xfrm>
            <a:off x="5644778" y="4973311"/>
            <a:ext cx="13627472" cy="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TextBox 191"/>
          <p:cNvSpPr/>
          <p:nvPr/>
        </p:nvSpPr>
        <p:spPr bwMode="auto">
          <a:xfrm>
            <a:off x="5972558" y="5209808"/>
            <a:ext cx="13477336" cy="158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ru-RU" sz="3200" b="1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Министерство </a:t>
            </a:r>
            <a:r>
              <a:rPr lang="ru-RU" sz="3200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науки и высшего образования Российской </a:t>
            </a:r>
            <a:r>
              <a:rPr lang="ru-RU" sz="3200" b="1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Федерации</a:t>
            </a:r>
            <a:endParaRPr lang="ru-RU" sz="32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Равнобедренный треугольник 19"/>
          <p:cNvSpPr/>
          <p:nvPr/>
        </p:nvSpPr>
        <p:spPr bwMode="auto">
          <a:xfrm rot="5400000">
            <a:off x="5413674" y="5442527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Прямая соединительная линия 35"/>
          <p:cNvSpPr/>
          <p:nvPr/>
        </p:nvSpPr>
        <p:spPr bwMode="auto">
          <a:xfrm>
            <a:off x="5778158" y="3809907"/>
            <a:ext cx="13627472" cy="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Прямая соединительная линия 35"/>
          <p:cNvSpPr/>
          <p:nvPr/>
        </p:nvSpPr>
        <p:spPr bwMode="auto">
          <a:xfrm>
            <a:off x="5644778" y="6001088"/>
            <a:ext cx="13627472" cy="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Прямоугольник 39"/>
          <p:cNvSpPr/>
          <p:nvPr/>
        </p:nvSpPr>
        <p:spPr bwMode="auto">
          <a:xfrm>
            <a:off x="569036" y="6396216"/>
            <a:ext cx="18880858" cy="564480"/>
          </a:xfrm>
          <a:prstGeom prst="rect">
            <a:avLst/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5600" rIns="0" bIns="75600" anchor="ctr">
            <a:no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18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ru-RU" sz="44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ПОРЯДОК</a:t>
            </a:r>
            <a:endParaRPr lang="ru-RU" sz="4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61"/>
          <p:cNvSpPr/>
          <p:nvPr/>
        </p:nvSpPr>
        <p:spPr bwMode="auto">
          <a:xfrm>
            <a:off x="5603457" y="7189369"/>
            <a:ext cx="13805116" cy="8863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  <a:buNone/>
              <a:defRPr/>
            </a:pP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 всем аккредитованным образовательным программам Школа/СПО,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соответствующим установленным требованиям</a:t>
            </a:r>
            <a:endParaRPr lang="ru-RU" sz="3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ая соединительная линия 35"/>
          <p:cNvSpPr/>
          <p:nvPr/>
        </p:nvSpPr>
        <p:spPr bwMode="auto">
          <a:xfrm>
            <a:off x="5692279" y="8245475"/>
            <a:ext cx="13627472" cy="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Равнобедренный треугольник 43"/>
          <p:cNvSpPr/>
          <p:nvPr/>
        </p:nvSpPr>
        <p:spPr bwMode="auto">
          <a:xfrm rot="5400000">
            <a:off x="161336" y="8821149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Прямоугольник 63"/>
          <p:cNvSpPr/>
          <p:nvPr/>
        </p:nvSpPr>
        <p:spPr bwMode="auto">
          <a:xfrm>
            <a:off x="131326" y="8594932"/>
            <a:ext cx="8730292" cy="8863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  <a:buNone/>
              <a:defRPr/>
            </a:pP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Загрузка данных по </a:t>
            </a:r>
            <a:r>
              <a:rPr lang="ru-RU" sz="3200" b="1" strike="noStrike" spc="-1" dirty="0" err="1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аккредитационным</a:t>
            </a:r>
            <a:endParaRPr lang="ru-RU" sz="3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показателям Школа/СПО</a:t>
            </a:r>
            <a:endParaRPr lang="ru-RU" sz="3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62"/>
          <p:cNvSpPr/>
          <p:nvPr/>
        </p:nvSpPr>
        <p:spPr bwMode="auto">
          <a:xfrm>
            <a:off x="8070850" y="8564052"/>
            <a:ext cx="11961377" cy="1329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ct val="90000"/>
              </a:lnSpc>
              <a:buNone/>
              <a:defRPr/>
            </a:pP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Ввод данных ОО через информационную систему государственной аккредитации (ИС ГА)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3200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lang="ru-RU" sz="3200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ЛК ОО/ЛК региональный координатор)</a:t>
            </a:r>
            <a:endParaRPr lang="ru-RU" sz="3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683" y="2383877"/>
            <a:ext cx="3077896" cy="1742238"/>
          </a:xfrm>
          <a:prstGeom prst="rect">
            <a:avLst/>
          </a:prstGeom>
        </p:spPr>
      </p:pic>
      <p:sp>
        <p:nvSpPr>
          <p:cNvPr id="38" name="Прямоугольник 12"/>
          <p:cNvSpPr/>
          <p:nvPr/>
        </p:nvSpPr>
        <p:spPr bwMode="auto">
          <a:xfrm>
            <a:off x="723677" y="168289"/>
            <a:ext cx="18534789" cy="65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square"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600" b="1" strike="noStrike" spc="-1" dirty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АККРЕДИТАЦИОННЫЙ МОНИТОРИНГ (</a:t>
            </a:r>
            <a:r>
              <a:rPr lang="ru-RU" sz="3600" b="1" strike="noStrike" spc="-1" dirty="0" smtClean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ШКОЛА) </a:t>
            </a:r>
            <a:endParaRPr lang="ru-RU" sz="3600" b="0" strike="noStrike" spc="-1" dirty="0">
              <a:solidFill>
                <a:srgbClr val="8225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9"/>
          <p:cNvSpPr/>
          <p:nvPr/>
        </p:nvSpPr>
        <p:spPr bwMode="auto">
          <a:xfrm>
            <a:off x="723676" y="912224"/>
            <a:ext cx="18534789" cy="564480"/>
          </a:xfrm>
          <a:prstGeom prst="rect">
            <a:avLst/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5600" rIns="0" bIns="75600" anchor="ctr">
            <a:no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18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ru-RU" sz="44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ПРОЦЕДУРА</a:t>
            </a:r>
            <a:endParaRPr lang="ru-RU" sz="4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Равнобедренный треугольник 19"/>
          <p:cNvSpPr/>
          <p:nvPr/>
        </p:nvSpPr>
        <p:spPr bwMode="auto">
          <a:xfrm rot="5400000">
            <a:off x="3329319" y="3306800"/>
            <a:ext cx="602640" cy="157872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Прямоугольник 42"/>
          <p:cNvSpPr/>
          <p:nvPr/>
        </p:nvSpPr>
        <p:spPr bwMode="auto">
          <a:xfrm>
            <a:off x="3897202" y="1933625"/>
            <a:ext cx="15002256" cy="8863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ru-RU" sz="3200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Сбор информации                      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sz="3200" b="1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3200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ru-RU" sz="3200" b="1" spc="-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 сентября – 1 декабря 2023г.</a:t>
            </a:r>
            <a:endParaRPr lang="ru-RU" sz="3200" b="1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Равнобедренный треугольник 43"/>
          <p:cNvSpPr/>
          <p:nvPr/>
        </p:nvSpPr>
        <p:spPr bwMode="auto">
          <a:xfrm rot="5400000">
            <a:off x="3274631" y="2094731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TextBox 190"/>
          <p:cNvSpPr/>
          <p:nvPr/>
        </p:nvSpPr>
        <p:spPr bwMode="auto">
          <a:xfrm>
            <a:off x="3875984" y="2842714"/>
            <a:ext cx="15015266" cy="57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Обработка, обобщение и анализ собранной информации  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                                                                                                      </a:t>
            </a:r>
            <a:r>
              <a:rPr lang="ru-RU" sz="3200" b="1" spc="-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 25 января 2024г.</a:t>
            </a:r>
            <a:endParaRPr lang="ru-RU" sz="3200" b="1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ая соединительная линия 35"/>
          <p:cNvSpPr/>
          <p:nvPr/>
        </p:nvSpPr>
        <p:spPr bwMode="auto">
          <a:xfrm>
            <a:off x="3798026" y="1763183"/>
            <a:ext cx="15093224" cy="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Прямая соединительная линия 35"/>
          <p:cNvSpPr/>
          <p:nvPr/>
        </p:nvSpPr>
        <p:spPr bwMode="auto">
          <a:xfrm flipV="1">
            <a:off x="3875984" y="3899551"/>
            <a:ext cx="15015266" cy="22752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TextBox 191"/>
          <p:cNvSpPr/>
          <p:nvPr/>
        </p:nvSpPr>
        <p:spPr bwMode="auto">
          <a:xfrm>
            <a:off x="3897202" y="3988637"/>
            <a:ext cx="15002255" cy="158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Подготовка итогового отчета о результатах </a:t>
            </a:r>
            <a:r>
              <a:rPr lang="ru-RU" sz="3200" b="1" spc="-1" dirty="0" err="1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аккредитационного</a:t>
            </a:r>
            <a:r>
              <a:rPr lang="ru-RU" sz="3200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мониторинга </a:t>
            </a:r>
          </a:p>
          <a:p>
            <a:pPr algn="just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</a:t>
            </a:r>
            <a:r>
              <a:rPr lang="ru-RU" sz="3200" b="1" spc="-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15 марта 2024г.</a:t>
            </a:r>
            <a:endParaRPr lang="ru-RU" sz="3200" b="1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Равнобедренный треугольник 19"/>
          <p:cNvSpPr/>
          <p:nvPr/>
        </p:nvSpPr>
        <p:spPr bwMode="auto">
          <a:xfrm rot="5400000">
            <a:off x="3329319" y="4338505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Прямая соединительная линия 35"/>
          <p:cNvSpPr/>
          <p:nvPr/>
        </p:nvSpPr>
        <p:spPr bwMode="auto">
          <a:xfrm>
            <a:off x="3897202" y="2820022"/>
            <a:ext cx="14994048" cy="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Прямая соединительная линия 35"/>
          <p:cNvSpPr/>
          <p:nvPr/>
        </p:nvSpPr>
        <p:spPr bwMode="auto">
          <a:xfrm flipV="1">
            <a:off x="723676" y="5065152"/>
            <a:ext cx="18175784" cy="104139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Прямая соединительная линия 35"/>
          <p:cNvSpPr/>
          <p:nvPr/>
        </p:nvSpPr>
        <p:spPr bwMode="auto">
          <a:xfrm>
            <a:off x="908050" y="7028013"/>
            <a:ext cx="17864785" cy="93141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Равнобедренный треугольник 43"/>
          <p:cNvSpPr/>
          <p:nvPr/>
        </p:nvSpPr>
        <p:spPr bwMode="auto">
          <a:xfrm rot="5400000">
            <a:off x="102754" y="5729008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TextBox 191"/>
          <p:cNvSpPr/>
          <p:nvPr/>
        </p:nvSpPr>
        <p:spPr bwMode="auto">
          <a:xfrm>
            <a:off x="723675" y="5117221"/>
            <a:ext cx="18099891" cy="158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buNone/>
              <a:defRPr/>
            </a:pPr>
            <a:r>
              <a:rPr lang="ru-RU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Направление Федеральной службой по надзору в сфере образования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науки подготовленного Итогового отчета в Министерство просвещения Российской Федерации и Министерство науки и высшего образования Российской </a:t>
            </a:r>
            <a:r>
              <a:rPr lang="ru-RU" sz="3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Федерации</a:t>
            </a:r>
          </a:p>
          <a:p>
            <a:pPr algn="just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</a:t>
            </a:r>
            <a:r>
              <a:rPr lang="ru-RU" sz="3200" b="1" spc="-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 марта 2024г.</a:t>
            </a:r>
            <a:endParaRPr lang="ru-RU" sz="3200" b="1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Равнобедренный треугольник 43"/>
          <p:cNvSpPr/>
          <p:nvPr/>
        </p:nvSpPr>
        <p:spPr bwMode="auto">
          <a:xfrm rot="5400000">
            <a:off x="102754" y="7701349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Прямоугольник 4"/>
          <p:cNvSpPr/>
          <p:nvPr/>
        </p:nvSpPr>
        <p:spPr>
          <a:xfrm>
            <a:off x="723675" y="7275505"/>
            <a:ext cx="181757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None/>
              <a:defRPr/>
            </a:pPr>
            <a:r>
              <a:rPr lang="ru-RU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Подготовка на основании полученного Итогового отчета рекомендаций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 повышению качества образования и направление их в </a:t>
            </a:r>
            <a:r>
              <a:rPr lang="ru-RU" sz="3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организации</a:t>
            </a:r>
          </a:p>
          <a:p>
            <a:pPr algn="just">
              <a:lnSpc>
                <a:spcPct val="100000"/>
              </a:lnSpc>
              <a:buNone/>
              <a:defRPr/>
            </a:pPr>
            <a:r>
              <a:rPr lang="ru-RU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3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</a:t>
            </a:r>
            <a:r>
              <a:rPr lang="ru-RU" sz="3200" b="1" spc="-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 </a:t>
            </a:r>
            <a:r>
              <a:rPr lang="ru-RU" sz="32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 мая </a:t>
            </a:r>
            <a:r>
              <a:rPr lang="ru-RU" sz="3200" b="1" spc="-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2024г.</a:t>
            </a:r>
            <a:endParaRPr lang="ru-RU" sz="3200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3676" y="8873166"/>
            <a:ext cx="185347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None/>
              <a:defRPr/>
            </a:pP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Размещение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Итогового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отчета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официальных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сайтах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Федеральной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службы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надзору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в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сфере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образования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и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науки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Министерства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просвещения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Российской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Федерации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и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Министерства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науки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и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высшего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образования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Российской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Федерации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в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информационно-телекоммуникационной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3200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сети</a:t>
            </a:r>
            <a:r>
              <a:rPr lang="en-US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Интернет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»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       </a:t>
            </a:r>
            <a:r>
              <a:rPr lang="ru-RU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                                                                                                        </a:t>
            </a:r>
            <a:endParaRPr lang="ru-RU" sz="3200" b="1" spc="-1" dirty="0" smtClean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None/>
              <a:defRPr/>
            </a:pPr>
            <a:r>
              <a:rPr lang="ru-RU" sz="32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3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</a:t>
            </a:r>
            <a:r>
              <a:rPr lang="ru-RU" sz="3200" b="1" spc="-1" dirty="0" smtClean="0">
                <a:solidFill>
                  <a:srgbClr val="C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 </a:t>
            </a:r>
            <a:r>
              <a:rPr lang="ru-RU" sz="3200" b="1" spc="-1" dirty="0">
                <a:solidFill>
                  <a:srgbClr val="C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 июня </a:t>
            </a:r>
            <a:r>
              <a:rPr lang="ru-RU" sz="3200" b="1" spc="-1" dirty="0" smtClean="0">
                <a:solidFill>
                  <a:srgbClr val="C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2024г.</a:t>
            </a: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ая соединительная линия 35"/>
          <p:cNvSpPr/>
          <p:nvPr/>
        </p:nvSpPr>
        <p:spPr bwMode="auto">
          <a:xfrm>
            <a:off x="723675" y="8805996"/>
            <a:ext cx="18167575" cy="39170"/>
          </a:xfrm>
          <a:prstGeom prst="line">
            <a:avLst/>
          </a:prstGeom>
          <a:ln w="57150">
            <a:solidFill>
              <a:srgbClr val="822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Равнобедренный треугольник 43"/>
          <p:cNvSpPr/>
          <p:nvPr/>
        </p:nvSpPr>
        <p:spPr bwMode="auto">
          <a:xfrm rot="5400000">
            <a:off x="97199" y="9609460"/>
            <a:ext cx="602640" cy="212760"/>
          </a:xfrm>
          <a:prstGeom prst="triangle">
            <a:avLst>
              <a:gd name="adj" fmla="val 50000"/>
            </a:avLst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368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38" name="Прямоугольник 12"/>
          <p:cNvSpPr/>
          <p:nvPr/>
        </p:nvSpPr>
        <p:spPr bwMode="auto">
          <a:xfrm>
            <a:off x="603250" y="114604"/>
            <a:ext cx="18458589" cy="65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square"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600" b="1" strike="noStrike" spc="-1" dirty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АККРЕДИТАЦИОННЫЙ МОНИТОРИНГ (</a:t>
            </a:r>
            <a:r>
              <a:rPr lang="ru-RU" sz="3600" b="1" strike="noStrike" spc="-1" dirty="0" smtClean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ШКОЛА) </a:t>
            </a:r>
            <a:endParaRPr lang="ru-RU" sz="3600" b="0" strike="noStrike" spc="-1" dirty="0">
              <a:solidFill>
                <a:srgbClr val="8225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9"/>
          <p:cNvSpPr/>
          <p:nvPr/>
        </p:nvSpPr>
        <p:spPr bwMode="auto">
          <a:xfrm>
            <a:off x="498044" y="953497"/>
            <a:ext cx="19155206" cy="1230463"/>
          </a:xfrm>
          <a:prstGeom prst="rect">
            <a:avLst/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5600" rIns="0" bIns="75600" anchor="ctr">
            <a:no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endParaRPr lang="ru-RU" sz="3200" b="1" spc="-1" dirty="0" smtClean="0">
              <a:solidFill>
                <a:srgbClr val="FFFFFF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ПОКАЗАТЕЛИ </a:t>
            </a:r>
            <a:r>
              <a:rPr lang="ru-RU" sz="3200" b="1" spc="-1" dirty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АККРЕДИТАЦИОННОГО МОНИТОРИНГА </a:t>
            </a: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1" spc="-1" dirty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НАЧАЛЬНОЕ ОБЩЕЕ </a:t>
            </a: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ОБРАЗОВАНИЕ</a:t>
            </a:r>
          </a:p>
          <a:p>
            <a:pPr algn="ctr">
              <a:lnSpc>
                <a:spcPct val="100000"/>
              </a:lnSpc>
              <a:buNone/>
              <a:defRPr/>
            </a:pP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840087"/>
              </p:ext>
            </p:extLst>
          </p:nvPr>
        </p:nvGraphicFramePr>
        <p:xfrm>
          <a:off x="498044" y="2601913"/>
          <a:ext cx="19155206" cy="7211994"/>
        </p:xfrm>
        <a:graphic>
          <a:graphicData uri="http://schemas.openxmlformats.org/drawingml/2006/table">
            <a:tbl>
              <a:tblPr/>
              <a:tblGrid>
                <a:gridCol w="604969"/>
                <a:gridCol w="12210282"/>
                <a:gridCol w="4388335"/>
                <a:gridCol w="1951620"/>
              </a:tblGrid>
              <a:tr h="839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1" strike="noStrike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sz="28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начального общего образования</a:t>
                      </a:r>
                      <a:endParaRPr sz="28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1" strike="noStrike" spc="-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Критериальное значение </a:t>
                      </a:r>
                      <a:endParaRPr sz="2800" b="1" strike="noStrike" spc="-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баллов</a:t>
                      </a:r>
                      <a:endParaRPr sz="28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347760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1" strike="noStrike" spc="-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sz="2800" b="1" strike="noStrike" spc="-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1" strike="noStrike" spc="-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 </a:t>
                      </a:r>
                      <a:endParaRPr sz="2800" b="1" strike="noStrike" spc="-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электронной информационно-образовательной среды 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34776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имеется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603717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1" strike="noStrike" spc="-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2    </a:t>
                      </a:r>
                      <a:endParaRPr sz="2800" b="1" strike="noStrike" spc="-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обучающихся в оценочных мероприятиях, проведенных в рамках мониторинга системы образования 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Принимали участие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60371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принимали участие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347760"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3        </a:t>
                      </a:r>
                      <a:endParaRPr sz="28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имеющих первую или высшую квалификационные категории, ученое звание и (или) ученую степень и (или) лиц, приравненных к ним, в общей численности педагогических работников, участвующих в реализации основной образовательной программы начального общего образования 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 и более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34776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 - 49%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67608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20%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347760"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1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4        </a:t>
                      </a:r>
                      <a:endParaRPr sz="2800" b="1" strike="noStrike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повышение квалификации по профилю педагогической деятельности за последние 3 </a:t>
                      </a:r>
                      <a:r>
                        <a:rPr lang="ru-RU" sz="2800" b="0" strike="noStrike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года,</a:t>
                      </a:r>
                      <a:r>
                        <a:rPr lang="ru-RU" sz="2800" b="0" strike="noStrike" spc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strike="noStrike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общем числе педагогических работников, участвующих в реализации основной образовательной программы начального общего образования 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 и более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34776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70%-89%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67608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70%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8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8044" y="729133"/>
            <a:ext cx="2767361" cy="16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38" name="Прямоугольник 12"/>
          <p:cNvSpPr/>
          <p:nvPr/>
        </p:nvSpPr>
        <p:spPr bwMode="auto">
          <a:xfrm>
            <a:off x="603250" y="114604"/>
            <a:ext cx="18458589" cy="65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square"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600" b="1" strike="noStrike" spc="-1" dirty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АККРЕДИТАЦИОННЫЙ МОНИТОРИНГ (</a:t>
            </a:r>
            <a:r>
              <a:rPr lang="ru-RU" sz="3600" b="1" strike="noStrike" spc="-1" dirty="0" smtClean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ШКОЛА) </a:t>
            </a:r>
            <a:endParaRPr lang="ru-RU" sz="3600" b="0" strike="noStrike" spc="-1" dirty="0">
              <a:solidFill>
                <a:srgbClr val="8225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9"/>
          <p:cNvSpPr/>
          <p:nvPr/>
        </p:nvSpPr>
        <p:spPr bwMode="auto">
          <a:xfrm>
            <a:off x="498044" y="953497"/>
            <a:ext cx="19155206" cy="1230463"/>
          </a:xfrm>
          <a:prstGeom prst="rect">
            <a:avLst/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5600" rIns="0" bIns="75600" anchor="ctr">
            <a:no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endParaRPr lang="ru-RU" sz="3200" b="1" spc="-1" dirty="0" smtClean="0">
              <a:solidFill>
                <a:srgbClr val="FFFFFF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ПОКАЗАТЕЛИ </a:t>
            </a:r>
            <a:r>
              <a:rPr lang="ru-RU" sz="3200" b="1" spc="-1" dirty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АККРЕДИТАЦИОННОГО МОНИТОРИНГА </a:t>
            </a: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ОСНОВНОЕ </a:t>
            </a:r>
            <a:r>
              <a:rPr lang="ru-RU" sz="3200" b="1" spc="-1" dirty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ОБЩЕЕ </a:t>
            </a: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ОБРАЗОВАНИЕ</a:t>
            </a:r>
          </a:p>
          <a:p>
            <a:pPr algn="ctr">
              <a:lnSpc>
                <a:spcPct val="100000"/>
              </a:lnSpc>
              <a:buNone/>
              <a:defRPr/>
            </a:pP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8044" y="729133"/>
            <a:ext cx="2767361" cy="168458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293947"/>
              </p:ext>
            </p:extLst>
          </p:nvPr>
        </p:nvGraphicFramePr>
        <p:xfrm>
          <a:off x="131325" y="2454276"/>
          <a:ext cx="19841436" cy="9052560"/>
        </p:xfrm>
        <a:graphic>
          <a:graphicData uri="http://schemas.openxmlformats.org/drawingml/2006/table">
            <a:tbl>
              <a:tblPr/>
              <a:tblGrid>
                <a:gridCol w="511776"/>
                <a:gridCol w="12638071"/>
                <a:gridCol w="5046267"/>
                <a:gridCol w="1645322"/>
              </a:tblGrid>
              <a:tr h="6857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en-US" sz="2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sz="2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основного общего образования</a:t>
                      </a:r>
                      <a:endParaRPr sz="2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Критериальное</a:t>
                      </a:r>
                      <a:r>
                        <a:rPr lang="ru-RU" sz="2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значение показателя основного общего образования</a:t>
                      </a:r>
                      <a:endParaRPr sz="2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баллов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электронной информационно-образовательной среды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имеется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обучающихся в оценочных мероприятиях, проведенных в рамках мониторинга системы образования,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Принимали участие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32076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принимали участие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имеющих первую или высшую квалификационные категории, ученое звание и (или) ученую степень и (или) лиц, приравненных к ним, в общей численности педагогических работников, участвующих в реализации основной образовательной программы основного общего образования,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 и более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 - 49%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652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20%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повышение квалификации по профилю педагогической деятельности за последние 3 года, в общем числе педагогических работников, участвующих в реализации основной образовательной программы основного общего образования, - АП</a:t>
                      </a:r>
                      <a:r>
                        <a:rPr lang="ru-RU" sz="2400" b="0" strike="noStrike" spc="-1" baseline="-25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 и более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 - 89%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5328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70%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выпускников, не набравших минимальное количество баллов по обязательным учебным предметам при прохождении государственной итоговой аттестации по образовательной программе основного общего образования, от общего количества выпускников, - АП</a:t>
                      </a:r>
                      <a:r>
                        <a:rPr lang="ru-RU" sz="2400" b="0" strike="noStrike" spc="-1" baseline="-25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5%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 - 9%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2191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 и более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выпускников, получивших допуск к государственной итоговой аттестации по образовательной программе основного общего образования (без учета повторного прохождения итогового собеседования по русскому языку и (или) ликвидации академической задолженности), от общего количества выпускников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 и более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916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 - 89%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230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80%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4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38" name="Прямоугольник 12"/>
          <p:cNvSpPr/>
          <p:nvPr/>
        </p:nvSpPr>
        <p:spPr bwMode="auto">
          <a:xfrm>
            <a:off x="603250" y="114604"/>
            <a:ext cx="18458589" cy="65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square"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600" b="1" strike="noStrike" spc="-1" dirty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АККРЕДИТАЦИОННЫЙ МОНИТОРИНГ (</a:t>
            </a:r>
            <a:r>
              <a:rPr lang="ru-RU" sz="3600" b="1" strike="noStrike" spc="-1" dirty="0" smtClean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ШКОЛА) </a:t>
            </a:r>
            <a:endParaRPr lang="ru-RU" sz="3600" b="0" strike="noStrike" spc="-1" dirty="0">
              <a:solidFill>
                <a:srgbClr val="8225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9"/>
          <p:cNvSpPr/>
          <p:nvPr/>
        </p:nvSpPr>
        <p:spPr bwMode="auto">
          <a:xfrm>
            <a:off x="498044" y="953497"/>
            <a:ext cx="19155206" cy="1230463"/>
          </a:xfrm>
          <a:prstGeom prst="rect">
            <a:avLst/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5600" rIns="0" bIns="75600" anchor="ctr">
            <a:no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endParaRPr lang="ru-RU" sz="3200" b="1" spc="-1" dirty="0" smtClean="0">
              <a:solidFill>
                <a:srgbClr val="FFFFFF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ПОКАЗАТЕЛИ </a:t>
            </a:r>
            <a:r>
              <a:rPr lang="ru-RU" sz="3200" b="1" spc="-1" dirty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АККРЕДИТАЦИОННОГО МОНИТОРИНГА </a:t>
            </a: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СРЕДНЕЕ </a:t>
            </a:r>
            <a:r>
              <a:rPr lang="ru-RU" sz="3200" b="1" spc="-1" dirty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ОБЩЕЕ </a:t>
            </a: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ОБРАЗОВАНИЕ</a:t>
            </a:r>
          </a:p>
          <a:p>
            <a:pPr algn="ctr">
              <a:lnSpc>
                <a:spcPct val="100000"/>
              </a:lnSpc>
              <a:buNone/>
              <a:defRPr/>
            </a:pP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8044" y="729133"/>
            <a:ext cx="2767361" cy="168458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763565"/>
              </p:ext>
            </p:extLst>
          </p:nvPr>
        </p:nvGraphicFramePr>
        <p:xfrm>
          <a:off x="101594" y="2372160"/>
          <a:ext cx="19841436" cy="8887445"/>
        </p:xfrm>
        <a:graphic>
          <a:graphicData uri="http://schemas.openxmlformats.org/drawingml/2006/table">
            <a:tbl>
              <a:tblPr/>
              <a:tblGrid>
                <a:gridCol w="624323"/>
                <a:gridCol w="12602733"/>
                <a:gridCol w="4057748"/>
                <a:gridCol w="2556632"/>
              </a:tblGrid>
              <a:tr h="7008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sz="2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среднего общего образования</a:t>
                      </a:r>
                      <a:endParaRPr sz="2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Критериальное</a:t>
                      </a:r>
                      <a:r>
                        <a:rPr lang="ru-RU" sz="2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значение</a:t>
                      </a:r>
                      <a:endParaRPr sz="2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электронной информационно-образовательной среды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имеется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32595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обучающихся в оценочных мероприятиях, проведенных в рамках мониторинга системы образования,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Принимали участие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принимали участие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имеющих первую или высшую квалификационные категории, ученое звание и (или) ученую степень и (или) лиц, приравненных к ним, в общей численности педагогических работников, участвующих в реализации основной образовательной программы среднего общего образования,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 и более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 - 49%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614021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20%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повышение квалификации по профилю педагогической деятельности за последние 3 года, в общем числе педагогических работников, участвующих в реализации основной образовательной программы среднего общего образования,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 и более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 - 89%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56338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70%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выпускников, не набравших минимальное количество баллов по обязательным учебным предметам при прохождении государственной итоговой аттестации по основной образовательной программе среднего общего образования, от общего количества выпускников,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5%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 - 9%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65784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 и более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24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выпускников, получивших допуск к государственной итоговой аттестации по основной образовательной программе среднего общего образования (без учета повторного написания итогового сочинения (изложения) и (или) ликвидации академической задолженности), от общего количества выпускников - АП</a:t>
                      </a:r>
                      <a:r>
                        <a:rPr lang="ru-RU" sz="2400" b="0" strike="noStrike" spc="-1" baseline="-25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 и более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1226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 - 89%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78654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 marL="90000" marR="9000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80%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" marR="3600">
                    <a:lnL w="9360" algn="ctr">
                      <a:solidFill>
                        <a:srgbClr val="A1A1A1"/>
                      </a:solidFill>
                    </a:lnL>
                    <a:lnR w="9360" algn="ctr">
                      <a:solidFill>
                        <a:srgbClr val="A1A1A1"/>
                      </a:solidFill>
                    </a:lnR>
                    <a:lnT w="9360" algn="ctr">
                      <a:solidFill>
                        <a:srgbClr val="A1A1A1"/>
                      </a:solidFill>
                    </a:lnT>
                    <a:lnB w="9360" algn="ctr">
                      <a:solidFill>
                        <a:srgbClr val="A1A1A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70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38" name="Прямоугольник 12"/>
          <p:cNvSpPr/>
          <p:nvPr/>
        </p:nvSpPr>
        <p:spPr bwMode="auto">
          <a:xfrm>
            <a:off x="603250" y="114604"/>
            <a:ext cx="18458589" cy="65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square" lIns="96120" tIns="47880" rIns="96120" bIns="4788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600" b="1" strike="noStrike" spc="-1" dirty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АККРЕДИТАЦИОННЫЙ МОНИТОРИНГ (</a:t>
            </a:r>
            <a:r>
              <a:rPr lang="ru-RU" sz="3600" b="1" strike="noStrike" spc="-1" dirty="0" smtClean="0">
                <a:solidFill>
                  <a:srgbClr val="822508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ШКОЛА) </a:t>
            </a:r>
            <a:endParaRPr lang="ru-RU" sz="3600" b="0" strike="noStrike" spc="-1" dirty="0">
              <a:solidFill>
                <a:srgbClr val="8225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9"/>
          <p:cNvSpPr/>
          <p:nvPr/>
        </p:nvSpPr>
        <p:spPr bwMode="auto">
          <a:xfrm>
            <a:off x="498044" y="953497"/>
            <a:ext cx="19155206" cy="1230463"/>
          </a:xfrm>
          <a:prstGeom prst="rect">
            <a:avLst/>
          </a:prstGeom>
          <a:solidFill>
            <a:srgbClr val="822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5600" rIns="0" bIns="75600" anchor="ctr">
            <a:no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endParaRPr lang="ru-RU" sz="3200" b="1" spc="-1" dirty="0" smtClean="0">
              <a:solidFill>
                <a:srgbClr val="FFFFFF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1" spc="-1" dirty="0" smtClean="0">
                <a:solidFill>
                  <a:srgbClr val="FFFFFF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МЕТОДИКА РАСЧЕТА ПОКАЗАТЕЛЕЙ</a:t>
            </a:r>
          </a:p>
          <a:p>
            <a:pPr algn="ctr">
              <a:lnSpc>
                <a:spcPct val="100000"/>
              </a:lnSpc>
              <a:buNone/>
              <a:defRPr/>
            </a:pP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8044" y="729133"/>
            <a:ext cx="2767361" cy="168458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024963"/>
              </p:ext>
            </p:extLst>
          </p:nvPr>
        </p:nvGraphicFramePr>
        <p:xfrm>
          <a:off x="993836" y="3444875"/>
          <a:ext cx="18056952" cy="4663440"/>
        </p:xfrm>
        <a:graphic>
          <a:graphicData uri="http://schemas.openxmlformats.org/drawingml/2006/table">
            <a:tbl>
              <a:tblPr/>
              <a:tblGrid>
                <a:gridCol w="9028476"/>
                <a:gridCol w="9028476"/>
              </a:tblGrid>
              <a:tr h="14245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начальное общее образование</a:t>
                      </a: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algn="ctr">
                      <a:solidFill>
                        <a:srgbClr val="A5A5A5"/>
                      </a:solidFill>
                    </a:lnL>
                    <a:lnR w="12240" algn="ctr">
                      <a:solidFill>
                        <a:srgbClr val="A5A5A5"/>
                      </a:solidFill>
                    </a:lnR>
                    <a:lnT w="12240" algn="ctr">
                      <a:solidFill>
                        <a:srgbClr val="A5A5A5"/>
                      </a:solidFill>
                    </a:lnT>
                    <a:lnB w="12240" algn="ctr">
                      <a:solidFill>
                        <a:srgbClr val="A5A5A5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Минимальное значение</a:t>
                      </a:r>
                      <a:r>
                        <a:rPr lang="ru-RU" sz="3200" b="1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итогового балла должно составлять </a:t>
                      </a:r>
                      <a:r>
                        <a:rPr lang="ru-RU" sz="32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3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</a:t>
                      </a: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algn="ctr">
                      <a:solidFill>
                        <a:srgbClr val="A5A5A5"/>
                      </a:solidFill>
                    </a:lnL>
                    <a:lnR w="12240" algn="ctr">
                      <a:solidFill>
                        <a:srgbClr val="A5A5A5"/>
                      </a:solidFill>
                    </a:lnR>
                    <a:lnT w="12240" algn="ctr">
                      <a:solidFill>
                        <a:srgbClr val="A5A5A5"/>
                      </a:solidFill>
                    </a:lnT>
                    <a:lnB w="12240" algn="ctr">
                      <a:solidFill>
                        <a:srgbClr val="A5A5A5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4474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3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  <a:defRPr/>
                      </a:pP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algn="ctr">
                      <a:solidFill>
                        <a:srgbClr val="A5A5A5"/>
                      </a:solidFill>
                    </a:lnL>
                    <a:lnR w="12240" algn="ctr">
                      <a:solidFill>
                        <a:srgbClr val="A5A5A5"/>
                      </a:solidFill>
                    </a:lnR>
                    <a:lnT w="12240" algn="ctr">
                      <a:solidFill>
                        <a:srgbClr val="A5A5A5"/>
                      </a:solidFill>
                    </a:lnT>
                    <a:lnB w="12240" algn="ctr">
                      <a:solidFill>
                        <a:srgbClr val="A5A5A5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Минимальное значение</a:t>
                      </a:r>
                      <a:r>
                        <a:rPr lang="ru-RU" sz="3200" b="1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итогового балла должно составлять </a:t>
                      </a:r>
                      <a:r>
                        <a:rPr lang="ru-RU" sz="32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баллов </a:t>
                      </a:r>
                      <a:endParaRPr lang="ru-RU" sz="32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  <a:defRPr/>
                      </a:pP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algn="ctr">
                      <a:solidFill>
                        <a:srgbClr val="A5A5A5"/>
                      </a:solidFill>
                    </a:lnL>
                    <a:lnR w="12240" algn="ctr">
                      <a:solidFill>
                        <a:srgbClr val="A5A5A5"/>
                      </a:solidFill>
                    </a:lnR>
                    <a:lnT w="12240" algn="ctr">
                      <a:solidFill>
                        <a:srgbClr val="A5A5A5"/>
                      </a:solidFill>
                    </a:lnT>
                    <a:lnB w="12240" algn="ctr">
                      <a:solidFill>
                        <a:srgbClr val="A5A5A5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4474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3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  <a:defRPr/>
                      </a:pP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algn="ctr">
                      <a:solidFill>
                        <a:srgbClr val="A5A5A5"/>
                      </a:solidFill>
                    </a:lnL>
                    <a:lnR w="12240" algn="ctr">
                      <a:solidFill>
                        <a:srgbClr val="A5A5A5"/>
                      </a:solidFill>
                    </a:lnR>
                    <a:lnT w="12240" algn="ctr">
                      <a:solidFill>
                        <a:srgbClr val="A5A5A5"/>
                      </a:solidFill>
                    </a:lnT>
                    <a:lnB w="12240" algn="ctr">
                      <a:solidFill>
                        <a:srgbClr val="A5A5A5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ru-RU" sz="32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Минимальное значение</a:t>
                      </a:r>
                      <a:r>
                        <a:rPr lang="ru-RU" sz="3200" b="1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итогового балла должно составлять </a:t>
                      </a:r>
                      <a:r>
                        <a:rPr lang="ru-RU" sz="32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баллов </a:t>
                      </a:r>
                      <a:endParaRPr lang="ru-RU" sz="32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  <a:defRPr/>
                      </a:pPr>
                      <a:endParaRPr lang="ru-RU" sz="3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algn="ctr">
                      <a:solidFill>
                        <a:srgbClr val="A5A5A5"/>
                      </a:solidFill>
                    </a:lnL>
                    <a:lnR w="12240" algn="ctr">
                      <a:solidFill>
                        <a:srgbClr val="A5A5A5"/>
                      </a:solidFill>
                    </a:lnR>
                    <a:lnT w="12240" algn="ctr">
                      <a:solidFill>
                        <a:srgbClr val="A5A5A5"/>
                      </a:solidFill>
                    </a:lnT>
                    <a:lnB w="12240" algn="ctr">
                      <a:solidFill>
                        <a:srgbClr val="A5A5A5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6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2919</TotalTime>
  <Words>1132</Words>
  <Application>Microsoft Office PowerPoint</Application>
  <PresentationFormat>Произвольный</PresentationFormat>
  <Paragraphs>225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DejaVu Sans</vt:lpstr>
      <vt:lpstr>Calibri</vt:lpstr>
      <vt:lpstr>Times New Roman</vt:lpstr>
      <vt:lpstr>PT Astra Serif</vt:lpstr>
      <vt:lpstr>Druk Cyr</vt:lpstr>
      <vt:lpstr>Microsoft YaHei</vt:lpstr>
      <vt:lpstr>Arial</vt:lpstr>
      <vt:lpstr>Office Theme</vt:lpstr>
      <vt:lpstr>Проведение аккредитационного мониторинга системы образования  в 2023 году</vt:lpstr>
      <vt:lpstr>Проведение аккредитационного мониторинга системы образования  в 2023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TN_Kadochnikova</dc:creator>
  <cp:lastModifiedBy>Пользователь</cp:lastModifiedBy>
  <cp:revision>152</cp:revision>
  <dcterms:created xsi:type="dcterms:W3CDTF">2023-01-13T17:17:54Z</dcterms:created>
  <dcterms:modified xsi:type="dcterms:W3CDTF">2023-08-17T14:02:35Z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