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62" r:id="rId2"/>
    <p:sldId id="265" r:id="rId3"/>
    <p:sldId id="281" r:id="rId4"/>
    <p:sldId id="267" r:id="rId5"/>
    <p:sldId id="290" r:id="rId6"/>
    <p:sldId id="268" r:id="rId7"/>
    <p:sldId id="300" r:id="rId8"/>
    <p:sldId id="269" r:id="rId9"/>
    <p:sldId id="301" r:id="rId10"/>
    <p:sldId id="286" r:id="rId11"/>
    <p:sldId id="270" r:id="rId12"/>
    <p:sldId id="291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2284F"/>
    <a:srgbClr val="66FF66"/>
    <a:srgbClr val="4F2E05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05" autoAdjust="0"/>
  </p:normalViewPr>
  <p:slideViewPr>
    <p:cSldViewPr>
      <p:cViewPr>
        <p:scale>
          <a:sx n="100" d="100"/>
          <a:sy n="100" d="100"/>
        </p:scale>
        <p:origin x="-50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3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AD0-CB49-4E09-B6B7-5064717016E9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E2FD-7017-4DD3-BBC6-33BB5CB7D6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E2FD-7017-4DD3-BBC6-33BB5CB7D6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36888-38F4-4DA1-80E1-4A825FE1C0F3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avda-tv.ru/wp-content/uploads/2011/02/49524e9e324aec72ed3531c9e7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67544" y="154792"/>
            <a:ext cx="82089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cs typeface="Arial" charset="0"/>
              </a:rPr>
              <a:t>9 декабря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отмечается </a:t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Международный </a:t>
            </a:r>
            <a:r>
              <a:rPr lang="ru-RU" sz="3200" b="1" dirty="0">
                <a:solidFill>
                  <a:srgbClr val="C00000"/>
                </a:solidFill>
                <a:cs typeface="Arial" charset="0"/>
              </a:rPr>
              <a:t>день борьбы с коррупцией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059" name="Picture 5" descr="PM267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161" y="1466028"/>
            <a:ext cx="5248119" cy="30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395536" y="475713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9 декабря 2003 года была открыта для подписания Конвенция ООН против коррупции, принятая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Генеральной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ассамблеей ООН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  1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ноября 2003 года.</a:t>
            </a:r>
            <a:b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</p:spTree>
  </p:cSld>
  <p:clrMapOvr>
    <a:masterClrMapping/>
  </p:clrMapOvr>
  <p:transition spd="slow" advClick="0" advTm="5235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8220075" cy="6337300"/>
          </a:xfrm>
        </p:spPr>
      </p:pic>
    </p:spTree>
  </p:cSld>
  <p:clrMapOvr>
    <a:masterClrMapping/>
  </p:clrMapOvr>
  <p:transition spd="slow" advClick="0" advTm="639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5122" name="Picture 2" descr="http://upload.wikimedia.org/wikipedia/commons/thumb/9/9e/%D0%9E%D0%B1%D0%BB%D0%BE%D0%B6%D0%BA%D0%B0_%D0%9A%D0%BE%D0%BD%D1%81%D1%82%D0%B8%D1%82%D1%83%D1%86%D0%B8%D0%B8_%D0%A0%D0%A1%D0%A4%D0%A1%D0%A0_1918_%D0%B3%D0%BE%D0%B4%D0%B0.jpg/411px-%D0%9E%D0%B1%D0%BB%D0%BE%D0%B6%D0%BA%D0%B0_%D0%9A%D0%BE%D0%BD%D1%81%D1%82%D0%B8%D1%82%D1%83%D1%86%D0%B8%D0%B8_%D0%A0%D0%A1%D0%A4%D0%A1%D0%A0_1918_%D0%B3%D0%BE%D0%B4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193" y="1600200"/>
            <a:ext cx="3236214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1918г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декрету о взяточничестве полагалось тюремное заключение </a:t>
            </a:r>
            <a:b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на 5 лет с конфискацией имущества.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654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453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14338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8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Путин: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«Коррупция деморализует общество, разлагает власть и госаппарат».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14818"/>
            <a:ext cx="4286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Медведев:</a:t>
            </a:r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«Хватит ждать! Коррупция превратилась в системную проблему».</a:t>
            </a:r>
          </a:p>
        </p:txBody>
      </p:sp>
      <p:pic>
        <p:nvPicPr>
          <p:cNvPr id="33794" name="Picture 2" descr="http://altai-rep.er.ru/media/userdata/news/2013/06/14/7a046cfef78226bff81751932b04576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00042"/>
            <a:ext cx="3357558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www.d-a-medvedev.ru/img/photos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357559" cy="32861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171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549275"/>
            <a:ext cx="8425185" cy="5581650"/>
          </a:xfrm>
          <a:scene3d>
            <a:camera prst="perspectiveRight"/>
            <a:lightRig rig="threePt" dir="t"/>
          </a:scene3d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Коррупция является одной из основных проблем современной России.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Большинство россиян вынуждено давать взятки проверяющим или регистрирующим органам для ускорения оформления документов  </a:t>
            </a:r>
          </a:p>
        </p:txBody>
      </p:sp>
      <p:pic>
        <p:nvPicPr>
          <p:cNvPr id="12291" name="Picture 8" descr="88cc1579d546f260-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2974318"/>
            <a:ext cx="4138662" cy="3767050"/>
          </a:xfrm>
          <a:noFill/>
        </p:spPr>
      </p:pic>
    </p:spTree>
  </p:cSld>
  <p:clrMapOvr>
    <a:masterClrMapping/>
  </p:clrMapOvr>
  <p:transition spd="slow" advClick="0" advTm="8016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 descr="1210145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11125"/>
            <a:ext cx="5616575" cy="3797300"/>
          </a:xfrm>
          <a:noFill/>
        </p:spPr>
      </p:pic>
      <p:sp>
        <p:nvSpPr>
          <p:cNvPr id="13315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323528" y="4293095"/>
            <a:ext cx="8820472" cy="1837829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dirty="0" smtClean="0">
                <a:solidFill>
                  <a:srgbClr val="4F2E05"/>
                </a:solidFill>
              </a:rPr>
              <a:t>Наиболее коррумпированной сферой экономики является сфера предоставления государственных и муниципальных услуг. 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:\к\Corruption_files\image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8286808" cy="6294437"/>
          </a:xfrm>
        </p:spPr>
      </p:pic>
    </p:spTree>
  </p:cSld>
  <p:clrMapOvr>
    <a:masterClrMapping/>
  </p:clrMapOvr>
  <p:transition spd="slow" advClick="0" advTm="14937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9" name="Group 179"/>
          <p:cNvGraphicFramePr>
            <a:graphicFrameLocks noGrp="1"/>
          </p:cNvGraphicFramePr>
          <p:nvPr/>
        </p:nvGraphicFramePr>
        <p:xfrm>
          <a:off x="214283" y="857250"/>
          <a:ext cx="8572559" cy="5532763"/>
        </p:xfrm>
        <a:graphic>
          <a:graphicData uri="http://schemas.openxmlformats.org/drawingml/2006/table">
            <a:tbl>
              <a:tblPr/>
              <a:tblGrid>
                <a:gridCol w="2856415"/>
                <a:gridCol w="2859729"/>
                <a:gridCol w="2856415"/>
              </a:tblGrid>
              <a:tr h="47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4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Невозможность осуществления демократических принципов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Неэффективное распределение и расходование государственных средств и ресурсов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расходование государственных средств и ресурсов. Рост социального неравенства, бедность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Исчезновение реальной политической конкуренции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теневой экономики, налоговые потери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организованной преступности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Неэффективность политических и судебных институтов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эффективности экономики страны в целом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Безнаказанность преступников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Падение престижа страны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Ухудшение инвестиционного климата, снижение инвестиций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социальной напряженности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доверия к власти, отчуждение ее от общества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конкуренции в ущерб экономическому развитию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2E0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Неспособность власти решать социальные проблемы из-за «откатов» в ущерб бюджетной сфере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59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86" name="Rectangle 174"/>
          <p:cNvSpPr>
            <a:spLocks noChangeArrowheads="1"/>
          </p:cNvSpPr>
          <p:nvPr/>
        </p:nvSpPr>
        <p:spPr bwMode="auto">
          <a:xfrm>
            <a:off x="539552" y="0"/>
            <a:ext cx="78488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Негативные эффекты</a:t>
            </a:r>
            <a:r>
              <a:rPr lang="ru-RU" sz="2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, которые оказывает коррупция на различные сферы жизни общества</a:t>
            </a:r>
            <a:r>
              <a:rPr lang="ru-RU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 advClick="0" advTm="35047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214282" y="3038475"/>
            <a:ext cx="8605837" cy="3819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зарплату,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и не только чиновникам;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сделать  стабильным социальный пакет;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прописать четкие законы об уголовной ответственности за взятки, вымогательство; 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россияне, у которых эти взятки вымогают, должны научиться их не давать 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честно и добросовестно выполнять свою работу, свои должностные обязанности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5357813" cy="207170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62468" name="Picture 5" descr="C:\Users\Мама\Desktop\проекты\коррупция\впс\korrup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0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47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420938"/>
            <a:ext cx="7776864" cy="406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4F2E05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630" y="476672"/>
            <a:ext cx="8553647" cy="378565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endParaRPr lang="ru-RU" sz="4400" b="1" cap="all" dirty="0" smtClean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defRPr/>
            </a:pPr>
            <a:r>
              <a:rPr lang="ru-RU" sz="3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РОССИЯ </a:t>
            </a:r>
          </a:p>
          <a:p>
            <a:pPr algn="ctr" defTabSz="912813">
              <a:defRPr/>
            </a:pPr>
            <a:r>
              <a:rPr lang="ru-RU" sz="3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СТАЛА ПРОЦВЕТАТЬ</a:t>
            </a:r>
            <a:endParaRPr lang="ru-RU" sz="32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274300098_d4ebe0e320d0eef1f1e8e82030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3" y="548680"/>
            <a:ext cx="5443802" cy="2448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234888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sz="2400" dirty="0" smtClean="0">
              <a:solidFill>
                <a:srgbClr val="4F2E05"/>
              </a:solidFill>
            </a:endParaRP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r>
              <a:rPr lang="ru-RU" dirty="0" smtClean="0">
                <a:solidFill>
                  <a:srgbClr val="4F2E05"/>
                </a:solidFill>
              </a:rPr>
              <a:t>необходима просветительская деятельность среди населения, </a:t>
            </a:r>
            <a:r>
              <a:rPr lang="ru-RU" dirty="0" err="1" smtClean="0">
                <a:solidFill>
                  <a:srgbClr val="4F2E05"/>
                </a:solidFill>
              </a:rPr>
              <a:t>антикоррупционное</a:t>
            </a:r>
            <a:r>
              <a:rPr lang="ru-RU" dirty="0" smtClean="0">
                <a:solidFill>
                  <a:srgbClr val="4F2E05"/>
                </a:solidFill>
              </a:rPr>
              <a:t> воспитание молодежи</a:t>
            </a:r>
          </a:p>
          <a:p>
            <a:pPr algn="just"/>
            <a:endParaRPr lang="ru-RU" dirty="0" smtClean="0">
              <a:solidFill>
                <a:srgbClr val="4F2E05"/>
              </a:solidFill>
            </a:endParaRPr>
          </a:p>
          <a:p>
            <a:pPr algn="just"/>
            <a:r>
              <a:rPr lang="ru-RU" dirty="0" smtClean="0">
                <a:solidFill>
                  <a:srgbClr val="4F2E05"/>
                </a:solidFill>
              </a:rPr>
              <a:t> именно профилактика коррупции, создание атмосферы невыгодности коррупционного поведения способны дать плоды в этой деятельности</a:t>
            </a:r>
            <a:endParaRPr lang="ru-RU" dirty="0">
              <a:solidFill>
                <a:srgbClr val="4F2E05"/>
              </a:solidFill>
            </a:endParaRPr>
          </a:p>
        </p:txBody>
      </p:sp>
    </p:spTree>
  </p:cSld>
  <p:clrMapOvr>
    <a:masterClrMapping/>
  </p:clrMapOvr>
  <p:transition spd="slow" advClick="0" advTm="793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i-main-pic" descr="Картинка 1 из 12293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5009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085184"/>
            <a:ext cx="7715304" cy="1077218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Коррупция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подкуп, развращение взятками должностных лиц.</a:t>
            </a:r>
          </a:p>
        </p:txBody>
      </p:sp>
    </p:spTree>
  </p:cSld>
  <p:clrMapOvr>
    <a:masterClrMapping/>
  </p:clrMapOvr>
  <p:transition spd="slow" advClick="0" advTm="5344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is_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3" name="Picture 5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4842111" cy="41437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47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 rot="-626344">
            <a:off x="559026" y="813812"/>
            <a:ext cx="7853363" cy="17272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Борьбу с коррупцией надо начать с себя!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54216">
            <a:off x="3209935" y="2441377"/>
            <a:ext cx="4928367" cy="36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984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5" y="292390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антикоррупционного поведения государственного гражданского служащего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должна заключаться в неукоснительном соблюдении им запретов, ограничений,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требований к служебному поведению, связанных с государственной гражданской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службой и установленных в соответствии с законодательством о государственной гражданской службе и противодействии коррупции. </a:t>
            </a:r>
            <a:endParaRPr kumimoji="0" lang="ru-RU" sz="1600" b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Существенное значение среди требований к антикоррупционному поведению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служащего имеют этические правила, связанные с такими категориями,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уважительное отношение, соблюдение норм морали и нравственности, </a:t>
            </a:r>
            <a:b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корректность, толерантность в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обращении с гражданами и т.п., руководствоваться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которыми важно не только в профессиональной среде, при осуществлении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должностных полномочий, но и в повседневной жизни.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Государственный гражданский служащий является представителем государства,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олицетворяет государственную власть.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этим нарушение им любых социальных норм и общепризнанных правил поведения способно </a:t>
            </a:r>
            <a:r>
              <a:rPr kumimoji="0" lang="ru-RU" sz="16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нанести ущерб самому авторитету государственной службы, подорвать доверие населения к институтам государственной власти.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Напоминаем, что в соответствии со статьей 9 Федерального закона от 25 декабря 2008 г. № 273-ФЗ «О противодействии коррупции» государственный гражданский служащий обязан уведомлять представителя нанимателя (работодателя), органы прокуратуры или другие государственные органы обо всех случаях обращения к нему каких-либо лиц в целях склонения его к совершению коррупционных правонарушений. Уведомление подается в письменном виде по ниже приведенной форме.</a:t>
            </a:r>
          </a:p>
        </p:txBody>
      </p:sp>
    </p:spTree>
  </p:cSld>
  <p:clrMapOvr>
    <a:masterClrMapping/>
  </p:clrMapOvr>
  <p:transition spd="slow" advClick="0" advTm="35391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61206"/>
              </p:ext>
            </p:extLst>
          </p:nvPr>
        </p:nvGraphicFramePr>
        <p:xfrm>
          <a:off x="1905000" y="257175"/>
          <a:ext cx="4276725" cy="701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Document" r:id="rId4" imgW="5938880" imgH="9739896" progId="Word.Document.8">
                  <p:embed/>
                </p:oleObj>
              </mc:Choice>
              <mc:Fallback>
                <p:oleObj name="Document" r:id="rId4" imgW="5938880" imgH="97398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7175"/>
                        <a:ext cx="4276725" cy="701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0648"/>
            <a:ext cx="1446808" cy="1085106"/>
          </a:xfrm>
          <a:prstGeom prst="rect">
            <a:avLst/>
          </a:prstGeom>
        </p:spPr>
      </p:pic>
      <p:pic>
        <p:nvPicPr>
          <p:cNvPr id="5" name="Рисунок 4" descr="6ce9a3c2fc3c105f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1273324" cy="1284734"/>
          </a:xfrm>
          <a:prstGeom prst="rect">
            <a:avLst/>
          </a:prstGeom>
        </p:spPr>
      </p:pic>
    </p:spTree>
  </p:cSld>
  <p:clrMapOvr>
    <a:masterClrMapping/>
  </p:clrMapOvr>
  <p:transition spd="slow" advClick="0" advTm="8968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6ead_ssi_0961_novyi_raz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5"/>
            <a:ext cx="4896544" cy="3264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708920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804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 чем причины коррупции?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71612"/>
            <a:ext cx="8305800" cy="1143008"/>
          </a:xfrm>
          <a:scene3d>
            <a:camera prst="perspectiveRelaxedModerately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Корень этого явления лежит в том, что значительная часть населения не соблюдает законы.</a:t>
            </a:r>
            <a:endParaRPr lang="ru-RU" sz="3600" dirty="0">
              <a:solidFill>
                <a:srgbClr val="4F2E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4275166_f3017b6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09845"/>
            <a:ext cx="5400600" cy="39227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156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XIII век</a:t>
            </a:r>
          </a:p>
          <a:p>
            <a:r>
              <a:rPr lang="ru-RU" sz="40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 России первые упоминания о коррупции, которая определялась  понятием  «мздоимство», исходят  из русских  летописей. </a:t>
            </a:r>
          </a:p>
          <a:p>
            <a:endParaRPr lang="ru-RU" dirty="0"/>
          </a:p>
        </p:txBody>
      </p:sp>
      <p:pic>
        <p:nvPicPr>
          <p:cNvPr id="45058" name="Picture 2" descr="http://900igr.net/datai/mkhk/Kiev-arkhitektura/0006-010-Pismenn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457690"/>
            <a:ext cx="2676836" cy="3185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375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891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век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                       Ивана IV впервые                        была введена смертная казнь в наказание                                 за чрезмерность во взятках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4034" name="Picture 2" descr="http://blue.utb.edu/paullgj/geog1303/lectures/Ivan%20The%20Terr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5702" y="1600200"/>
            <a:ext cx="3248395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36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</a:t>
            </a:r>
          </a:p>
          <a:p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правления Алексея Михайловича в Соборном Уложении 1649 года появилась статья «Наказание за преступление, подпадающее под понятие «коррупция».</a:t>
            </a:r>
          </a:p>
          <a:p>
            <a:endParaRPr lang="ru-RU" dirty="0"/>
          </a:p>
        </p:txBody>
      </p:sp>
      <p:pic>
        <p:nvPicPr>
          <p:cNvPr id="6" name="Содержимое 5" descr="6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3578225" cy="4724400"/>
          </a:xfrm>
        </p:spPr>
      </p:pic>
    </p:spTree>
  </p:cSld>
  <p:clrMapOvr>
    <a:masterClrMapping/>
  </p:clrMapOvr>
  <p:transition spd="slow" advTm="620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8194" name="Picture 2" descr="http://cdn.dipity.com/uploads/events/f02af6e6b27947234667509d8ed219eb_1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408" y="1600200"/>
            <a:ext cx="3643784" cy="4724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век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При Петре I в России был широкий размах  коррупции и, одновременно, жестокой борьбы с ней, вплоть до смертной казни.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9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b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8 (2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91" y="1600200"/>
            <a:ext cx="3902418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</a:t>
            </a:r>
          </a:p>
          <a:p>
            <a:endParaRPr lang="ru-RU" sz="2400" dirty="0" smtClean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Пущин И.И. служил в Московском надворном суде, боролся со взяточничеством. По словам современников «был первым честным человеком, который сидел когда-либо в русской казенной палате».</a:t>
            </a:r>
          </a:p>
        </p:txBody>
      </p:sp>
    </p:spTree>
  </p:cSld>
  <p:clrMapOvr>
    <a:masterClrMapping/>
  </p:clrMapOvr>
  <p:transition spd="slow" advTm="6328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847</TotalTime>
  <Words>404</Words>
  <Application>Microsoft Office PowerPoint</Application>
  <PresentationFormat>Экран (4:3)</PresentationFormat>
  <Paragraphs>86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Document</vt:lpstr>
      <vt:lpstr>Презентация PowerPoint</vt:lpstr>
      <vt:lpstr>Презентация PowerPoint</vt:lpstr>
      <vt:lpstr>В чем причины коррупции? </vt:lpstr>
      <vt:lpstr>ИСТОРИЯ  КОРРУПЦИИ</vt:lpstr>
      <vt:lpstr>Презентация PowerPoint</vt:lpstr>
      <vt:lpstr>ИСТОРИЯ  КОРРУПЦИИ</vt:lpstr>
      <vt:lpstr>Презентация PowerPoint</vt:lpstr>
      <vt:lpstr>ИСТОРИЯ  КОРРУПЦИИ</vt:lpstr>
      <vt:lpstr>ИСТОРИЯ  КОРРУПЦИИ </vt:lpstr>
      <vt:lpstr>Презентация PowerPoint</vt:lpstr>
      <vt:lpstr>ИСТОРИЯ 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Admin</dc:creator>
  <cp:lastModifiedBy>MI_Voronkova</cp:lastModifiedBy>
  <cp:revision>101</cp:revision>
  <dcterms:created xsi:type="dcterms:W3CDTF">2013-11-11T12:41:34Z</dcterms:created>
  <dcterms:modified xsi:type="dcterms:W3CDTF">2015-12-07T08:17:48Z</dcterms:modified>
</cp:coreProperties>
</file>