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1" r:id="rId5"/>
    <p:sldId id="284" r:id="rId6"/>
    <p:sldId id="267" r:id="rId7"/>
    <p:sldId id="268" r:id="rId8"/>
    <p:sldId id="26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94" autoAdjust="0"/>
    <p:restoredTop sz="94364" autoAdjust="0"/>
  </p:normalViewPr>
  <p:slideViewPr>
    <p:cSldViewPr>
      <p:cViewPr varScale="1">
        <p:scale>
          <a:sx n="73" d="100"/>
          <a:sy n="73" d="100"/>
        </p:scale>
        <p:origin x="130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5BDF31-73EC-4FCC-BF28-711CBF053B75}" type="datetimeFigureOut">
              <a:rPr lang="ru-RU" smtClean="0"/>
              <a:t>28.01.2020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D677BD-04A9-427D-BF39-DEFBD2D998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6570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035ED366-6821-42B1-8602-9BB39ECCF441}" type="slidenum">
              <a:rPr lang="ru-RU" altLang="ru-RU" smtClean="0"/>
              <a:pPr/>
              <a:t>4</a:t>
            </a:fld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3E220-4C9B-4FF9-8FB6-994B7390138A}" type="datetimeFigureOut">
              <a:rPr lang="ru-RU" smtClean="0"/>
              <a:t>28.01.2020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41FE3-7B3D-4AF8-887B-E9688E37C7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326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3E220-4C9B-4FF9-8FB6-994B7390138A}" type="datetimeFigureOut">
              <a:rPr lang="ru-RU" smtClean="0"/>
              <a:t>28.01.2020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41FE3-7B3D-4AF8-887B-E9688E37C7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4158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3E220-4C9B-4FF9-8FB6-994B7390138A}" type="datetimeFigureOut">
              <a:rPr lang="ru-RU" smtClean="0"/>
              <a:t>28.01.2020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41FE3-7B3D-4AF8-887B-E9688E37C7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9325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3E220-4C9B-4FF9-8FB6-994B7390138A}" type="datetimeFigureOut">
              <a:rPr lang="ru-RU" smtClean="0"/>
              <a:t>28.01.2020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41FE3-7B3D-4AF8-887B-E9688E37C7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5889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3E220-4C9B-4FF9-8FB6-994B7390138A}" type="datetimeFigureOut">
              <a:rPr lang="ru-RU" smtClean="0"/>
              <a:t>28.01.2020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41FE3-7B3D-4AF8-887B-E9688E37C7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0212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3E220-4C9B-4FF9-8FB6-994B7390138A}" type="datetimeFigureOut">
              <a:rPr lang="ru-RU" smtClean="0"/>
              <a:t>28.01.2020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41FE3-7B3D-4AF8-887B-E9688E37C7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8350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3E220-4C9B-4FF9-8FB6-994B7390138A}" type="datetimeFigureOut">
              <a:rPr lang="ru-RU" smtClean="0"/>
              <a:t>28.01.2020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41FE3-7B3D-4AF8-887B-E9688E37C7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3589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3E220-4C9B-4FF9-8FB6-994B7390138A}" type="datetimeFigureOut">
              <a:rPr lang="ru-RU" smtClean="0"/>
              <a:t>28.01.2020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41FE3-7B3D-4AF8-887B-E9688E37C7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6065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3E220-4C9B-4FF9-8FB6-994B7390138A}" type="datetimeFigureOut">
              <a:rPr lang="ru-RU" smtClean="0"/>
              <a:t>28.01.2020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41FE3-7B3D-4AF8-887B-E9688E37C7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1849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3E220-4C9B-4FF9-8FB6-994B7390138A}" type="datetimeFigureOut">
              <a:rPr lang="ru-RU" smtClean="0"/>
              <a:t>28.01.2020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41FE3-7B3D-4AF8-887B-E9688E37C7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5437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3E220-4C9B-4FF9-8FB6-994B7390138A}" type="datetimeFigureOut">
              <a:rPr lang="ru-RU" smtClean="0"/>
              <a:t>28.01.2020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41FE3-7B3D-4AF8-887B-E9688E37C7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4520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3E220-4C9B-4FF9-8FB6-994B7390138A}" type="datetimeFigureOut">
              <a:rPr lang="ru-RU" smtClean="0"/>
              <a:t>28.01.2020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41FE3-7B3D-4AF8-887B-E9688E37C7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1341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"/>
            <a:ext cx="9144000" cy="644525"/>
          </a:xfrm>
          <a:prstGeom prst="rect">
            <a:avLst/>
          </a:prstGeom>
          <a:solidFill>
            <a:srgbClr val="301AB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СОВЕЩАНИЕ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6443664"/>
            <a:ext cx="9144000" cy="414337"/>
          </a:xfrm>
          <a:prstGeom prst="rect">
            <a:avLst/>
          </a:prstGeom>
          <a:solidFill>
            <a:srgbClr val="301AB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ru-RU" sz="1000" dirty="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" name="Picture 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2219" y="1"/>
            <a:ext cx="1055402" cy="67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sp>
        <p:nvSpPr>
          <p:cNvPr id="2054" name="Прямоугольник 2"/>
          <p:cNvSpPr>
            <a:spLocks noChangeArrowheads="1"/>
          </p:cNvSpPr>
          <p:nvPr/>
        </p:nvSpPr>
        <p:spPr bwMode="auto">
          <a:xfrm>
            <a:off x="820342" y="2286000"/>
            <a:ext cx="7279481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b="1" dirty="0">
                <a:solidFill>
                  <a:srgbClr val="301AB6"/>
                </a:solidFill>
                <a:latin typeface="Times New Roman" pitchFamily="18" charset="0"/>
                <a:cs typeface="Times New Roman" pitchFamily="18" charset="0"/>
              </a:rPr>
              <a:t>Информационная справка о состоянии преступности среди несовершеннолетних за </a:t>
            </a:r>
            <a:r>
              <a:rPr lang="ru-RU" altLang="ru-RU" b="1" dirty="0" smtClean="0">
                <a:solidFill>
                  <a:srgbClr val="301AB6"/>
                </a:solidFill>
                <a:latin typeface="Times New Roman" pitchFamily="18" charset="0"/>
                <a:cs typeface="Times New Roman" pitchFamily="18" charset="0"/>
              </a:rPr>
              <a:t>12 </a:t>
            </a:r>
            <a:r>
              <a:rPr lang="ru-RU" altLang="ru-RU" b="1" dirty="0">
                <a:solidFill>
                  <a:srgbClr val="301AB6"/>
                </a:solidFill>
                <a:latin typeface="Times New Roman" pitchFamily="18" charset="0"/>
                <a:cs typeface="Times New Roman" pitchFamily="18" charset="0"/>
              </a:rPr>
              <a:t>месяцев </a:t>
            </a:r>
            <a:r>
              <a:rPr lang="ru-RU" altLang="ru-RU" b="1" dirty="0" smtClean="0">
                <a:solidFill>
                  <a:srgbClr val="301AB6"/>
                </a:solidFill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altLang="ru-RU" b="1" dirty="0">
                <a:solidFill>
                  <a:srgbClr val="301AB6"/>
                </a:solidFill>
                <a:latin typeface="Times New Roman" pitchFamily="18" charset="0"/>
                <a:cs typeface="Times New Roman" pitchFamily="18" charset="0"/>
              </a:rPr>
              <a:t>года на территории города Усть-Илимска </a:t>
            </a:r>
            <a:endParaRPr lang="ru-RU" altLang="ru-RU" b="1" i="1" dirty="0">
              <a:solidFill>
                <a:srgbClr val="301AB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149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"/>
            <a:ext cx="9144000" cy="644525"/>
          </a:xfrm>
          <a:prstGeom prst="rect">
            <a:avLst/>
          </a:prstGeom>
          <a:solidFill>
            <a:srgbClr val="301AB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Информационная справка о состоянии преступности среди несовершеннолетних </a:t>
            </a:r>
          </a:p>
          <a:p>
            <a:pPr algn="ctr" eaLnBrk="1" hangingPunct="1">
              <a:defRPr/>
            </a:pPr>
            <a:r>
              <a:rPr lang="ru-RU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12 месяцев 2019 года на территории города Усть-Илимска </a:t>
            </a:r>
            <a:endParaRPr lang="ru-RU" altLang="ru-RU" sz="14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6443664"/>
            <a:ext cx="9144000" cy="414337"/>
          </a:xfrm>
          <a:prstGeom prst="rect">
            <a:avLst/>
          </a:prstGeom>
          <a:solidFill>
            <a:srgbClr val="301AB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ru-RU" sz="1000" dirty="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" name="Picture 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2219" y="1"/>
            <a:ext cx="1055402" cy="67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sp>
        <p:nvSpPr>
          <p:cNvPr id="3078" name="TextBox 2"/>
          <p:cNvSpPr txBox="1">
            <a:spLocks noChangeArrowheads="1"/>
          </p:cNvSpPr>
          <p:nvPr/>
        </p:nvSpPr>
        <p:spPr bwMode="auto">
          <a:xfrm>
            <a:off x="222218" y="822599"/>
            <a:ext cx="8742269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 b="1" u="sng" dirty="0" smtClean="0">
                <a:latin typeface="Arial" charset="0"/>
              </a:rPr>
              <a:t>Снижение </a:t>
            </a:r>
            <a:r>
              <a:rPr lang="ru-RU" altLang="ru-RU" sz="1600" b="1" u="sng" dirty="0">
                <a:latin typeface="Arial" charset="0"/>
              </a:rPr>
              <a:t>уровня преступности на </a:t>
            </a:r>
            <a:r>
              <a:rPr lang="ru-RU" altLang="ru-RU" sz="1600" b="1" u="sng" dirty="0" smtClean="0">
                <a:latin typeface="Arial" charset="0"/>
              </a:rPr>
              <a:t>2,6% </a:t>
            </a:r>
            <a:r>
              <a:rPr lang="ru-RU" altLang="ru-RU" sz="1600" dirty="0">
                <a:latin typeface="Arial" charset="0"/>
              </a:rPr>
              <a:t>(с </a:t>
            </a:r>
            <a:r>
              <a:rPr lang="ru-RU" altLang="ru-RU" sz="1600" dirty="0" smtClean="0">
                <a:latin typeface="Arial" charset="0"/>
              </a:rPr>
              <a:t>38 </a:t>
            </a:r>
            <a:r>
              <a:rPr lang="ru-RU" altLang="ru-RU" sz="1600" dirty="0">
                <a:latin typeface="Arial" charset="0"/>
              </a:rPr>
              <a:t>до </a:t>
            </a:r>
            <a:r>
              <a:rPr lang="ru-RU" altLang="ru-RU" sz="1600" dirty="0" smtClean="0">
                <a:latin typeface="Arial" charset="0"/>
              </a:rPr>
              <a:t>37). </a:t>
            </a:r>
            <a:endParaRPr lang="ru-RU" altLang="ru-RU" sz="1600" dirty="0">
              <a:latin typeface="Arial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 dirty="0" smtClean="0">
                <a:latin typeface="Arial" charset="0"/>
              </a:rPr>
              <a:t>К уголовной ответственности  привлечены 30 несовершеннолетних, что на 14,2% </a:t>
            </a:r>
            <a:r>
              <a:rPr lang="ru-RU" altLang="ru-RU" sz="1600" dirty="0" smtClean="0">
                <a:latin typeface="Arial" charset="0"/>
              </a:rPr>
              <a:t>меньше </a:t>
            </a:r>
            <a:r>
              <a:rPr lang="ru-RU" altLang="ru-RU" sz="1600" dirty="0" smtClean="0">
                <a:latin typeface="Arial" charset="0"/>
              </a:rPr>
              <a:t>уровня прошлого года (35)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1600" dirty="0">
              <a:latin typeface="Arial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 dirty="0" smtClean="0">
                <a:latin typeface="Arial" charset="0"/>
              </a:rPr>
              <a:t>Отмечен рост на 40% количества тяжких, особо тяжких (с 5 до 7), снижение на 9% совершенных преступлений небольшой и средней тяжести ( с 33 до 30)</a:t>
            </a:r>
            <a:endParaRPr lang="ru-RU" altLang="ru-RU" sz="1600" dirty="0">
              <a:latin typeface="Arial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1600" dirty="0">
              <a:latin typeface="Arial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 b="1" u="sng" dirty="0">
                <a:latin typeface="Arial" charset="0"/>
              </a:rPr>
              <a:t>Лидеры: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 u="sng" dirty="0">
                <a:latin typeface="Arial" charset="0"/>
              </a:rPr>
              <a:t>Ст. 158 - кражи </a:t>
            </a:r>
            <a:r>
              <a:rPr lang="ru-RU" altLang="ru-RU" sz="1600" u="sng" dirty="0" smtClean="0">
                <a:latin typeface="Arial" charset="0"/>
              </a:rPr>
              <a:t>(26), </a:t>
            </a:r>
            <a:endParaRPr lang="ru-RU" altLang="ru-RU" sz="1600" u="sng" dirty="0">
              <a:latin typeface="Arial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 u="sng" dirty="0">
                <a:latin typeface="Arial" charset="0"/>
              </a:rPr>
              <a:t>Ст. 161- грабеж </a:t>
            </a:r>
            <a:r>
              <a:rPr lang="ru-RU" altLang="ru-RU" sz="1600" u="sng" dirty="0" smtClean="0">
                <a:latin typeface="Arial" charset="0"/>
              </a:rPr>
              <a:t>(2),</a:t>
            </a:r>
            <a:endParaRPr lang="ru-RU" altLang="ru-RU" sz="1600" u="sng" dirty="0">
              <a:latin typeface="Arial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 u="sng" dirty="0">
                <a:latin typeface="Arial" charset="0"/>
              </a:rPr>
              <a:t>Ст. </a:t>
            </a:r>
            <a:r>
              <a:rPr lang="ru-RU" altLang="ru-RU" sz="1600" u="sng" dirty="0" smtClean="0">
                <a:latin typeface="Arial" charset="0"/>
              </a:rPr>
              <a:t>112- умышленное причинение средней тяжести вреда здоровью (1),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ru-RU" altLang="ru-RU" sz="1600" u="sng" dirty="0" smtClean="0">
                <a:latin typeface="Arial" charset="0"/>
              </a:rPr>
              <a:t>Ст. 159- мошенничество (1),</a:t>
            </a:r>
            <a:endParaRPr lang="ru-RU" altLang="ru-RU" sz="1600" u="sng" dirty="0">
              <a:latin typeface="Arial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 u="sng" dirty="0">
                <a:latin typeface="Arial" charset="0"/>
              </a:rPr>
              <a:t>Ст. 228.1.- нарушение правил оборота наркотических средств и психотропных веществ </a:t>
            </a:r>
            <a:r>
              <a:rPr lang="ru-RU" altLang="ru-RU" sz="1600" u="sng" dirty="0" smtClean="0">
                <a:latin typeface="Arial" charset="0"/>
              </a:rPr>
              <a:t>(1),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 u="sng" dirty="0" smtClean="0">
                <a:latin typeface="Arial" charset="0"/>
              </a:rPr>
              <a:t>ст.105 –убийство (1</a:t>
            </a:r>
            <a:r>
              <a:rPr lang="ru-RU" altLang="ru-RU" sz="1600" u="sng" dirty="0" smtClean="0">
                <a:latin typeface="Arial" charset="0"/>
              </a:rPr>
              <a:t>)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 u="sng" dirty="0" smtClean="0">
                <a:latin typeface="Arial" charset="0"/>
              </a:rPr>
              <a:t>ст.115- причинение легкого вреда здоровью (1)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 u="sng" dirty="0" smtClean="0">
                <a:latin typeface="Arial" charset="0"/>
              </a:rPr>
              <a:t>Ст. </a:t>
            </a:r>
            <a:r>
              <a:rPr lang="ru-RU" altLang="ru-RU" sz="1600" u="sng" dirty="0" smtClean="0">
                <a:latin typeface="Arial" charset="0"/>
              </a:rPr>
              <a:t>131 ч.2.-изнасилование (1), ст. 132- насильственные действия сексуального характера (1)</a:t>
            </a:r>
            <a:endParaRPr lang="ru-RU" altLang="ru-RU" sz="1600" u="sng" dirty="0" smtClean="0">
              <a:latin typeface="Arial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1600" u="sng" dirty="0">
              <a:latin typeface="Arial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2000" u="sng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676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"/>
            <a:ext cx="9144000" cy="644525"/>
          </a:xfrm>
          <a:prstGeom prst="rect">
            <a:avLst/>
          </a:prstGeom>
          <a:solidFill>
            <a:srgbClr val="301AB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Информационная справка о состоянии преступности среди несовершеннолетних </a:t>
            </a:r>
          </a:p>
          <a:p>
            <a:pPr algn="ctr" eaLnBrk="1" hangingPunct="1">
              <a:defRPr/>
            </a:pPr>
            <a:r>
              <a:rPr lang="ru-RU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ru-RU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месяцев </a:t>
            </a:r>
            <a:r>
              <a:rPr lang="ru-RU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2019 года </a:t>
            </a:r>
            <a:r>
              <a:rPr lang="ru-RU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территории города Усть-Илимска </a:t>
            </a:r>
            <a:endParaRPr lang="ru-RU" altLang="ru-RU" sz="1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6443664"/>
            <a:ext cx="9144000" cy="414337"/>
          </a:xfrm>
          <a:prstGeom prst="rect">
            <a:avLst/>
          </a:prstGeom>
          <a:solidFill>
            <a:srgbClr val="301AB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ru-RU" sz="1000" dirty="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" name="Picture 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2219" y="1"/>
            <a:ext cx="1055402" cy="67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sp>
        <p:nvSpPr>
          <p:cNvPr id="4102" name="TextBox 2"/>
          <p:cNvSpPr txBox="1">
            <a:spLocks noChangeArrowheads="1"/>
          </p:cNvSpPr>
          <p:nvPr/>
        </p:nvSpPr>
        <p:spPr bwMode="auto">
          <a:xfrm>
            <a:off x="0" y="1147001"/>
            <a:ext cx="9144000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400" b="1" u="sng" dirty="0" smtClean="0">
                <a:latin typeface="Arial" charset="0"/>
              </a:rPr>
              <a:t>Снижение на </a:t>
            </a:r>
            <a:r>
              <a:rPr lang="ru-RU" altLang="ru-RU" sz="1400" b="1" u="sng" dirty="0" smtClean="0">
                <a:latin typeface="Arial" charset="0"/>
              </a:rPr>
              <a:t>40</a:t>
            </a:r>
            <a:r>
              <a:rPr lang="ru-RU" altLang="ru-RU" sz="1400" b="1" u="sng" dirty="0" smtClean="0">
                <a:latin typeface="Arial" charset="0"/>
              </a:rPr>
              <a:t>% </a:t>
            </a:r>
            <a:r>
              <a:rPr lang="ru-RU" altLang="ru-RU" sz="1400" b="1" u="sng" dirty="0" smtClean="0">
                <a:latin typeface="Arial" charset="0"/>
              </a:rPr>
              <a:t>количества преступлений, совершенных в группе (с </a:t>
            </a:r>
            <a:r>
              <a:rPr lang="ru-RU" altLang="ru-RU" sz="1400" b="1" u="sng" dirty="0" smtClean="0">
                <a:latin typeface="Arial" charset="0"/>
              </a:rPr>
              <a:t>10 </a:t>
            </a:r>
            <a:r>
              <a:rPr lang="ru-RU" altLang="ru-RU" sz="1400" b="1" u="sng" dirty="0" smtClean="0">
                <a:latin typeface="Arial" charset="0"/>
              </a:rPr>
              <a:t>до </a:t>
            </a:r>
            <a:r>
              <a:rPr lang="ru-RU" altLang="ru-RU" sz="1400" b="1" u="sng" dirty="0" smtClean="0">
                <a:latin typeface="Arial" charset="0"/>
              </a:rPr>
              <a:t>6)</a:t>
            </a:r>
            <a:endParaRPr lang="ru-RU" altLang="ru-RU" sz="1400" b="1" u="sng" dirty="0" smtClean="0">
              <a:latin typeface="Arial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ru-RU" altLang="ru-RU" sz="1400" b="1" u="sng" dirty="0" smtClean="0">
                <a:latin typeface="Arial" charset="0"/>
              </a:rPr>
              <a:t>Снижение  на 50% преступлений</a:t>
            </a:r>
            <a:r>
              <a:rPr lang="ru-RU" altLang="ru-RU" sz="1400" b="1" u="sng" dirty="0" smtClean="0">
                <a:latin typeface="Arial" charset="0"/>
              </a:rPr>
              <a:t>, совершенных в составе смешанных </a:t>
            </a:r>
            <a:r>
              <a:rPr lang="ru-RU" altLang="ru-RU" sz="1400" b="1" u="sng" dirty="0" smtClean="0">
                <a:latin typeface="Arial" charset="0"/>
              </a:rPr>
              <a:t>групп (с 6 до 3), на 25% отмечено снижение количества преступлений в группе несовершеннолетних (с 4 до 3).</a:t>
            </a:r>
            <a:endParaRPr lang="ru-RU" altLang="ru-RU" sz="1400" b="1" u="sng" dirty="0" smtClean="0">
              <a:latin typeface="Arial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400" b="1" dirty="0" smtClean="0">
                <a:solidFill>
                  <a:srgbClr val="FF0000"/>
                </a:solidFill>
                <a:latin typeface="Arial" charset="0"/>
              </a:rPr>
              <a:t>НО!-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400" b="1" dirty="0" smtClean="0">
                <a:latin typeface="Arial" charset="0"/>
              </a:rPr>
              <a:t>преступления </a:t>
            </a:r>
            <a:r>
              <a:rPr lang="ru-RU" altLang="ru-RU" sz="1400" b="1" dirty="0" smtClean="0">
                <a:latin typeface="Arial" charset="0"/>
              </a:rPr>
              <a:t>совершены 2 группами подростков (МБОУ «СОШ №15</a:t>
            </a:r>
            <a:r>
              <a:rPr lang="ru-RU" altLang="ru-RU" sz="1400" b="1" dirty="0" smtClean="0">
                <a:latin typeface="Arial" charset="0"/>
              </a:rPr>
              <a:t>»),  на сегодняшний день группы  разобщены в связи с арестом участников группы. </a:t>
            </a:r>
            <a:endParaRPr lang="ru-RU" altLang="ru-RU" sz="1400" b="1" dirty="0" smtClean="0">
              <a:latin typeface="Arial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1400" b="1" u="sng" dirty="0" smtClean="0">
              <a:latin typeface="Arial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1400" b="1" u="sng" dirty="0">
              <a:latin typeface="Arial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400" b="1" u="sng" dirty="0" smtClean="0">
                <a:latin typeface="Arial" charset="0"/>
              </a:rPr>
              <a:t>Снижение на </a:t>
            </a:r>
            <a:r>
              <a:rPr lang="ru-RU" altLang="ru-RU" sz="1400" b="1" u="sng" dirty="0" smtClean="0">
                <a:latin typeface="Arial" charset="0"/>
              </a:rPr>
              <a:t>8,3</a:t>
            </a:r>
            <a:r>
              <a:rPr lang="ru-RU" altLang="ru-RU" sz="1400" b="1" u="sng" dirty="0" smtClean="0">
                <a:latin typeface="Arial" charset="0"/>
              </a:rPr>
              <a:t>% </a:t>
            </a:r>
            <a:r>
              <a:rPr lang="ru-RU" altLang="ru-RU" sz="1400" b="1" u="sng" dirty="0" smtClean="0">
                <a:latin typeface="Arial" charset="0"/>
              </a:rPr>
              <a:t>количества  преступлений</a:t>
            </a:r>
            <a:r>
              <a:rPr lang="ru-RU" altLang="ru-RU" sz="1400" b="1" u="sng" dirty="0">
                <a:latin typeface="Arial" charset="0"/>
              </a:rPr>
              <a:t>, совершенных в ночное время </a:t>
            </a:r>
            <a:r>
              <a:rPr lang="ru-RU" altLang="ru-RU" sz="1400" b="1" u="sng" dirty="0" smtClean="0">
                <a:latin typeface="Arial" charset="0"/>
              </a:rPr>
              <a:t>(с </a:t>
            </a:r>
            <a:r>
              <a:rPr lang="ru-RU" altLang="ru-RU" sz="1400" b="1" u="sng" dirty="0" smtClean="0">
                <a:latin typeface="Arial" charset="0"/>
              </a:rPr>
              <a:t>12 </a:t>
            </a:r>
            <a:r>
              <a:rPr lang="ru-RU" altLang="ru-RU" sz="1400" b="1" u="sng" dirty="0">
                <a:latin typeface="Arial" charset="0"/>
              </a:rPr>
              <a:t>до </a:t>
            </a:r>
            <a:r>
              <a:rPr lang="ru-RU" altLang="ru-RU" sz="1400" b="1" u="sng" dirty="0" smtClean="0">
                <a:latin typeface="Arial" charset="0"/>
              </a:rPr>
              <a:t>11</a:t>
            </a:r>
            <a:r>
              <a:rPr lang="ru-RU" altLang="ru-RU" sz="1400" b="1" u="sng" dirty="0" smtClean="0">
                <a:latin typeface="Arial" charset="0"/>
              </a:rPr>
              <a:t>)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ru-RU" altLang="ru-RU" sz="1400" b="1" dirty="0">
                <a:solidFill>
                  <a:srgbClr val="FF0000"/>
                </a:solidFill>
                <a:latin typeface="Arial" charset="0"/>
              </a:rPr>
              <a:t>НО!-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400" b="1" dirty="0" smtClean="0">
                <a:latin typeface="Arial" charset="0"/>
              </a:rPr>
              <a:t>39,3% преступления свершены в дневное время, что свидетельствует о  незанятости подростков во вне учебное время. Из состоящих на учете несовершеннолетних 83% детей охвачены организованными формами досуга.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400" b="1" dirty="0" smtClean="0">
                <a:latin typeface="Arial" charset="0"/>
              </a:rPr>
              <a:t>Из 30 подростов, привлеченных к уголовной ответственности только у 4 был организован досуг.</a:t>
            </a:r>
            <a:endParaRPr lang="ru-RU" altLang="ru-RU" sz="1400" b="1" dirty="0">
              <a:latin typeface="Arial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1400" dirty="0" smtClean="0">
              <a:latin typeface="Arial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ru-RU" altLang="ru-RU" sz="1400" b="1" u="sng" dirty="0" smtClean="0">
                <a:latin typeface="Arial" charset="0"/>
              </a:rPr>
              <a:t>Снижение на </a:t>
            </a:r>
            <a:r>
              <a:rPr lang="ru-RU" altLang="ru-RU" sz="1400" b="1" u="sng" dirty="0" smtClean="0">
                <a:latin typeface="Arial" charset="0"/>
              </a:rPr>
              <a:t>23,3</a:t>
            </a:r>
            <a:r>
              <a:rPr lang="ru-RU" altLang="ru-RU" sz="1400" b="1" u="sng" dirty="0" smtClean="0">
                <a:latin typeface="Arial" charset="0"/>
              </a:rPr>
              <a:t>% </a:t>
            </a:r>
            <a:r>
              <a:rPr lang="ru-RU" altLang="ru-RU" sz="1400" b="1" u="sng" dirty="0" smtClean="0">
                <a:latin typeface="Arial" charset="0"/>
              </a:rPr>
              <a:t>количества подростков, привлеченных к уголовной ответственности, на </a:t>
            </a:r>
            <a:r>
              <a:rPr lang="ru-RU" altLang="ru-RU" sz="1400" b="1" u="sng" dirty="0">
                <a:latin typeface="Arial" charset="0"/>
              </a:rPr>
              <a:t>8</a:t>
            </a:r>
            <a:r>
              <a:rPr lang="ru-RU" altLang="ru-RU" sz="1400" b="1" u="sng" dirty="0" smtClean="0">
                <a:latin typeface="Arial" charset="0"/>
              </a:rPr>
              <a:t>,3</a:t>
            </a:r>
            <a:r>
              <a:rPr lang="ru-RU" altLang="ru-RU" sz="1400" b="1" u="sng" dirty="0" smtClean="0">
                <a:latin typeface="Arial" charset="0"/>
              </a:rPr>
              <a:t>% числа ранее совершавших несовершеннолетних (с 12 до </a:t>
            </a:r>
            <a:r>
              <a:rPr lang="ru-RU" altLang="ru-RU" sz="1400" b="1" u="sng" dirty="0" smtClean="0">
                <a:latin typeface="Arial" charset="0"/>
              </a:rPr>
              <a:t>11), </a:t>
            </a:r>
            <a:r>
              <a:rPr lang="ru-RU" altLang="ru-RU" sz="1400" b="1" dirty="0">
                <a:solidFill>
                  <a:srgbClr val="FF0000"/>
                </a:solidFill>
                <a:latin typeface="Arial" charset="0"/>
              </a:rPr>
              <a:t>НО!-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400" b="1" u="sng" dirty="0">
                <a:latin typeface="Arial" charset="0"/>
              </a:rPr>
              <a:t>о</a:t>
            </a:r>
            <a:r>
              <a:rPr lang="ru-RU" altLang="ru-RU" sz="1400" b="1" u="sng" dirty="0" smtClean="0">
                <a:latin typeface="Arial" charset="0"/>
              </a:rPr>
              <a:t>тмечен рост на </a:t>
            </a:r>
            <a:r>
              <a:rPr lang="ru-RU" altLang="ru-RU" sz="1400" b="1" u="sng" dirty="0" smtClean="0">
                <a:latin typeface="Arial" charset="0"/>
              </a:rPr>
              <a:t>16,7% числа привлечённых ранее судимых (с 6 до </a:t>
            </a:r>
            <a:r>
              <a:rPr lang="ru-RU" altLang="ru-RU" sz="1400" b="1" u="sng" dirty="0" smtClean="0">
                <a:latin typeface="Arial" charset="0"/>
              </a:rPr>
              <a:t>7).  </a:t>
            </a:r>
            <a:endParaRPr lang="ru-RU" altLang="ru-RU" sz="1400" b="1" u="sng" dirty="0" smtClean="0">
              <a:latin typeface="Arial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1400" b="1" u="sng" dirty="0" smtClean="0">
              <a:latin typeface="Arial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400" b="1" u="sng" dirty="0" smtClean="0">
                <a:latin typeface="Arial" charset="0"/>
              </a:rPr>
              <a:t>Рост </a:t>
            </a:r>
            <a:r>
              <a:rPr lang="ru-RU" altLang="ru-RU" sz="1400" b="1" u="sng" dirty="0" smtClean="0">
                <a:latin typeface="Arial" charset="0"/>
              </a:rPr>
              <a:t>на 125% </a:t>
            </a:r>
            <a:r>
              <a:rPr lang="ru-RU" altLang="ru-RU" sz="1400" b="1" u="sng" dirty="0" smtClean="0">
                <a:latin typeface="Arial" charset="0"/>
              </a:rPr>
              <a:t>количества  </a:t>
            </a:r>
            <a:r>
              <a:rPr lang="ru-RU" altLang="ru-RU" sz="1400" b="1" u="sng" dirty="0">
                <a:latin typeface="Arial" charset="0"/>
              </a:rPr>
              <a:t>преступлений в состоянии алкогольного опьянения (с </a:t>
            </a:r>
            <a:r>
              <a:rPr lang="ru-RU" altLang="ru-RU" sz="1400" b="1" u="sng" dirty="0" smtClean="0">
                <a:latin typeface="Arial" charset="0"/>
              </a:rPr>
              <a:t>4 </a:t>
            </a:r>
            <a:r>
              <a:rPr lang="ru-RU" altLang="ru-RU" sz="1400" b="1" u="sng" dirty="0">
                <a:latin typeface="Arial" charset="0"/>
              </a:rPr>
              <a:t>до </a:t>
            </a:r>
            <a:r>
              <a:rPr lang="ru-RU" altLang="ru-RU" sz="1400" b="1" u="sng" dirty="0" smtClean="0">
                <a:latin typeface="Arial" charset="0"/>
              </a:rPr>
              <a:t>9), </a:t>
            </a:r>
            <a:endParaRPr lang="ru-RU" altLang="ru-RU" sz="1400" b="1" u="sng" dirty="0">
              <a:latin typeface="Arial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400" b="1" dirty="0" smtClean="0">
                <a:latin typeface="Arial" charset="0"/>
              </a:rPr>
              <a:t>Отмечен рост на 5,5% </a:t>
            </a:r>
            <a:r>
              <a:rPr lang="ru-RU" altLang="ru-RU" sz="1400" b="1" dirty="0" smtClean="0">
                <a:latin typeface="Arial" charset="0"/>
              </a:rPr>
              <a:t>количества выявленных несовершеннолетних, находящихся в состоянии  алкогольного опьянения( с </a:t>
            </a:r>
            <a:r>
              <a:rPr lang="ru-RU" altLang="ru-RU" sz="1400" b="1" dirty="0" smtClean="0">
                <a:latin typeface="Arial" charset="0"/>
              </a:rPr>
              <a:t>109 </a:t>
            </a:r>
            <a:r>
              <a:rPr lang="ru-RU" altLang="ru-RU" sz="1400" b="1" dirty="0" smtClean="0">
                <a:latin typeface="Arial" charset="0"/>
              </a:rPr>
              <a:t>до </a:t>
            </a:r>
            <a:r>
              <a:rPr lang="ru-RU" altLang="ru-RU" sz="1400" b="1" dirty="0" smtClean="0">
                <a:latin typeface="Arial" charset="0"/>
              </a:rPr>
              <a:t>115</a:t>
            </a:r>
            <a:r>
              <a:rPr lang="ru-RU" altLang="ru-RU" sz="1400" b="1" dirty="0" smtClean="0">
                <a:latin typeface="Arial" charset="0"/>
              </a:rPr>
              <a:t> </a:t>
            </a:r>
            <a:r>
              <a:rPr lang="ru-RU" altLang="ru-RU" sz="1400" b="1" dirty="0" smtClean="0">
                <a:latin typeface="Arial" charset="0"/>
              </a:rPr>
              <a:t>подростков</a:t>
            </a:r>
            <a:r>
              <a:rPr lang="ru-RU" altLang="ru-RU" sz="1400" b="1" dirty="0" smtClean="0">
                <a:latin typeface="Arial" charset="0"/>
              </a:rPr>
              <a:t>)</a:t>
            </a:r>
            <a:endParaRPr lang="ru-RU" altLang="ru-RU" sz="14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156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"/>
            <a:ext cx="9144000" cy="644525"/>
          </a:xfrm>
          <a:prstGeom prst="rect">
            <a:avLst/>
          </a:prstGeom>
          <a:solidFill>
            <a:srgbClr val="301AB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Информационная справка о состоянии преступности среди несовершеннолетних </a:t>
            </a:r>
          </a:p>
          <a:p>
            <a:pPr algn="ctr" eaLnBrk="1" hangingPunct="1">
              <a:defRPr/>
            </a:pPr>
            <a:r>
              <a:rPr lang="ru-RU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ru-RU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месяцев 201 </a:t>
            </a:r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ru-RU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года на территории города Усть-Илимска </a:t>
            </a:r>
            <a:endParaRPr lang="ru-RU" altLang="ru-RU" sz="1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6443664"/>
            <a:ext cx="9144000" cy="414337"/>
          </a:xfrm>
          <a:prstGeom prst="rect">
            <a:avLst/>
          </a:prstGeom>
          <a:solidFill>
            <a:srgbClr val="301AB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ru-RU" sz="1000" dirty="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" name="Picture 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50" y="4730"/>
            <a:ext cx="1055402" cy="67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110049"/>
              </p:ext>
            </p:extLst>
          </p:nvPr>
        </p:nvGraphicFramePr>
        <p:xfrm>
          <a:off x="677466" y="1124744"/>
          <a:ext cx="7643815" cy="4952407"/>
        </p:xfrm>
        <a:graphic>
          <a:graphicData uri="http://schemas.openxmlformats.org/drawingml/2006/table">
            <a:tbl>
              <a:tblPr/>
              <a:tblGrid>
                <a:gridCol w="10918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18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18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18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18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929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18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34425">
                <a:tc rowSpan="2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МОУ</a:t>
                      </a: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Совершено преступлений</a:t>
                      </a: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Привлечено к уголовной ответственности лиц</a:t>
                      </a: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96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(18)</a:t>
                      </a: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(13)</a:t>
                      </a: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+-%</a:t>
                      </a: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(14)</a:t>
                      </a: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(8)</a:t>
                      </a: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+-%</a:t>
                      </a: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001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+/-</a:t>
                      </a: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+/-</a:t>
                      </a: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001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+100</a:t>
                      </a: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+100</a:t>
                      </a: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001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-100</a:t>
                      </a: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-100</a:t>
                      </a: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5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Гимназия </a:t>
                      </a: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+/-</a:t>
                      </a: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+/-</a:t>
                      </a: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001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+100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001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+50</a:t>
                      </a: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001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+/-</a:t>
                      </a: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+/-</a:t>
                      </a: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001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+/-</a:t>
                      </a: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001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+/-</a:t>
                      </a: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+/-</a:t>
                      </a: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480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-100</a:t>
                      </a: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-100</a:t>
                      </a: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001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-60</a:t>
                      </a: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-40</a:t>
                      </a: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480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+650</a:t>
                      </a: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+50</a:t>
                      </a: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001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+/-</a:t>
                      </a: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+/-</a:t>
                      </a: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3649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НОК</a:t>
                      </a: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+/-</a:t>
                      </a: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+/-</a:t>
                      </a: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6283" name="TextBox 5"/>
          <p:cNvSpPr txBox="1">
            <a:spLocks noChangeArrowheads="1"/>
          </p:cNvSpPr>
          <p:nvPr/>
        </p:nvSpPr>
        <p:spPr bwMode="auto">
          <a:xfrm>
            <a:off x="575556" y="692796"/>
            <a:ext cx="79928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>
                <a:latin typeface="Times New Roman" pitchFamily="18" charset="0"/>
                <a:cs typeface="Times New Roman" pitchFamily="18" charset="0"/>
              </a:rPr>
              <a:t>Показатели уровня преступности среди учащихся МОУ </a:t>
            </a:r>
          </a:p>
        </p:txBody>
      </p:sp>
    </p:spTree>
    <p:extLst>
      <p:ext uri="{BB962C8B-B14F-4D97-AF65-F5344CB8AC3E}">
        <p14:creationId xmlns:p14="http://schemas.microsoft.com/office/powerpoint/2010/main" val="251205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"/>
            <a:ext cx="9144000" cy="644525"/>
          </a:xfrm>
          <a:prstGeom prst="rect">
            <a:avLst/>
          </a:prstGeom>
          <a:solidFill>
            <a:srgbClr val="301AB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Информационная справка о состоянии преступности среди несовершеннолетних </a:t>
            </a:r>
          </a:p>
          <a:p>
            <a:pPr algn="ctr" eaLnBrk="1" hangingPunct="1">
              <a:defRPr/>
            </a:pPr>
            <a:r>
              <a:rPr lang="ru-RU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ru-RU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месяцев </a:t>
            </a:r>
            <a:r>
              <a:rPr lang="ru-RU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2019 года </a:t>
            </a:r>
            <a:r>
              <a:rPr lang="ru-RU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территории города Усть-Илимска </a:t>
            </a:r>
            <a:endParaRPr lang="ru-RU" altLang="ru-RU" sz="1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6443664"/>
            <a:ext cx="9144000" cy="414337"/>
          </a:xfrm>
          <a:prstGeom prst="rect">
            <a:avLst/>
          </a:prstGeom>
          <a:solidFill>
            <a:srgbClr val="301AB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ru-RU" sz="1000" dirty="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" name="Picture 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2219" y="1"/>
            <a:ext cx="1055402" cy="67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sp>
        <p:nvSpPr>
          <p:cNvPr id="4102" name="TextBox 2"/>
          <p:cNvSpPr txBox="1">
            <a:spLocks noChangeArrowheads="1"/>
          </p:cNvSpPr>
          <p:nvPr/>
        </p:nvSpPr>
        <p:spPr bwMode="auto">
          <a:xfrm>
            <a:off x="222218" y="671614"/>
            <a:ext cx="8698191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1400" b="1" u="sng" dirty="0" smtClean="0">
              <a:latin typeface="Arial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400" b="1" u="sng" dirty="0" smtClean="0">
                <a:latin typeface="Arial" charset="0"/>
              </a:rPr>
              <a:t>Отмечается сохранение положительной динамики в сфере  употребления несовершеннолетними наркотических  и психотропных веществ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1400" b="1" u="sng" dirty="0" smtClean="0">
              <a:latin typeface="Arial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400" b="1" u="sng" dirty="0" smtClean="0">
                <a:latin typeface="Arial" charset="0"/>
              </a:rPr>
              <a:t>Рост </a:t>
            </a:r>
            <a:r>
              <a:rPr lang="ru-RU" altLang="ru-RU" sz="1400" b="1" u="sng" dirty="0" smtClean="0">
                <a:latin typeface="Arial" charset="0"/>
              </a:rPr>
              <a:t>на </a:t>
            </a:r>
            <a:r>
              <a:rPr lang="ru-RU" altLang="ru-RU" sz="1400" b="1" u="sng" dirty="0" smtClean="0">
                <a:latin typeface="Arial" charset="0"/>
              </a:rPr>
              <a:t>125% </a:t>
            </a:r>
            <a:r>
              <a:rPr lang="ru-RU" altLang="ru-RU" sz="1400" b="1" u="sng" dirty="0" smtClean="0">
                <a:latin typeface="Arial" charset="0"/>
              </a:rPr>
              <a:t>количества преступлений, совершенных в отношении несовершеннолетних (с  </a:t>
            </a:r>
            <a:r>
              <a:rPr lang="ru-RU" altLang="ru-RU" sz="1400" b="1" u="sng" dirty="0" smtClean="0">
                <a:latin typeface="Arial" charset="0"/>
              </a:rPr>
              <a:t>16 </a:t>
            </a:r>
            <a:r>
              <a:rPr lang="ru-RU" altLang="ru-RU" sz="1400" b="1" u="sng" dirty="0" smtClean="0">
                <a:latin typeface="Arial" charset="0"/>
              </a:rPr>
              <a:t>до </a:t>
            </a:r>
            <a:r>
              <a:rPr lang="ru-RU" altLang="ru-RU" sz="1400" b="1" u="sng" dirty="0" smtClean="0">
                <a:latin typeface="Arial" charset="0"/>
              </a:rPr>
              <a:t>36)</a:t>
            </a:r>
            <a:r>
              <a:rPr lang="ru-RU" altLang="ru-RU" sz="1400" dirty="0" smtClean="0">
                <a:latin typeface="Arial" charset="0"/>
              </a:rPr>
              <a:t>, </a:t>
            </a:r>
            <a:r>
              <a:rPr lang="ru-RU" altLang="ru-RU" sz="1400" dirty="0" smtClean="0">
                <a:latin typeface="Arial" charset="0"/>
              </a:rPr>
              <a:t>из них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400" b="1" u="sng" dirty="0" smtClean="0">
                <a:latin typeface="Arial" charset="0"/>
              </a:rPr>
              <a:t>19 имущественных преступлений,8 преступлений против здоровья малолетних, 9 преступлений </a:t>
            </a:r>
            <a:r>
              <a:rPr lang="ru-RU" altLang="ru-RU" sz="1400" b="1" u="sng" dirty="0" smtClean="0">
                <a:latin typeface="Arial" charset="0"/>
              </a:rPr>
              <a:t>против половой неприкосновенности подростков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1400" b="1" u="sng" dirty="0">
              <a:latin typeface="Arial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400" b="1" u="sng" dirty="0" smtClean="0">
                <a:latin typeface="Arial" charset="0"/>
              </a:rPr>
              <a:t>РОСТ на 15,6% заявленных в розыск несовершеннолетних с 64 подростков  до 74.</a:t>
            </a:r>
            <a:endParaRPr lang="ru-RU" altLang="ru-RU" sz="1400" b="1" u="sng" dirty="0">
              <a:latin typeface="Arial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400" b="1" u="sng" dirty="0" smtClean="0">
                <a:solidFill>
                  <a:srgbClr val="FF0000"/>
                </a:solidFill>
                <a:latin typeface="Arial" charset="0"/>
              </a:rPr>
              <a:t>НЕОБХОДИМО!!!!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400" b="1" dirty="0" smtClean="0">
                <a:solidFill>
                  <a:srgbClr val="FF0000"/>
                </a:solidFill>
                <a:latin typeface="Arial" charset="0"/>
              </a:rPr>
              <a:t>Увеличить плотность профилактического воздействия как на родителей, так и на подростков со  стороны всех субъектов профилактики безнадзорности и правонарушений, активизации ранней профилактики семейного неблагополучия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1400" b="1" dirty="0">
              <a:latin typeface="Arial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400" b="1" u="sng" dirty="0" smtClean="0">
                <a:latin typeface="Arial" charset="0"/>
              </a:rPr>
              <a:t>Снижение на </a:t>
            </a:r>
            <a:r>
              <a:rPr lang="ru-RU" altLang="ru-RU" sz="1400" b="1" u="sng" dirty="0" smtClean="0">
                <a:latin typeface="Arial" charset="0"/>
              </a:rPr>
              <a:t>26,3% </a:t>
            </a:r>
            <a:r>
              <a:rPr lang="ru-RU" altLang="ru-RU" sz="1400" b="1" u="sng" dirty="0" smtClean="0">
                <a:latin typeface="Arial" charset="0"/>
              </a:rPr>
              <a:t>количества общественно-опасных деяний, совершенных несовершеннолетними, не достигшими возраста, с которого наступает уголовная ответственность (с </a:t>
            </a:r>
            <a:r>
              <a:rPr lang="ru-RU" altLang="ru-RU" sz="1400" b="1" u="sng" dirty="0" smtClean="0">
                <a:latin typeface="Arial" charset="0"/>
              </a:rPr>
              <a:t>38 </a:t>
            </a:r>
            <a:r>
              <a:rPr lang="ru-RU" altLang="ru-RU" sz="1400" b="1" u="sng" dirty="0" smtClean="0">
                <a:latin typeface="Arial" charset="0"/>
              </a:rPr>
              <a:t>до </a:t>
            </a:r>
            <a:r>
              <a:rPr lang="ru-RU" altLang="ru-RU" sz="1400" b="1" u="sng" dirty="0" smtClean="0">
                <a:latin typeface="Arial" charset="0"/>
              </a:rPr>
              <a:t>28)</a:t>
            </a:r>
            <a:endParaRPr lang="ru-RU" altLang="ru-RU" sz="1400" b="1" u="sng" dirty="0" smtClean="0">
              <a:latin typeface="Arial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1400" b="1" u="sng" dirty="0">
              <a:latin typeface="Arial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400" b="1" dirty="0" smtClean="0">
                <a:latin typeface="Arial" charset="0"/>
              </a:rPr>
              <a:t>Наличие преступлений против представителей власти, совершенные подростками с особой дерзостью.</a:t>
            </a:r>
            <a:endParaRPr lang="ru-RU" altLang="ru-RU" sz="1400" b="1" dirty="0">
              <a:latin typeface="Arial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1400" b="1" u="sng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68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"/>
            <a:ext cx="9144000" cy="644525"/>
          </a:xfrm>
          <a:prstGeom prst="rect">
            <a:avLst/>
          </a:prstGeom>
          <a:solidFill>
            <a:srgbClr val="301AB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Информационная справка о состоянии преступности среди несовершеннолетних </a:t>
            </a:r>
          </a:p>
          <a:p>
            <a:pPr algn="ctr" eaLnBrk="1" hangingPunct="1">
              <a:defRPr/>
            </a:pPr>
            <a:r>
              <a:rPr lang="ru-RU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ru-RU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месяцев 201 </a:t>
            </a:r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ru-RU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года на территории города Усть-Илимска </a:t>
            </a:r>
            <a:endParaRPr lang="ru-RU" altLang="ru-RU" sz="1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6443664"/>
            <a:ext cx="9144000" cy="414337"/>
          </a:xfrm>
          <a:prstGeom prst="rect">
            <a:avLst/>
          </a:prstGeom>
          <a:solidFill>
            <a:srgbClr val="301AB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ru-RU" sz="1000" dirty="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" name="Picture 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2219" y="1"/>
            <a:ext cx="1055402" cy="67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sp>
        <p:nvSpPr>
          <p:cNvPr id="4102" name="Прямоугольник 2"/>
          <p:cNvSpPr>
            <a:spLocks noChangeArrowheads="1"/>
          </p:cNvSpPr>
          <p:nvPr/>
        </p:nvSpPr>
        <p:spPr bwMode="auto">
          <a:xfrm>
            <a:off x="222219" y="965200"/>
            <a:ext cx="8596741" cy="377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07000"/>
              </a:lnSpc>
              <a:buFont typeface="Arial" charset="0"/>
              <a:buNone/>
              <a:defRPr/>
            </a:pPr>
            <a:r>
              <a:rPr lang="ru-RU" altLang="ru-RU" sz="2000" b="1" u="sng" dirty="0" smtClean="0">
                <a:latin typeface="Times New Roman" pitchFamily="18" charset="0"/>
                <a:cs typeface="Times New Roman" pitchFamily="18" charset="0"/>
              </a:rPr>
              <a:t>НЕОБХОДИМО!</a:t>
            </a:r>
          </a:p>
          <a:p>
            <a:pPr algn="ctr">
              <a:lnSpc>
                <a:spcPct val="107000"/>
              </a:lnSpc>
              <a:buFont typeface="Arial" charset="0"/>
              <a:buNone/>
              <a:defRPr/>
            </a:pPr>
            <a:endParaRPr lang="ru-RU" altLang="ru-RU" sz="20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lnSpc>
                <a:spcPct val="107000"/>
              </a:lnSpc>
              <a:buFontTx/>
              <a:buChar char="-"/>
              <a:defRPr/>
            </a:pPr>
            <a:r>
              <a:rPr lang="ru-RU" altLang="ru-RU" sz="2000" b="1" u="sng" dirty="0" smtClean="0">
                <a:latin typeface="Times New Roman" pitchFamily="18" charset="0"/>
                <a:cs typeface="Times New Roman" pitchFamily="18" charset="0"/>
              </a:rPr>
              <a:t>Незамедлительно информировать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заинтересованные органы о выявлении несовершеннолетних, склонных к совершению противоправных деяний, бродяжничеству, родителей, оказывающих отрицательное влияние на поведение детей, уклоняющихся от воспитания, обучения, содержания детей, жестоко с ними обращающихся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lnSpc>
                <a:spcPct val="107000"/>
              </a:lnSpc>
              <a:buFontTx/>
              <a:buChar char="-"/>
              <a:defRPr/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Выявлять причины, способствующие безнадзорности и совершению правонарушений несовершеннолетними. </a:t>
            </a:r>
          </a:p>
        </p:txBody>
      </p:sp>
    </p:spTree>
    <p:extLst>
      <p:ext uri="{BB962C8B-B14F-4D97-AF65-F5344CB8AC3E}">
        <p14:creationId xmlns:p14="http://schemas.microsoft.com/office/powerpoint/2010/main" val="181551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"/>
            <a:ext cx="9144000" cy="644525"/>
          </a:xfrm>
          <a:prstGeom prst="rect">
            <a:avLst/>
          </a:prstGeom>
          <a:solidFill>
            <a:srgbClr val="301AB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Информационная справка о состоянии преступности среди несовершеннолетних </a:t>
            </a:r>
          </a:p>
          <a:p>
            <a:pPr algn="ctr" eaLnBrk="1" hangingPunct="1">
              <a:defRPr/>
            </a:pPr>
            <a:r>
              <a:rPr lang="ru-RU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ru-RU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месяцев 201 </a:t>
            </a:r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ru-RU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года на территории города Усть-Илимска </a:t>
            </a:r>
            <a:endParaRPr lang="ru-RU" altLang="ru-RU" sz="1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endParaRPr lang="ru-RU" altLang="ru-RU" sz="12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6443664"/>
            <a:ext cx="9144000" cy="414337"/>
          </a:xfrm>
          <a:prstGeom prst="rect">
            <a:avLst/>
          </a:prstGeom>
          <a:solidFill>
            <a:srgbClr val="301AB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ru-RU" sz="1000" dirty="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" name="Picture 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2219" y="1"/>
            <a:ext cx="1055402" cy="67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sp>
        <p:nvSpPr>
          <p:cNvPr id="4102" name="Прямоугольник 2"/>
          <p:cNvSpPr>
            <a:spLocks noChangeArrowheads="1"/>
          </p:cNvSpPr>
          <p:nvPr/>
        </p:nvSpPr>
        <p:spPr bwMode="auto">
          <a:xfrm>
            <a:off x="107505" y="671514"/>
            <a:ext cx="8847186" cy="4959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07000"/>
              </a:lnSpc>
              <a:buFont typeface="Arial" charset="0"/>
              <a:buNone/>
              <a:defRPr/>
            </a:pPr>
            <a:r>
              <a:rPr lang="ru-RU" altLang="ru-RU" sz="2000" b="1" u="sng" dirty="0" smtClean="0">
                <a:latin typeface="Times New Roman" pitchFamily="18" charset="0"/>
                <a:cs typeface="Times New Roman" pitchFamily="18" charset="0"/>
              </a:rPr>
              <a:t>НЕОБХОДИМО!</a:t>
            </a:r>
          </a:p>
          <a:p>
            <a:pPr marL="457200" indent="-457200" algn="just">
              <a:lnSpc>
                <a:spcPct val="107000"/>
              </a:lnSpc>
              <a:buFontTx/>
              <a:buChar char="-"/>
              <a:defRPr/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Педагогическим коллективам внедрять новые формы и технологии в духовно-нравственном, физическом и патриотическом воспитании лиц подросткового возраста, а также выявлять на ранних стадиях семейного неблагополучия, детей в девиантным поведением, принимать своевременные и достаточные меры по устранению причин, способствующих безнадзорности и совершению правонарушений несовершеннолетними. </a:t>
            </a:r>
          </a:p>
          <a:p>
            <a:pPr marL="457200" indent="-457200" algn="just">
              <a:lnSpc>
                <a:spcPct val="107000"/>
              </a:lnSpc>
              <a:buFontTx/>
              <a:buChar char="-"/>
              <a:defRPr/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Педагогическим работникам, в том числе  сотрудников детских дошкольных учреждений,  направлять в МО МВД России «Усть-Илимский» информацию об выявленных случаях применения к учащимся и воспитанникам  образовательных учреждений методов воспитания, связанных с физическим, психическим и иными насилием над личностью ребенка со стороны родителей и лиц, их заменяющих</a:t>
            </a:r>
          </a:p>
        </p:txBody>
      </p:sp>
    </p:spTree>
    <p:extLst>
      <p:ext uri="{BB962C8B-B14F-4D97-AF65-F5344CB8AC3E}">
        <p14:creationId xmlns:p14="http://schemas.microsoft.com/office/powerpoint/2010/main" val="421745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"/>
            <a:ext cx="9144000" cy="644525"/>
          </a:xfrm>
          <a:prstGeom prst="rect">
            <a:avLst/>
          </a:prstGeom>
          <a:solidFill>
            <a:srgbClr val="301AB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Информационная справка о состоянии преступности среди несовершеннолетних </a:t>
            </a:r>
          </a:p>
          <a:p>
            <a:pPr algn="ctr" eaLnBrk="1" hangingPunct="1">
              <a:defRPr/>
            </a:pPr>
            <a:r>
              <a:rPr lang="ru-RU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ru-RU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месяцев 201 9</a:t>
            </a:r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года на территории города Усть-Илимска </a:t>
            </a:r>
            <a:endParaRPr lang="ru-RU" altLang="ru-RU" sz="1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6443664"/>
            <a:ext cx="9144000" cy="414337"/>
          </a:xfrm>
          <a:prstGeom prst="rect">
            <a:avLst/>
          </a:prstGeom>
          <a:solidFill>
            <a:srgbClr val="301AB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ru-RU" sz="1000" dirty="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" name="Picture 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2219" y="1"/>
            <a:ext cx="1055402" cy="67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sp>
        <p:nvSpPr>
          <p:cNvPr id="4102" name="Прямоугольник 2"/>
          <p:cNvSpPr>
            <a:spLocks noChangeArrowheads="1"/>
          </p:cNvSpPr>
          <p:nvPr/>
        </p:nvSpPr>
        <p:spPr bwMode="auto">
          <a:xfrm>
            <a:off x="140494" y="687389"/>
            <a:ext cx="8751986" cy="4889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07000"/>
              </a:lnSpc>
              <a:buFont typeface="Arial" charset="0"/>
              <a:buNone/>
              <a:defRPr/>
            </a:pPr>
            <a:r>
              <a:rPr lang="ru-RU" altLang="ru-RU" sz="2000" b="1" u="sng" dirty="0" smtClean="0">
                <a:latin typeface="Times New Roman" pitchFamily="18" charset="0"/>
                <a:cs typeface="Times New Roman" pitchFamily="18" charset="0"/>
              </a:rPr>
              <a:t>НЕОБХОДИМО!</a:t>
            </a:r>
          </a:p>
          <a:p>
            <a:pPr marL="457200" indent="-457200" algn="just">
              <a:lnSpc>
                <a:spcPct val="107000"/>
              </a:lnSpc>
              <a:buFontTx/>
              <a:buChar char="-"/>
              <a:defRPr/>
            </a:pP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Продолжить проведение разъяснительной работы с несовершеннолетними, родителями, педагогами по реализации Закона Иркутской области «Об отдельных мерах по защите детей от факторов, негативно влияющих на их физическое, интеллектуальное, психическое, духовное и нравственное развитие в Иркутской области» </a:t>
            </a:r>
          </a:p>
          <a:p>
            <a:pPr marL="457200" indent="-457200" algn="just">
              <a:lnSpc>
                <a:spcPct val="107000"/>
              </a:lnSpc>
              <a:buFontTx/>
              <a:buChar char="-"/>
              <a:defRPr/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Проводить мероприятия, направленные на выявление фактов вовлечения несовершеннолетних в употребление спиртного, в том числе путем привлечения СМИ и социальной рекламы информировать население о необходимости сотрудничества с органами полиции в вопросах предоставления данных о лицах и предприятиях, реализующих продукцию несовершеннолетним, в том числе анонимно.</a:t>
            </a:r>
          </a:p>
          <a:p>
            <a:pPr algn="ctr">
              <a:lnSpc>
                <a:spcPct val="107000"/>
              </a:lnSpc>
              <a:buFont typeface="Arial" charset="0"/>
              <a:buNone/>
              <a:defRPr/>
            </a:pPr>
            <a:endParaRPr lang="ru-RU" alt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27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</TotalTime>
  <Words>1013</Words>
  <Application>Microsoft Office PowerPoint</Application>
  <PresentationFormat>Экран (4:3)</PresentationFormat>
  <Paragraphs>182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MI_Voronkova</dc:creator>
  <cp:lastModifiedBy>user</cp:lastModifiedBy>
  <cp:revision>31</cp:revision>
  <dcterms:created xsi:type="dcterms:W3CDTF">2019-10-10T06:17:56Z</dcterms:created>
  <dcterms:modified xsi:type="dcterms:W3CDTF">2020-01-28T13:34:09Z</dcterms:modified>
</cp:coreProperties>
</file>