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72" r:id="rId15"/>
    <p:sldId id="273" r:id="rId16"/>
    <p:sldId id="275" r:id="rId17"/>
    <p:sldId id="277" r:id="rId18"/>
    <p:sldId id="276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E683E-A1AF-B843-1664-9384F3C2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F16B1A-7FB5-5713-0662-0F1BCBE25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2521CC-632D-C645-CB26-2E5C7EDA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518DE9-DC58-F625-D12F-59212A29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44915D-017F-F722-E1F4-1A7ADCC5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0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5E3BF-6756-4A91-D1A4-8D88C7EF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58D42E4-4D98-6ED3-3CFB-251EB1ACF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69A692-603B-0A4C-542E-AF5D8985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E6B35E-5551-993A-9986-C04E5C6C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E5EF3F-75BD-FE83-5507-46E6BAAF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6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B918A-4A3C-A3B5-4697-61D8B645E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AB7251-0769-6595-B09E-EEA65FEF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B4BF82-7520-85D2-B7F2-C765C351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BF3A80-C4A6-AF09-91FC-8D83E36B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C6D8D6-E9BC-3AB2-2BF0-ECEC79CE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0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xmlns="" id="{B718B206-F0BA-D745-AA3F-D61362F9C147}"/>
              </a:ext>
            </a:extLst>
          </p:cNvPr>
          <p:cNvSpPr txBox="1"/>
          <p:nvPr userDrawn="1"/>
        </p:nvSpPr>
        <p:spPr>
          <a:xfrm>
            <a:off x="10668000" y="76200"/>
            <a:ext cx="146113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19" algn="ctr"/>
            <a:r>
              <a:rPr lang="ru-RU" sz="1100" spc="-37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cs typeface="Arial"/>
              </a:rPr>
              <a:t>Конфиденциально</a:t>
            </a:r>
            <a:endParaRPr sz="110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78EBC0-30BC-6E45-9B9E-0C44261F7B4D}"/>
              </a:ext>
            </a:extLst>
          </p:cNvPr>
          <p:cNvGrpSpPr/>
          <p:nvPr userDrawn="1"/>
        </p:nvGrpSpPr>
        <p:grpSpPr>
          <a:xfrm>
            <a:off x="411213" y="667949"/>
            <a:ext cx="1733985" cy="17851"/>
            <a:chOff x="411213" y="667949"/>
            <a:chExt cx="1733985" cy="178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DDAE25-654C-314B-900A-000D7840211F}"/>
                </a:ext>
              </a:extLst>
            </p:cNvPr>
            <p:cNvSpPr/>
            <p:nvPr/>
          </p:nvSpPr>
          <p:spPr>
            <a:xfrm>
              <a:off x="411213" y="667949"/>
              <a:ext cx="350787" cy="17851"/>
            </a:xfrm>
            <a:prstGeom prst="rect">
              <a:avLst/>
            </a:prstGeom>
            <a:solidFill>
              <a:srgbClr val="BD7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735ABB3-4DEC-4C4C-9F55-BAE40837C584}"/>
                </a:ext>
              </a:extLst>
            </p:cNvPr>
            <p:cNvSpPr/>
            <p:nvPr/>
          </p:nvSpPr>
          <p:spPr>
            <a:xfrm>
              <a:off x="757012" y="667949"/>
              <a:ext cx="350787" cy="17851"/>
            </a:xfrm>
            <a:prstGeom prst="rect">
              <a:avLst/>
            </a:prstGeom>
            <a:solidFill>
              <a:srgbClr val="F79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B5C6F42-419C-E442-AECF-AD386A8D6EA6}"/>
                </a:ext>
              </a:extLst>
            </p:cNvPr>
            <p:cNvSpPr/>
            <p:nvPr/>
          </p:nvSpPr>
          <p:spPr>
            <a:xfrm>
              <a:off x="1102811" y="667949"/>
              <a:ext cx="350787" cy="17851"/>
            </a:xfrm>
            <a:prstGeom prst="rect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6441F99-2722-6A45-ACA8-EB70C87FA919}"/>
                </a:ext>
              </a:extLst>
            </p:cNvPr>
            <p:cNvSpPr/>
            <p:nvPr/>
          </p:nvSpPr>
          <p:spPr>
            <a:xfrm>
              <a:off x="1448610" y="667949"/>
              <a:ext cx="350787" cy="17851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AB8656-89D7-BE49-B1CA-3552B851F4DB}"/>
                </a:ext>
              </a:extLst>
            </p:cNvPr>
            <p:cNvSpPr/>
            <p:nvPr/>
          </p:nvSpPr>
          <p:spPr>
            <a:xfrm>
              <a:off x="1794411" y="667949"/>
              <a:ext cx="350787" cy="17851"/>
            </a:xfrm>
            <a:prstGeom prst="rect">
              <a:avLst/>
            </a:prstGeom>
            <a:solidFill>
              <a:srgbClr val="05C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xmlns="" id="{C597D0DF-17FA-D04E-AA41-4A7681BD8A42}"/>
              </a:ext>
            </a:extLst>
          </p:cNvPr>
          <p:cNvSpPr txBox="1">
            <a:spLocks/>
          </p:cNvSpPr>
          <p:nvPr userDrawn="1"/>
        </p:nvSpPr>
        <p:spPr>
          <a:xfrm>
            <a:off x="11479397" y="6558693"/>
            <a:ext cx="517893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z="1000" smtClean="0">
                <a:solidFill>
                  <a:srgbClr val="595959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ru-RU" sz="10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Image result for dnevnik.ru">
            <a:extLst>
              <a:ext uri="{FF2B5EF4-FFF2-40B4-BE49-F238E27FC236}">
                <a16:creationId xmlns:a16="http://schemas.microsoft.com/office/drawing/2014/main" xmlns="" id="{38AC4AEA-D685-B248-8145-72174E87B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8876" y="6477199"/>
            <a:ext cx="300879" cy="3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72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xmlns="" id="{B718B206-F0BA-D745-AA3F-D61362F9C147}"/>
              </a:ext>
            </a:extLst>
          </p:cNvPr>
          <p:cNvSpPr txBox="1"/>
          <p:nvPr userDrawn="1"/>
        </p:nvSpPr>
        <p:spPr>
          <a:xfrm>
            <a:off x="10668000" y="76200"/>
            <a:ext cx="146113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19" algn="ctr"/>
            <a:r>
              <a:rPr lang="ru-RU" sz="1100" spc="-37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cs typeface="Arial"/>
              </a:rPr>
              <a:t>Конфиденциально</a:t>
            </a:r>
            <a:endParaRPr sz="110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78EBC0-30BC-6E45-9B9E-0C44261F7B4D}"/>
              </a:ext>
            </a:extLst>
          </p:cNvPr>
          <p:cNvGrpSpPr/>
          <p:nvPr userDrawn="1"/>
        </p:nvGrpSpPr>
        <p:grpSpPr>
          <a:xfrm>
            <a:off x="411213" y="667949"/>
            <a:ext cx="1733985" cy="17851"/>
            <a:chOff x="411213" y="667949"/>
            <a:chExt cx="1733985" cy="178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DDAE25-654C-314B-900A-000D7840211F}"/>
                </a:ext>
              </a:extLst>
            </p:cNvPr>
            <p:cNvSpPr/>
            <p:nvPr/>
          </p:nvSpPr>
          <p:spPr>
            <a:xfrm>
              <a:off x="411213" y="667949"/>
              <a:ext cx="350787" cy="17851"/>
            </a:xfrm>
            <a:prstGeom prst="rect">
              <a:avLst/>
            </a:prstGeom>
            <a:solidFill>
              <a:srgbClr val="BD7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735ABB3-4DEC-4C4C-9F55-BAE40837C584}"/>
                </a:ext>
              </a:extLst>
            </p:cNvPr>
            <p:cNvSpPr/>
            <p:nvPr/>
          </p:nvSpPr>
          <p:spPr>
            <a:xfrm>
              <a:off x="757012" y="667949"/>
              <a:ext cx="350787" cy="17851"/>
            </a:xfrm>
            <a:prstGeom prst="rect">
              <a:avLst/>
            </a:prstGeom>
            <a:solidFill>
              <a:srgbClr val="F79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B5C6F42-419C-E442-AECF-AD386A8D6EA6}"/>
                </a:ext>
              </a:extLst>
            </p:cNvPr>
            <p:cNvSpPr/>
            <p:nvPr/>
          </p:nvSpPr>
          <p:spPr>
            <a:xfrm>
              <a:off x="1102811" y="667949"/>
              <a:ext cx="350787" cy="17851"/>
            </a:xfrm>
            <a:prstGeom prst="rect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6441F99-2722-6A45-ACA8-EB70C87FA919}"/>
                </a:ext>
              </a:extLst>
            </p:cNvPr>
            <p:cNvSpPr/>
            <p:nvPr/>
          </p:nvSpPr>
          <p:spPr>
            <a:xfrm>
              <a:off x="1448610" y="667949"/>
              <a:ext cx="350787" cy="17851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AB8656-89D7-BE49-B1CA-3552B851F4DB}"/>
                </a:ext>
              </a:extLst>
            </p:cNvPr>
            <p:cNvSpPr/>
            <p:nvPr/>
          </p:nvSpPr>
          <p:spPr>
            <a:xfrm>
              <a:off x="1794411" y="667949"/>
              <a:ext cx="350787" cy="17851"/>
            </a:xfrm>
            <a:prstGeom prst="rect">
              <a:avLst/>
            </a:prstGeom>
            <a:solidFill>
              <a:srgbClr val="05C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xmlns="" id="{C597D0DF-17FA-D04E-AA41-4A7681BD8A42}"/>
              </a:ext>
            </a:extLst>
          </p:cNvPr>
          <p:cNvSpPr txBox="1">
            <a:spLocks/>
          </p:cNvSpPr>
          <p:nvPr userDrawn="1"/>
        </p:nvSpPr>
        <p:spPr>
          <a:xfrm>
            <a:off x="11479397" y="6558693"/>
            <a:ext cx="517893" cy="3429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ru-RU" sz="1000" smtClean="0">
                <a:solidFill>
                  <a:srgbClr val="595959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ru-RU" sz="10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Image result for dnevnik.ru">
            <a:extLst>
              <a:ext uri="{FF2B5EF4-FFF2-40B4-BE49-F238E27FC236}">
                <a16:creationId xmlns:a16="http://schemas.microsoft.com/office/drawing/2014/main" xmlns="" id="{38AC4AEA-D685-B248-8145-72174E87B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8876" y="6477199"/>
            <a:ext cx="300879" cy="3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86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5D0F45-8A20-4B40-65E4-06773253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BD643D-3AF7-DA79-9EFE-8A739AF6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EAC2F2-CC17-41BE-D2D2-0025434A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767855-66C0-D491-7C93-441A5238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DB0773-FA52-6115-3999-EDA682B7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14AB2-6E47-D759-5CC1-147CC7B3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418913-534D-88AE-F6D9-7F86F8AF6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0981F6-D00C-15F7-BA11-3E488440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E83C98-1EF1-F3A5-0A73-B0D6C0EB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5EF634-2D97-2EC4-0EFF-8C1339D5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35169-C8C3-5EBC-F38B-E9D206D4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723391-4E70-FBF5-2DFB-106D84B9C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4069C6-1355-D552-712F-BCC1BA363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EC8B8D-E1E0-1610-0726-6C565663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0994C8-ACD5-31A6-D414-9DADF586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31CF4D-FE50-D808-BE4D-98F79265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E3D7A4-6F5C-4260-F3D1-930F3776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B044A1-EA26-F4B1-9136-54690924F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90B37-454D-30AF-B31E-5C322D5FA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727F581-37C7-801A-07B6-CD3443BF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09804F-86FE-9FC8-9CFF-F3A1D4AF4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D5D650-B4CB-3417-8EFE-153794C1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CED040-B5C7-A2DC-B4C4-E23D3D77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D38F310-3954-B7B6-0EF9-B0528B22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05507-701D-2E2B-B537-C5363D53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E6B510-902E-95EA-1872-86AAAE88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4027326-D79F-2266-ABE6-553A3DAD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C011EA-DE6E-DF7A-AA3A-8CB3783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5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F20678-F2E9-84DE-3A67-0AC5089A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87CD96-B94C-B74B-36F7-879F4C5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8AED19-3D0F-C637-8A16-F1ED4859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3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B476B-C8B1-EF7C-8823-10A3DDE1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2A682B-BB07-EB1B-019C-9C664139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BD4380-D851-2D8A-320B-474D4FDEB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4051EA-6365-0C5F-12E7-78E752B6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8716BE-B8D9-7C19-8F69-8C6AC416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00517E-4178-F6E1-87C2-CFEC1E1B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2BA18-0D3F-B146-BB4D-4CDB191B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9DB26A0-54EB-9319-D31E-99B8DEBC5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3C8FEA-7BC9-E705-89B6-D3047AFF8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4702B8-4260-B3B1-A380-53F53692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B587BE-20AA-3398-F9E7-DDB90348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2AB128-4805-C378-7A11-6FF8BEBF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0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02BC2-099C-86EB-16B8-8DD9A14A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E32804-445A-C60D-1E5B-3A3CDA971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FB8D9B-45BF-D9AE-D73E-98F127CBB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36F2-6F3F-1E4B-89D1-10925C571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6A3306-31AE-B07F-B6B8-494F291E9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74F12D-75FD-DBAA-F0A5-57101FD7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1B69-C469-6F47-82AB-FB243B6B0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F83F8F1F-28BB-3DFE-F2B1-A2373B9F716C}"/>
              </a:ext>
            </a:extLst>
          </p:cNvPr>
          <p:cNvSpPr txBox="1"/>
          <p:nvPr/>
        </p:nvSpPr>
        <p:spPr>
          <a:xfrm>
            <a:off x="1147629" y="1952471"/>
            <a:ext cx="9896742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algn="ctr">
              <a:spcBef>
                <a:spcPts val="81"/>
              </a:spcBef>
            </a:pPr>
            <a:r>
              <a:rPr lang="ru-RU" sz="3600" b="1" kern="1100" spc="-140" dirty="0" smtClean="0">
                <a:solidFill>
                  <a:prstClr val="whit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Мониторинг активности  в Дневник.ру</a:t>
            </a:r>
            <a:endParaRPr lang="ru-RU" sz="3600" b="1" kern="1100" spc="-140" dirty="0">
              <a:solidFill>
                <a:prstClr val="whit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19A357D-E12D-53C1-2448-EFB0373E9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" r="430" b="2982"/>
          <a:stretch/>
        </p:blipFill>
        <p:spPr>
          <a:xfrm>
            <a:off x="-1" y="2966216"/>
            <a:ext cx="12191999" cy="38019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BE9534C-9844-015A-5330-F91B444D13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97" y="585838"/>
            <a:ext cx="2077205" cy="9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0" y="1311961"/>
            <a:ext cx="6553200" cy="695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258" y="166173"/>
            <a:ext cx="2791855" cy="885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Планирование уроков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63" y="1207761"/>
            <a:ext cx="3855337" cy="224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7523"/>
            <a:ext cx="9316995" cy="38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789"/>
            <a:ext cx="6562725" cy="752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619" y="53172"/>
            <a:ext cx="2612915" cy="8282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Ведение классных журналов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348" y="881449"/>
            <a:ext cx="3092474" cy="2312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5707"/>
            <a:ext cx="11096368" cy="37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4" y="1513883"/>
            <a:ext cx="6591300" cy="733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5990"/>
            <a:ext cx="10783330" cy="3811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619" y="53172"/>
            <a:ext cx="2612915" cy="8282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Своевременное  заполнение оценок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747" y="0"/>
            <a:ext cx="6400800" cy="7236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02" y="0"/>
            <a:ext cx="8229600" cy="7086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201" y="0"/>
            <a:ext cx="6999479" cy="8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" y="1333047"/>
            <a:ext cx="6638925" cy="628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681" y="0"/>
            <a:ext cx="3509319" cy="3294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7" y="2570207"/>
            <a:ext cx="10353853" cy="3659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619" y="53172"/>
            <a:ext cx="2612915" cy="8282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Своевременная выдача ДЗ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0" y="1532237"/>
            <a:ext cx="6610350" cy="3448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619" y="53172"/>
            <a:ext cx="2612915" cy="8282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Активация пользователей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026" name="Picture 2" descr="https://is59-2015.susu.ru/anastasiach/wp-content/uploads/sites/13/2018/04/customers-of-webs-developer-indi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42" y="3517556"/>
            <a:ext cx="4898472" cy="31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3" y="1231942"/>
            <a:ext cx="11610975" cy="40481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095" y="136924"/>
            <a:ext cx="2612915" cy="828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Активация: родителей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36FCF-B5E6-F141-42BC-317DC3C906B9}"/>
              </a:ext>
            </a:extLst>
          </p:cNvPr>
          <p:cNvSpPr txBox="1">
            <a:spLocks/>
          </p:cNvSpPr>
          <p:nvPr/>
        </p:nvSpPr>
        <p:spPr>
          <a:xfrm>
            <a:off x="632760" y="515134"/>
            <a:ext cx="7275998" cy="593903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>
                <a:solidFill>
                  <a:srgbClr val="02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Авторизация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ru-RU" sz="2800" b="1" dirty="0">
                <a:solidFill>
                  <a:srgbClr val="02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детей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ru-RU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через ЕСИА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E94CA8-02B1-715D-9E21-18B56557A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16411"/>
            <a:ext cx="493309" cy="692626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130B0B30-FF1E-864F-4F11-D5EF738DD0D0}"/>
              </a:ext>
            </a:extLst>
          </p:cNvPr>
          <p:cNvSpPr/>
          <p:nvPr/>
        </p:nvSpPr>
        <p:spPr>
          <a:xfrm>
            <a:off x="859672" y="1918411"/>
            <a:ext cx="4775537" cy="851297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kern="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Учетная запись,</a:t>
            </a:r>
            <a:r>
              <a:rPr lang="en-US" sz="2200" kern="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kern="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созданная</a:t>
            </a:r>
          </a:p>
          <a:p>
            <a:pPr algn="ctr"/>
            <a:r>
              <a:rPr lang="ru-RU" sz="2200" kern="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ребенком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2F0340-DBBC-35B4-1056-FB9F280C7CC4}"/>
              </a:ext>
            </a:extLst>
          </p:cNvPr>
          <p:cNvSpPr txBox="1"/>
          <p:nvPr/>
        </p:nvSpPr>
        <p:spPr>
          <a:xfrm>
            <a:off x="11261555" y="6286500"/>
            <a:ext cx="601093" cy="38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13" name="Прямоугольник: скругленные углы 37">
            <a:extLst>
              <a:ext uri="{FF2B5EF4-FFF2-40B4-BE49-F238E27FC236}">
                <a16:creationId xmlns:a16="http://schemas.microsoft.com/office/drawing/2014/main" xmlns="" id="{15CFA8B7-4DD3-4C18-579D-31DF2B168370}"/>
              </a:ext>
            </a:extLst>
          </p:cNvPr>
          <p:cNvSpPr/>
          <p:nvPr/>
        </p:nvSpPr>
        <p:spPr>
          <a:xfrm>
            <a:off x="927476" y="1349827"/>
            <a:ext cx="4775537" cy="4952999"/>
          </a:xfrm>
          <a:prstGeom prst="roundRect">
            <a:avLst>
              <a:gd name="adj" fmla="val 3473"/>
            </a:avLst>
          </a:prstGeom>
          <a:solidFill>
            <a:srgbClr val="4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659" y="2769708"/>
            <a:ext cx="3100416" cy="2325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0431" y="1621709"/>
            <a:ext cx="2109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2800" b="1" dirty="0">
                <a:latin typeface="Century Gothic" panose="020B0502020202020204" pitchFamily="34" charset="0"/>
              </a:rPr>
              <a:t>Раньше: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83684AC6-96B7-27FA-14DE-B445BEC2A310}"/>
              </a:ext>
            </a:extLst>
          </p:cNvPr>
          <p:cNvSpPr/>
          <p:nvPr/>
        </p:nvSpPr>
        <p:spPr>
          <a:xfrm>
            <a:off x="1255069" y="2371446"/>
            <a:ext cx="3734123" cy="2826306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latin typeface="Century Gothic" panose="020B0502020202020204" pitchFamily="34" charset="0"/>
              </a:rPr>
              <a:t>Учетная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latin typeface="Century Gothic" panose="020B0502020202020204" pitchFamily="34" charset="0"/>
              </a:rPr>
              <a:t>запись 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latin typeface="Century Gothic" panose="020B0502020202020204" pitchFamily="34" charset="0"/>
              </a:rPr>
              <a:t>ЕПГУ</a:t>
            </a:r>
            <a:endParaRPr lang="en-US" sz="2400" kern="0" spc="-85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latin typeface="Century Gothic" panose="020B0502020202020204" pitchFamily="34" charset="0"/>
              </a:rPr>
              <a:t>созданная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kern="0" spc="-85" dirty="0">
                <a:latin typeface="Century Gothic" panose="020B0502020202020204" pitchFamily="34" charset="0"/>
              </a:rPr>
              <a:t>ребенком </a:t>
            </a:r>
          </a:p>
        </p:txBody>
      </p:sp>
      <p:sp>
        <p:nvSpPr>
          <p:cNvPr id="19" name="Прямоугольник: скругленные углы 29">
            <a:extLst>
              <a:ext uri="{FF2B5EF4-FFF2-40B4-BE49-F238E27FC236}">
                <a16:creationId xmlns:a16="http://schemas.microsoft.com/office/drawing/2014/main" xmlns="" id="{0A0E8810-307C-8598-AD7E-796A51F7B8B7}"/>
              </a:ext>
            </a:extLst>
          </p:cNvPr>
          <p:cNvSpPr/>
          <p:nvPr/>
        </p:nvSpPr>
        <p:spPr>
          <a:xfrm>
            <a:off x="6340827" y="1349827"/>
            <a:ext cx="4920728" cy="4952999"/>
          </a:xfrm>
          <a:prstGeom prst="roundRect">
            <a:avLst>
              <a:gd name="adj" fmla="val 3473"/>
            </a:avLst>
          </a:prstGeom>
          <a:solidFill>
            <a:srgbClr val="02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306" y="2562557"/>
            <a:ext cx="3370053" cy="25275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6C2A1C-15FB-FD7D-1D4E-B85658FFA13F}"/>
              </a:ext>
            </a:extLst>
          </p:cNvPr>
          <p:cNvSpPr txBox="1"/>
          <p:nvPr/>
        </p:nvSpPr>
        <p:spPr>
          <a:xfrm>
            <a:off x="7174128" y="1530571"/>
            <a:ext cx="3125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Сейчас: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83684AC6-96B7-27FA-14DE-B445BEC2A310}"/>
              </a:ext>
            </a:extLst>
          </p:cNvPr>
          <p:cNvSpPr/>
          <p:nvPr/>
        </p:nvSpPr>
        <p:spPr>
          <a:xfrm>
            <a:off x="6273023" y="1914095"/>
            <a:ext cx="3734123" cy="3405188"/>
          </a:xfrm>
          <a:prstGeom prst="roundRect">
            <a:avLst>
              <a:gd name="adj" fmla="val 50000"/>
            </a:avLst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Учетная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запись 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ЕПГУ</a:t>
            </a:r>
            <a:endParaRPr lang="en-US" sz="2400" kern="0" spc="-8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ребенка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kern="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созданная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kern="0" spc="-85" dirty="0">
                <a:solidFill>
                  <a:schemeClr val="bg1"/>
                </a:solidFill>
                <a:latin typeface="Century Gothic" panose="020B0502020202020204" pitchFamily="34" charset="0"/>
              </a:rPr>
              <a:t>родителем </a:t>
            </a:r>
          </a:p>
        </p:txBody>
      </p:sp>
    </p:spTree>
    <p:extLst>
      <p:ext uri="{BB962C8B-B14F-4D97-AF65-F5344CB8AC3E}">
        <p14:creationId xmlns:p14="http://schemas.microsoft.com/office/powerpoint/2010/main" val="8687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9589" y="1173202"/>
            <a:ext cx="217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spc="-85" dirty="0">
                <a:solidFill>
                  <a:srgbClr val="0173B2"/>
                </a:solidFill>
                <a:latin typeface="Century Gothic" panose="020B0502020202020204" pitchFamily="34" charset="0"/>
              </a:rPr>
              <a:t>Бумажный журнал Бумажный дневник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5197" y="1183817"/>
            <a:ext cx="2466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spc="-85" dirty="0">
                <a:solidFill>
                  <a:srgbClr val="0173B2"/>
                </a:solidFill>
                <a:latin typeface="Century Gothic" panose="020B0502020202020204" pitchFamily="34" charset="0"/>
              </a:rPr>
              <a:t>Электронный журнал </a:t>
            </a:r>
            <a:br>
              <a:rPr lang="ru-RU" sz="1600" b="1" kern="0" spc="-85" dirty="0">
                <a:solidFill>
                  <a:srgbClr val="0173B2"/>
                </a:solidFill>
                <a:latin typeface="Century Gothic" panose="020B0502020202020204" pitchFamily="34" charset="0"/>
              </a:rPr>
            </a:br>
            <a:r>
              <a:rPr lang="ru-RU" sz="1600" b="1" kern="0" spc="-85" dirty="0">
                <a:solidFill>
                  <a:srgbClr val="0173B2"/>
                </a:solidFill>
                <a:latin typeface="Century Gothic" panose="020B0502020202020204" pitchFamily="34" charset="0"/>
              </a:rPr>
              <a:t>Бумажный дневник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73466" y="1214595"/>
            <a:ext cx="262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kern="0" spc="-85" dirty="0">
                <a:solidFill>
                  <a:srgbClr val="0173B2"/>
                </a:solidFill>
                <a:latin typeface="Century Gothic" panose="020B0502020202020204" pitchFamily="34" charset="0"/>
              </a:rPr>
              <a:t>Электронный журнал</a:t>
            </a:r>
            <a:br>
              <a:rPr lang="ru-RU" sz="1600" b="1" kern="0" spc="-85" dirty="0">
                <a:solidFill>
                  <a:srgbClr val="0173B2"/>
                </a:solidFill>
                <a:latin typeface="Century Gothic" panose="020B0502020202020204" pitchFamily="34" charset="0"/>
              </a:rPr>
            </a:br>
            <a:r>
              <a:rPr lang="ru-RU" sz="1600" b="1" kern="0" spc="-85" dirty="0">
                <a:solidFill>
                  <a:srgbClr val="0173B2"/>
                </a:solidFill>
                <a:latin typeface="Century Gothic" panose="020B0502020202020204" pitchFamily="34" charset="0"/>
              </a:rPr>
              <a:t>Электронный дневник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9541" y="3857348"/>
            <a:ext cx="2359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spc="-85" dirty="0">
                <a:latin typeface="Century Gothic" panose="020B0502020202020204" pitchFamily="34" charset="0"/>
              </a:rPr>
              <a:t>Низкие показатели цифровой зрелости</a:t>
            </a:r>
          </a:p>
          <a:p>
            <a:endParaRPr lang="ru-RU" sz="1600" kern="0" spc="-85" dirty="0">
              <a:latin typeface="Century Gothic" panose="020B0502020202020204" pitchFamily="34" charset="0"/>
            </a:endParaRPr>
          </a:p>
          <a:p>
            <a:r>
              <a:rPr lang="ru-RU" sz="1600" kern="0" spc="-85" dirty="0">
                <a:latin typeface="Century Gothic" panose="020B0502020202020204" pitchFamily="34" charset="0"/>
              </a:rPr>
              <a:t>Родители не вовлечены в учебный процесс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5197" y="3828474"/>
            <a:ext cx="2359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spc="-85" dirty="0">
                <a:latin typeface="Century Gothic" panose="020B0502020202020204" pitchFamily="34" charset="0"/>
              </a:rPr>
              <a:t>Цифровая зрелость растет</a:t>
            </a:r>
          </a:p>
          <a:p>
            <a:endParaRPr lang="ru-RU" sz="1600" kern="0" spc="-85" dirty="0">
              <a:latin typeface="Century Gothic" panose="020B0502020202020204" pitchFamily="34" charset="0"/>
            </a:endParaRPr>
          </a:p>
          <a:p>
            <a:r>
              <a:rPr lang="ru-RU" sz="1600" kern="0" spc="-85" dirty="0">
                <a:latin typeface="Century Gothic" panose="020B0502020202020204" pitchFamily="34" charset="0"/>
              </a:rPr>
              <a:t>Родители слабо вовлечены в учебный процесс</a:t>
            </a:r>
          </a:p>
          <a:p>
            <a:endParaRPr lang="ru-RU" sz="1600" kern="0" spc="-85" dirty="0">
              <a:latin typeface="Century Gothic" panose="020B0502020202020204" pitchFamily="34" charset="0"/>
            </a:endParaRPr>
          </a:p>
          <a:p>
            <a:r>
              <a:rPr lang="ru-RU" sz="1600" kern="0" spc="-85" dirty="0">
                <a:latin typeface="Century Gothic" panose="020B0502020202020204" pitchFamily="34" charset="0"/>
              </a:rPr>
              <a:t>Приходится дублировать работу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57125" y="3883299"/>
            <a:ext cx="2359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spc="-85" dirty="0">
                <a:latin typeface="Century Gothic" panose="020B0502020202020204" pitchFamily="34" charset="0"/>
              </a:rPr>
              <a:t>Цифровая зрелость на высоте</a:t>
            </a:r>
          </a:p>
          <a:p>
            <a:endParaRPr lang="ru-RU" sz="1600" kern="0" spc="-85" dirty="0">
              <a:latin typeface="Century Gothic" panose="020B0502020202020204" pitchFamily="34" charset="0"/>
            </a:endParaRPr>
          </a:p>
          <a:p>
            <a:r>
              <a:rPr lang="ru-RU" sz="1600" kern="0" spc="-85" dirty="0">
                <a:latin typeface="Century Gothic" panose="020B0502020202020204" pitchFamily="34" charset="0"/>
              </a:rPr>
              <a:t>Родители  вовлечены в учебный процесс</a:t>
            </a:r>
          </a:p>
          <a:p>
            <a:endParaRPr lang="ru-RU" sz="1600" kern="0" spc="-85" dirty="0">
              <a:latin typeface="Century Gothic" panose="020B0502020202020204" pitchFamily="34" charset="0"/>
            </a:endParaRPr>
          </a:p>
          <a:p>
            <a:r>
              <a:rPr lang="ru-RU" sz="1600" kern="0" spc="-85" dirty="0">
                <a:latin typeface="Century Gothic" panose="020B0502020202020204" pitchFamily="34" charset="0"/>
              </a:rPr>
              <a:t>Работа только с одним источником информации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688715" y="0"/>
            <a:ext cx="1503285" cy="318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1725" y="518361"/>
            <a:ext cx="2083102" cy="360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05320C0-440A-9A5D-DADD-EF3340E823D7}"/>
              </a:ext>
            </a:extLst>
          </p:cNvPr>
          <p:cNvSpPr txBox="1">
            <a:spLocks/>
          </p:cNvSpPr>
          <p:nvPr/>
        </p:nvSpPr>
        <p:spPr>
          <a:xfrm>
            <a:off x="447768" y="186960"/>
            <a:ext cx="9987595" cy="918555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Отменили бумажные журналы – </a:t>
            </a:r>
            <a:r>
              <a:rPr lang="ru-RU" sz="2800" b="1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отмените и бумажные дневники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C7694AB4-7453-2E7A-32C9-C549D86819C3}"/>
              </a:ext>
            </a:extLst>
          </p:cNvPr>
          <p:cNvCxnSpPr>
            <a:cxnSpLocks/>
          </p:cNvCxnSpPr>
          <p:nvPr/>
        </p:nvCxnSpPr>
        <p:spPr>
          <a:xfrm flipV="1">
            <a:off x="3431699" y="2955994"/>
            <a:ext cx="723305" cy="322"/>
          </a:xfrm>
          <a:prstGeom prst="straightConnector1">
            <a:avLst/>
          </a:prstGeom>
          <a:ln w="41275">
            <a:solidFill>
              <a:srgbClr val="44C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C7694AB4-7453-2E7A-32C9-C549D86819C3}"/>
              </a:ext>
            </a:extLst>
          </p:cNvPr>
          <p:cNvCxnSpPr>
            <a:cxnSpLocks/>
          </p:cNvCxnSpPr>
          <p:nvPr/>
        </p:nvCxnSpPr>
        <p:spPr>
          <a:xfrm flipV="1">
            <a:off x="7972751" y="2955672"/>
            <a:ext cx="723305" cy="322"/>
          </a:xfrm>
          <a:prstGeom prst="straightConnector1">
            <a:avLst/>
          </a:prstGeom>
          <a:ln w="41275">
            <a:solidFill>
              <a:srgbClr val="44C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700" y="1684237"/>
            <a:ext cx="2858982" cy="21442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209" y="2467136"/>
            <a:ext cx="1888217" cy="1416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536" y="1713111"/>
            <a:ext cx="2858982" cy="21442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75" y="1812127"/>
            <a:ext cx="2674576" cy="20059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95" y="1535221"/>
            <a:ext cx="2324653" cy="1743490"/>
          </a:xfrm>
          <a:prstGeom prst="rect">
            <a:avLst/>
          </a:prstGeom>
        </p:spPr>
      </p:pic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C19BBFE2-29E8-12E1-AFA1-3ED0CFB246BD}"/>
              </a:ext>
            </a:extLst>
          </p:cNvPr>
          <p:cNvSpPr/>
          <p:nvPr/>
        </p:nvSpPr>
        <p:spPr>
          <a:xfrm>
            <a:off x="649541" y="1122087"/>
            <a:ext cx="2256982" cy="708234"/>
          </a:xfrm>
          <a:prstGeom prst="roundRect">
            <a:avLst/>
          </a:prstGeom>
          <a:noFill/>
          <a:ln w="44450">
            <a:solidFill>
              <a:srgbClr val="0173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C19BBFE2-29E8-12E1-AFA1-3ED0CFB246BD}"/>
              </a:ext>
            </a:extLst>
          </p:cNvPr>
          <p:cNvSpPr/>
          <p:nvPr/>
        </p:nvSpPr>
        <p:spPr>
          <a:xfrm>
            <a:off x="4817691" y="1111472"/>
            <a:ext cx="2256982" cy="708234"/>
          </a:xfrm>
          <a:prstGeom prst="roundRect">
            <a:avLst/>
          </a:prstGeom>
          <a:noFill/>
          <a:ln w="44450">
            <a:solidFill>
              <a:srgbClr val="0173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C19BBFE2-29E8-12E1-AFA1-3ED0CFB246BD}"/>
              </a:ext>
            </a:extLst>
          </p:cNvPr>
          <p:cNvSpPr/>
          <p:nvPr/>
        </p:nvSpPr>
        <p:spPr>
          <a:xfrm>
            <a:off x="9273466" y="1131466"/>
            <a:ext cx="2256982" cy="708234"/>
          </a:xfrm>
          <a:prstGeom prst="roundRect">
            <a:avLst/>
          </a:prstGeom>
          <a:noFill/>
          <a:ln w="44450">
            <a:solidFill>
              <a:srgbClr val="0173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Минус PNG высококачественное изображение - PNG 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099" y="4580262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люс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045" y="3883299"/>
            <a:ext cx="333309" cy="3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Минус PNG высококачественное изображение - PNG 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42" y="3828474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Минус PNG высококачественное изображение - PNG 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68" y="4551306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Минус PNG высококачественное изображение - PNG Al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998" y="5497592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плюс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832" y="3883298"/>
            <a:ext cx="333309" cy="3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плюс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840" y="4642206"/>
            <a:ext cx="333309" cy="3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плюс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816" y="5386770"/>
            <a:ext cx="333309" cy="3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095" y="136924"/>
            <a:ext cx="2612915" cy="8282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59" y="515134"/>
            <a:ext cx="8181727" cy="1091244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Актуализация сведений для передачи на ЕПГУ «Мое образование»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</a:pP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71850" y="1888327"/>
            <a:ext cx="11689492" cy="435133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Данные об ОО</a:t>
            </a:r>
          </a:p>
          <a:p>
            <a:r>
              <a:rPr lang="ru-RU" b="1" dirty="0" smtClean="0"/>
              <a:t>Данные </a:t>
            </a:r>
            <a:r>
              <a:rPr lang="ru-RU" b="1" dirty="0"/>
              <a:t>сотрудников, учеников и </a:t>
            </a:r>
            <a:r>
              <a:rPr lang="ru-RU" b="1" dirty="0" smtClean="0"/>
              <a:t>родителей</a:t>
            </a:r>
            <a:r>
              <a:rPr lang="en-US" b="1" dirty="0" smtClean="0"/>
              <a:t> (</a:t>
            </a:r>
            <a:r>
              <a:rPr lang="ru-RU" sz="1800" dirty="0" smtClean="0"/>
              <a:t>ФИО</a:t>
            </a:r>
            <a:r>
              <a:rPr lang="en-US" sz="1800" dirty="0" smtClean="0"/>
              <a:t>/</a:t>
            </a:r>
            <a:r>
              <a:rPr lang="ru-RU" sz="1800" dirty="0" smtClean="0"/>
              <a:t>Пол</a:t>
            </a:r>
            <a:r>
              <a:rPr lang="en-US" sz="1800" dirty="0" smtClean="0"/>
              <a:t>/</a:t>
            </a:r>
            <a:r>
              <a:rPr lang="ru-RU" sz="1800" dirty="0" smtClean="0"/>
              <a:t>Дата </a:t>
            </a:r>
            <a:r>
              <a:rPr lang="ru-RU" sz="1800" dirty="0"/>
              <a:t>р</a:t>
            </a:r>
            <a:r>
              <a:rPr lang="ru-RU" sz="1800" dirty="0" smtClean="0"/>
              <a:t>ождения</a:t>
            </a:r>
            <a:r>
              <a:rPr lang="en-US" sz="1800" dirty="0" smtClean="0"/>
              <a:t>/</a:t>
            </a:r>
            <a:r>
              <a:rPr lang="ru-RU" sz="1800" dirty="0" smtClean="0"/>
              <a:t>СНИЛС</a:t>
            </a:r>
            <a:r>
              <a:rPr lang="en-US" sz="1800" dirty="0" smtClean="0"/>
              <a:t>/</a:t>
            </a:r>
            <a:r>
              <a:rPr lang="ru-RU" sz="1800" dirty="0"/>
              <a:t>Свидетельство о рождении и дата его выдачи / Паспорт с датой </a:t>
            </a:r>
            <a:r>
              <a:rPr lang="ru-RU" sz="1800" dirty="0" smtClean="0"/>
              <a:t>выдачи</a:t>
            </a:r>
          </a:p>
          <a:p>
            <a:r>
              <a:rPr lang="ru-RU" b="1" dirty="0"/>
              <a:t>Актуализировать списки </a:t>
            </a:r>
            <a:r>
              <a:rPr lang="ru-RU" b="1" dirty="0" smtClean="0"/>
              <a:t>сотрудников</a:t>
            </a:r>
          </a:p>
          <a:p>
            <a:pPr lvl="0"/>
            <a:r>
              <a:rPr lang="ru-RU" b="1" dirty="0"/>
              <a:t>Выдать пользователям данные для входа</a:t>
            </a:r>
          </a:p>
          <a:p>
            <a:pPr lvl="0"/>
            <a:r>
              <a:rPr lang="ru-RU" b="1" dirty="0"/>
              <a:t>Выставление оценок и отметок посещаемости</a:t>
            </a:r>
          </a:p>
          <a:p>
            <a:pPr lvl="0"/>
            <a:r>
              <a:rPr lang="ru-RU" b="1" dirty="0"/>
              <a:t>Выдача домашнего задания</a:t>
            </a:r>
          </a:p>
          <a:p>
            <a:r>
              <a:rPr lang="ru-RU" b="1" dirty="0"/>
              <a:t>Выставление признака </a:t>
            </a:r>
            <a:r>
              <a:rPr lang="ru-RU" b="1" dirty="0" smtClean="0"/>
              <a:t>РДДМ  </a:t>
            </a:r>
            <a:r>
              <a:rPr lang="ru-RU" sz="2600" b="1" dirty="0" smtClean="0"/>
              <a:t>(</a:t>
            </a:r>
            <a:r>
              <a:rPr lang="ru-RU" sz="2600" dirty="0" smtClean="0"/>
              <a:t>В </a:t>
            </a:r>
            <a:r>
              <a:rPr lang="ru-RU" sz="2600" dirty="0"/>
              <a:t>соответствии с требованиями Единых федеральных технических требований. В личную карточку обучающегося добавлена отметка "Состоит в Российском движении молодежи "Движение </a:t>
            </a:r>
            <a:r>
              <a:rPr lang="ru-RU" sz="2600" dirty="0" smtClean="0"/>
              <a:t>первых»)</a:t>
            </a:r>
            <a:endParaRPr lang="ru-RU" sz="2600" b="1" dirty="0"/>
          </a:p>
          <a:p>
            <a:endParaRPr lang="ru-RU" b="1" dirty="0"/>
          </a:p>
          <a:p>
            <a:pPr lv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54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07AC34E-B356-28AB-79A9-698F27DF26E6}"/>
              </a:ext>
            </a:extLst>
          </p:cNvPr>
          <p:cNvSpPr txBox="1">
            <a:spLocks/>
          </p:cNvSpPr>
          <p:nvPr/>
        </p:nvSpPr>
        <p:spPr>
          <a:xfrm>
            <a:off x="632759" y="515135"/>
            <a:ext cx="8341907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Зачем вести журнал в </a:t>
            </a:r>
            <a:r>
              <a:rPr lang="ru-RU" sz="2800" b="1" dirty="0">
                <a:solidFill>
                  <a:srgbClr val="02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электронном виде</a:t>
            </a:r>
            <a:r>
              <a:rPr lang="ru-RU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5FECEE01-B3EC-8072-335C-0E685914E895}"/>
              </a:ext>
            </a:extLst>
          </p:cNvPr>
          <p:cNvSpPr/>
          <p:nvPr/>
        </p:nvSpPr>
        <p:spPr>
          <a:xfrm>
            <a:off x="1439048" y="1790208"/>
            <a:ext cx="4127686" cy="1596509"/>
          </a:xfrm>
          <a:prstGeom prst="roundRect">
            <a:avLst/>
          </a:prstGeom>
          <a:gradFill>
            <a:gsLst>
              <a:gs pos="0">
                <a:srgbClr val="E2F0FF">
                  <a:alpha val="47195"/>
                </a:srgbClr>
              </a:gs>
              <a:gs pos="99000">
                <a:srgbClr val="B8E1FF">
                  <a:alpha val="77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B891526-DC4C-3F92-E0F8-5F9D068DAEDD}"/>
              </a:ext>
            </a:extLst>
          </p:cNvPr>
          <p:cNvSpPr/>
          <p:nvPr/>
        </p:nvSpPr>
        <p:spPr>
          <a:xfrm>
            <a:off x="3105293" y="1480293"/>
            <a:ext cx="795196" cy="795196"/>
          </a:xfrm>
          <a:prstGeom prst="ellipse">
            <a:avLst/>
          </a:prstGeom>
          <a:solidFill>
            <a:schemeClr val="bg1"/>
          </a:solidFill>
          <a:ln w="1047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6DEFB29-40FD-9CFE-B826-C02515E224B8}"/>
              </a:ext>
            </a:extLst>
          </p:cNvPr>
          <p:cNvSpPr/>
          <p:nvPr/>
        </p:nvSpPr>
        <p:spPr>
          <a:xfrm>
            <a:off x="3162779" y="1549548"/>
            <a:ext cx="680224" cy="680224"/>
          </a:xfrm>
          <a:prstGeom prst="ellipse">
            <a:avLst/>
          </a:prstGeom>
          <a:solidFill>
            <a:srgbClr val="0173B2"/>
          </a:solidFill>
          <a:ln w="104775">
            <a:noFill/>
          </a:ln>
          <a:effectLst>
            <a:outerShdw blurRad="76744" dist="22103" dir="5371667" sx="108202" sy="108202" algn="ctr" rotWithShape="0">
              <a:schemeClr val="tx2">
                <a:lumMod val="75000"/>
                <a:alpha val="24166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</a:t>
            </a:r>
            <a:endParaRPr lang="ru-RU" sz="36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EABA85-81A4-28F5-430C-8A1E6DA8AB3D}"/>
              </a:ext>
            </a:extLst>
          </p:cNvPr>
          <p:cNvSpPr txBox="1"/>
          <p:nvPr/>
        </p:nvSpPr>
        <p:spPr>
          <a:xfrm>
            <a:off x="1439048" y="2433242"/>
            <a:ext cx="412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spc="-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Услуга по ведению</a:t>
            </a:r>
          </a:p>
          <a:p>
            <a:pPr algn="ctr"/>
            <a:r>
              <a:rPr lang="ru-RU" sz="1600" spc="-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журнала и дневника обязательно</a:t>
            </a:r>
          </a:p>
          <a:p>
            <a:pPr algn="ctr"/>
            <a:r>
              <a:rPr lang="ru-RU" sz="1600" spc="-1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предоставляется в электронном виде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A02B9B58-9812-FF9D-0248-DCEBBB8960B3}"/>
              </a:ext>
            </a:extLst>
          </p:cNvPr>
          <p:cNvSpPr/>
          <p:nvPr/>
        </p:nvSpPr>
        <p:spPr>
          <a:xfrm>
            <a:off x="6745289" y="1790208"/>
            <a:ext cx="4127686" cy="1596509"/>
          </a:xfrm>
          <a:prstGeom prst="roundRect">
            <a:avLst/>
          </a:prstGeom>
          <a:gradFill>
            <a:gsLst>
              <a:gs pos="0">
                <a:srgbClr val="E2F0FF">
                  <a:alpha val="47195"/>
                </a:srgbClr>
              </a:gs>
              <a:gs pos="99000">
                <a:srgbClr val="B8E1FF">
                  <a:alpha val="77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5D076E-3F52-62AD-08BC-BAF32C9B41ED}"/>
              </a:ext>
            </a:extLst>
          </p:cNvPr>
          <p:cNvSpPr txBox="1"/>
          <p:nvPr/>
        </p:nvSpPr>
        <p:spPr>
          <a:xfrm>
            <a:off x="6745289" y="2470432"/>
            <a:ext cx="412768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Дублирование информации </a:t>
            </a:r>
          </a:p>
          <a:p>
            <a:pPr algn="ctr"/>
            <a:r>
              <a:rPr lang="ru-RU" sz="16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запрещено</a:t>
            </a:r>
            <a:endParaRPr lang="ru-RU" sz="165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2550DA1D-0A5C-86A5-EE07-B8A69E1D96F8}"/>
              </a:ext>
            </a:extLst>
          </p:cNvPr>
          <p:cNvSpPr/>
          <p:nvPr/>
        </p:nvSpPr>
        <p:spPr>
          <a:xfrm>
            <a:off x="8372855" y="1480293"/>
            <a:ext cx="795196" cy="795196"/>
          </a:xfrm>
          <a:prstGeom prst="ellipse">
            <a:avLst/>
          </a:prstGeom>
          <a:solidFill>
            <a:schemeClr val="bg1"/>
          </a:solidFill>
          <a:ln w="1047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81830AC-7761-984C-E3CA-6C8193293843}"/>
              </a:ext>
            </a:extLst>
          </p:cNvPr>
          <p:cNvSpPr/>
          <p:nvPr/>
        </p:nvSpPr>
        <p:spPr>
          <a:xfrm>
            <a:off x="8430341" y="1549548"/>
            <a:ext cx="680224" cy="680224"/>
          </a:xfrm>
          <a:prstGeom prst="ellipse">
            <a:avLst/>
          </a:prstGeom>
          <a:solidFill>
            <a:srgbClr val="0173B2"/>
          </a:solidFill>
          <a:ln w="104775">
            <a:noFill/>
          </a:ln>
          <a:effectLst>
            <a:outerShdw blurRad="76744" dist="22103" dir="5371667" sx="108202" sy="108202" algn="ctr" rotWithShape="0">
              <a:schemeClr val="tx2">
                <a:lumMod val="75000"/>
                <a:alpha val="24166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C7694AB4-7453-2E7A-32C9-C549D86819C3}"/>
              </a:ext>
            </a:extLst>
          </p:cNvPr>
          <p:cNvCxnSpPr>
            <a:cxnSpLocks/>
          </p:cNvCxnSpPr>
          <p:nvPr/>
        </p:nvCxnSpPr>
        <p:spPr>
          <a:xfrm>
            <a:off x="3492658" y="3597537"/>
            <a:ext cx="0" cy="564501"/>
          </a:xfrm>
          <a:prstGeom prst="straightConnector1">
            <a:avLst/>
          </a:prstGeom>
          <a:ln w="41275">
            <a:solidFill>
              <a:srgbClr val="44C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C19BBFE2-29E8-12E1-AFA1-3ED0CFB246BD}"/>
              </a:ext>
            </a:extLst>
          </p:cNvPr>
          <p:cNvSpPr/>
          <p:nvPr/>
        </p:nvSpPr>
        <p:spPr>
          <a:xfrm>
            <a:off x="1439046" y="4349522"/>
            <a:ext cx="4127686" cy="1936061"/>
          </a:xfrm>
          <a:prstGeom prst="roundRect">
            <a:avLst/>
          </a:prstGeom>
          <a:noFill/>
          <a:ln w="44450">
            <a:solidFill>
              <a:srgbClr val="0173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16AB69-5D18-CED7-CB6F-A0709B5206DE}"/>
              </a:ext>
            </a:extLst>
          </p:cNvPr>
          <p:cNvSpPr txBox="1"/>
          <p:nvPr/>
        </p:nvSpPr>
        <p:spPr>
          <a:xfrm>
            <a:off x="1556246" y="4472000"/>
            <a:ext cx="387282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Распоряжение Правительства РФ </a:t>
            </a:r>
          </a:p>
          <a:p>
            <a:pPr algn="ctr"/>
            <a:r>
              <a:rPr lang="ru-RU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17.12.2009 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ru-RU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1993-р </a:t>
            </a:r>
          </a:p>
          <a:p>
            <a:pPr algn="ctr"/>
            <a:endParaRPr lang="ru-RU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 редакции распоряжений Правительства Российской Федерации от 07.09.2010  № 1506-р; от 28.12.2011  № 2415-р)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63C668B6-2AD8-CFD0-5CD4-27EEBABAB743}"/>
              </a:ext>
            </a:extLst>
          </p:cNvPr>
          <p:cNvSpPr/>
          <p:nvPr/>
        </p:nvSpPr>
        <p:spPr>
          <a:xfrm>
            <a:off x="6788150" y="4406804"/>
            <a:ext cx="4127686" cy="1936061"/>
          </a:xfrm>
          <a:prstGeom prst="roundRect">
            <a:avLst/>
          </a:prstGeom>
          <a:noFill/>
          <a:ln w="44450">
            <a:solidFill>
              <a:srgbClr val="0173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37C91A63-80BD-BB21-464A-E420BE6D1B46}"/>
              </a:ext>
            </a:extLst>
          </p:cNvPr>
          <p:cNvCxnSpPr>
            <a:cxnSpLocks/>
          </p:cNvCxnSpPr>
          <p:nvPr/>
        </p:nvCxnSpPr>
        <p:spPr>
          <a:xfrm>
            <a:off x="8810511" y="3526576"/>
            <a:ext cx="0" cy="564501"/>
          </a:xfrm>
          <a:prstGeom prst="straightConnector1">
            <a:avLst/>
          </a:prstGeom>
          <a:ln w="41275">
            <a:solidFill>
              <a:srgbClr val="44C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4C905D93-666D-61B2-11FF-74CE756C6DA6}"/>
              </a:ext>
            </a:extLst>
          </p:cNvPr>
          <p:cNvSpPr/>
          <p:nvPr/>
        </p:nvSpPr>
        <p:spPr>
          <a:xfrm>
            <a:off x="8372855" y="4091077"/>
            <a:ext cx="839134" cy="8391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53D039E-6BD7-1FAC-BA71-43EFA8B31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6734"/>
          <a:stretch/>
        </p:blipFill>
        <p:spPr>
          <a:xfrm>
            <a:off x="8439857" y="4162038"/>
            <a:ext cx="705130" cy="705407"/>
          </a:xfrm>
          <a:prstGeom prst="ellipse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CAECDCB-198F-2C44-70E4-ACC1E452258C}"/>
              </a:ext>
            </a:extLst>
          </p:cNvPr>
          <p:cNvSpPr/>
          <p:nvPr/>
        </p:nvSpPr>
        <p:spPr>
          <a:xfrm>
            <a:off x="7842280" y="4897873"/>
            <a:ext cx="2019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spc="-10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Сергей Кравцов</a:t>
            </a:r>
            <a:r>
              <a:rPr lang="ru-RU" sz="11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1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1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Министр просвещения РФ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3A1DB582-D200-5CCA-2224-91F3DED4B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alphaModFix amt="3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-38000"/>
                    </a14:imgEffect>
                    <a14:imgEffect>
                      <a14:saturation sat="6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427"/>
          <a:stretch/>
        </p:blipFill>
        <p:spPr bwMode="auto">
          <a:xfrm rot="10800000">
            <a:off x="9934903" y="4986172"/>
            <a:ext cx="805615" cy="6798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3D88B0B-1918-C8E3-8128-87AC7BBE6837}"/>
              </a:ext>
            </a:extLst>
          </p:cNvPr>
          <p:cNvSpPr txBox="1"/>
          <p:nvPr/>
        </p:nvSpPr>
        <p:spPr>
          <a:xfrm>
            <a:off x="6943460" y="5326080"/>
            <a:ext cx="389160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Если ведется бумажный журнал, не ведется электронный классный журнал, а если ведется электронный классный журнал, то не надо заполнять бумажный. Это определенным образом снижает отчетность на учителя.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F46989-71FB-1330-A326-1B517EA202B4}"/>
              </a:ext>
            </a:extLst>
          </p:cNvPr>
          <p:cNvSpPr txBox="1"/>
          <p:nvPr/>
        </p:nvSpPr>
        <p:spPr>
          <a:xfrm>
            <a:off x="11261555" y="6286500"/>
            <a:ext cx="601093" cy="38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28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3FFE7C9-195B-52C4-1387-E72C92CF883D}"/>
              </a:ext>
            </a:extLst>
          </p:cNvPr>
          <p:cNvSpPr txBox="1">
            <a:spLocks/>
          </p:cNvSpPr>
          <p:nvPr/>
        </p:nvSpPr>
        <p:spPr>
          <a:xfrm>
            <a:off x="632763" y="475123"/>
            <a:ext cx="5078226" cy="886615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Мониторинг школьной активности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1126BA-3521-71A2-07BC-0142CA5A7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16411"/>
            <a:ext cx="493309" cy="692626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21A8468D-19B3-4680-2A16-8BBF09C4A069}"/>
              </a:ext>
            </a:extLst>
          </p:cNvPr>
          <p:cNvSpPr/>
          <p:nvPr/>
        </p:nvSpPr>
        <p:spPr>
          <a:xfrm>
            <a:off x="8036671" y="2345115"/>
            <a:ext cx="3408344" cy="3324562"/>
          </a:xfrm>
          <a:prstGeom prst="roundRect">
            <a:avLst>
              <a:gd name="adj" fmla="val 4361"/>
            </a:avLst>
          </a:prstGeom>
          <a:noFill/>
          <a:ln w="22225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6288572A-D23A-9F0D-00B5-7014BE4053A4}"/>
              </a:ext>
            </a:extLst>
          </p:cNvPr>
          <p:cNvSpPr/>
          <p:nvPr/>
        </p:nvSpPr>
        <p:spPr>
          <a:xfrm>
            <a:off x="8510322" y="2014265"/>
            <a:ext cx="2351069" cy="5358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Возможности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BF2D85-D746-DB57-8B5B-2E41F39598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249" y="2739237"/>
            <a:ext cx="215092" cy="205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591A53-8B63-3AF4-2735-23EC7239A3AD}"/>
              </a:ext>
            </a:extLst>
          </p:cNvPr>
          <p:cNvSpPr txBox="1"/>
          <p:nvPr/>
        </p:nvSpPr>
        <p:spPr>
          <a:xfrm>
            <a:off x="8475341" y="2694948"/>
            <a:ext cx="263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Статистика по показателям ведения ЭЖД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23DC4-ED56-4604-D764-3D916599A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249" y="3353600"/>
            <a:ext cx="215092" cy="2053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7E5B42-958C-9F04-1115-DEFA100D56D7}"/>
              </a:ext>
            </a:extLst>
          </p:cNvPr>
          <p:cNvSpPr txBox="1"/>
          <p:nvPr/>
        </p:nvSpPr>
        <p:spPr>
          <a:xfrm>
            <a:off x="8475341" y="3309311"/>
            <a:ext cx="248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Выполнение показателей в динамике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A4CF53D-C041-AE96-DF28-74BD46A36A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249" y="3926650"/>
            <a:ext cx="215092" cy="205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BE6CAB-1494-9E8B-2847-8752DC2D0DF7}"/>
              </a:ext>
            </a:extLst>
          </p:cNvPr>
          <p:cNvSpPr txBox="1"/>
          <p:nvPr/>
        </p:nvSpPr>
        <p:spPr>
          <a:xfrm>
            <a:off x="8475341" y="3882361"/>
            <a:ext cx="289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Показатели в разрезе региона, муниципалитетов и школ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533DE80-5D4F-DE21-C589-D88C1ADB92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249" y="4543501"/>
            <a:ext cx="215092" cy="205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C52FD9-32EE-3D94-87C7-852C0369ED5D}"/>
              </a:ext>
            </a:extLst>
          </p:cNvPr>
          <p:cNvSpPr txBox="1"/>
          <p:nvPr/>
        </p:nvSpPr>
        <p:spPr>
          <a:xfrm>
            <a:off x="8475341" y="4499212"/>
            <a:ext cx="289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 к отчетам по школам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7DE2368-D765-1431-A0AC-FC3B51D914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249" y="4944909"/>
            <a:ext cx="215092" cy="2053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62FA09-0202-1007-A9DA-621127E5475A}"/>
              </a:ext>
            </a:extLst>
          </p:cNvPr>
          <p:cNvSpPr txBox="1"/>
          <p:nvPr/>
        </p:nvSpPr>
        <p:spPr>
          <a:xfrm>
            <a:off x="8475340" y="4900620"/>
            <a:ext cx="293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Выдача поручений по повышению показателей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1FF206-60B6-B298-0985-BBA14CCC7C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8" t="13611" r="4786" b="13729"/>
          <a:stretch/>
        </p:blipFill>
        <p:spPr>
          <a:xfrm>
            <a:off x="142826" y="1680048"/>
            <a:ext cx="7783872" cy="470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A934AF-A412-BC76-60DD-05E54AAE7823}"/>
              </a:ext>
            </a:extLst>
          </p:cNvPr>
          <p:cNvSpPr txBox="1"/>
          <p:nvPr/>
        </p:nvSpPr>
        <p:spPr>
          <a:xfrm>
            <a:off x="11261555" y="6286500"/>
            <a:ext cx="601093" cy="38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59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74C74-E148-A36D-3ADF-6CC3B977B4E1}"/>
              </a:ext>
            </a:extLst>
          </p:cNvPr>
          <p:cNvSpPr txBox="1">
            <a:spLocks/>
          </p:cNvSpPr>
          <p:nvPr/>
        </p:nvSpPr>
        <p:spPr>
          <a:xfrm>
            <a:off x="632760" y="515134"/>
            <a:ext cx="7275998" cy="593903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Витрина данных </a:t>
            </a:r>
            <a:r>
              <a:rPr lang="ru-RU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«Мое образование»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B64548-FBDE-0674-C7AF-C2A5B111D6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16411"/>
            <a:ext cx="493309" cy="692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4D1034-BAC4-D3F7-144B-050BC1FDE32C}"/>
              </a:ext>
            </a:extLst>
          </p:cNvPr>
          <p:cNvSpPr txBox="1"/>
          <p:nvPr/>
        </p:nvSpPr>
        <p:spPr>
          <a:xfrm>
            <a:off x="353858" y="1612232"/>
            <a:ext cx="4099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6000" b="1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105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сущностей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2D790-97FD-6CF5-BBAB-9FF50763A628}"/>
              </a:ext>
            </a:extLst>
          </p:cNvPr>
          <p:cNvSpPr txBox="1"/>
          <p:nvPr/>
        </p:nvSpPr>
        <p:spPr>
          <a:xfrm>
            <a:off x="353858" y="2976531"/>
            <a:ext cx="658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6000" b="1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</a:t>
            </a:r>
            <a:r>
              <a:rPr lang="ru-RU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ретро данных за </a:t>
            </a:r>
            <a:r>
              <a:rPr lang="ru-RU" sz="6000" b="1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ru-RU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2FDAD6-D608-A100-8DEC-6D3E8D9524F2}"/>
              </a:ext>
            </a:extLst>
          </p:cNvPr>
          <p:cNvSpPr txBox="1"/>
          <p:nvPr/>
        </p:nvSpPr>
        <p:spPr>
          <a:xfrm>
            <a:off x="353858" y="4340830"/>
            <a:ext cx="738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Обновляется каждые</a:t>
            </a:r>
            <a:r>
              <a:rPr lang="ru-RU" sz="6000" b="1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ru-RU" sz="3200" b="1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минут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3A308393-AB21-A7FC-4D46-2AC6A16D352D}"/>
              </a:ext>
            </a:extLst>
          </p:cNvPr>
          <p:cNvSpPr/>
          <p:nvPr/>
        </p:nvSpPr>
        <p:spPr>
          <a:xfrm>
            <a:off x="7607956" y="1702968"/>
            <a:ext cx="3951284" cy="4179224"/>
          </a:xfrm>
          <a:prstGeom prst="roundRect">
            <a:avLst/>
          </a:prstGeom>
          <a:noFill/>
          <a:ln w="50800">
            <a:solidFill>
              <a:srgbClr val="0173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0E9361A-43BC-E781-ADEB-5AFE1057042E}"/>
              </a:ext>
            </a:extLst>
          </p:cNvPr>
          <p:cNvSpPr/>
          <p:nvPr/>
        </p:nvSpPr>
        <p:spPr>
          <a:xfrm>
            <a:off x="8784006" y="801029"/>
            <a:ext cx="1599182" cy="1665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43696B-8F8F-9EA4-63F4-C72CA0367F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093" y="1079539"/>
            <a:ext cx="1381007" cy="138100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34752D5-C06B-2E92-E76C-56A6E9A84CFA}"/>
              </a:ext>
            </a:extLst>
          </p:cNvPr>
          <p:cNvSpPr/>
          <p:nvPr/>
        </p:nvSpPr>
        <p:spPr>
          <a:xfrm>
            <a:off x="8209779" y="2575027"/>
            <a:ext cx="27476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0" spc="-10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Максут </a:t>
            </a:r>
            <a:r>
              <a:rPr lang="ru-RU" sz="1400" b="1" kern="0" spc="-10" dirty="0" err="1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Шадаев</a:t>
            </a:r>
            <a:r>
              <a:rPr lang="ru-RU" sz="12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2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Министр цифрового развития РФ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0EF0F8-DFAC-7429-4857-C99FF12E3496}"/>
              </a:ext>
            </a:extLst>
          </p:cNvPr>
          <p:cNvSpPr txBox="1"/>
          <p:nvPr/>
        </p:nvSpPr>
        <p:spPr>
          <a:xfrm>
            <a:off x="7607956" y="3303294"/>
            <a:ext cx="3951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«Технология витрин данных и </a:t>
            </a:r>
          </a:p>
          <a:p>
            <a:pPr lvl="0" algn="ctr"/>
            <a:r>
              <a:rPr lang="ru-RU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ФГИС «Моя школа» </a:t>
            </a:r>
            <a:r>
              <a:rPr lang="ru-RU" b="1" i="1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сделает систему образования передовой</a:t>
            </a:r>
            <a:r>
              <a:rPr lang="ru-RU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сфере IT»</a:t>
            </a:r>
            <a:endParaRPr lang="en-US" b="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7826EF-08BA-6685-92C4-CA1C92A56BE3}"/>
              </a:ext>
            </a:extLst>
          </p:cNvPr>
          <p:cNvSpPr txBox="1"/>
          <p:nvPr/>
        </p:nvSpPr>
        <p:spPr>
          <a:xfrm>
            <a:off x="7845491" y="4731242"/>
            <a:ext cx="34762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Постановление Правительства РФ </a:t>
            </a:r>
          </a:p>
          <a:p>
            <a:pPr algn="ctr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13.07.2022 г. № 1241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789534-A1B2-4339-0399-922EF5E19F5B}"/>
              </a:ext>
            </a:extLst>
          </p:cNvPr>
          <p:cNvSpPr txBox="1"/>
          <p:nvPr/>
        </p:nvSpPr>
        <p:spPr>
          <a:xfrm>
            <a:off x="11261555" y="6286500"/>
            <a:ext cx="601093" cy="38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261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Витрина данных «Мое образование»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3CAB6D-A901-F820-C332-A3D285B9CC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16411"/>
            <a:ext cx="493309" cy="692626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8FCEE76-0158-C315-EF36-8CE6973A5C34}"/>
              </a:ext>
            </a:extLst>
          </p:cNvPr>
          <p:cNvSpPr/>
          <p:nvPr/>
        </p:nvSpPr>
        <p:spPr>
          <a:xfrm>
            <a:off x="7505638" y="1245913"/>
            <a:ext cx="2224766" cy="1166128"/>
          </a:xfrm>
          <a:prstGeom prst="roundRect">
            <a:avLst/>
          </a:prstGeom>
          <a:gradFill>
            <a:gsLst>
              <a:gs pos="0">
                <a:srgbClr val="E2F0FF">
                  <a:alpha val="47195"/>
                </a:srgbClr>
              </a:gs>
              <a:gs pos="99000">
                <a:srgbClr val="B8E1FF">
                  <a:alpha val="77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08947A-A1A6-F687-8408-EE4AF30B09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9" t="12273" r="4139" b="11329"/>
          <a:stretch/>
        </p:blipFill>
        <p:spPr>
          <a:xfrm>
            <a:off x="5245768" y="1828977"/>
            <a:ext cx="6756412" cy="4271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0D282C-4254-3DB7-D1CD-414FE85D4385}"/>
              </a:ext>
            </a:extLst>
          </p:cNvPr>
          <p:cNvSpPr txBox="1"/>
          <p:nvPr/>
        </p:nvSpPr>
        <p:spPr>
          <a:xfrm>
            <a:off x="467819" y="2783818"/>
            <a:ext cx="38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СОР</a:t>
            </a:r>
            <a:r>
              <a:rPr lang="ru-RU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датой выдачи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6DA99E-7514-D4C6-E8E0-0E898CDDBF6F}"/>
              </a:ext>
            </a:extLst>
          </p:cNvPr>
          <p:cNvSpPr txBox="1"/>
          <p:nvPr/>
        </p:nvSpPr>
        <p:spPr>
          <a:xfrm>
            <a:off x="443796" y="3420144"/>
            <a:ext cx="267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СНИЛС</a:t>
            </a:r>
            <a:endParaRPr lang="en-US" sz="3200" b="1" dirty="0">
              <a:solidFill>
                <a:srgbClr val="0173B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E597EB-5080-AC1B-9628-0B294A8B524B}"/>
              </a:ext>
            </a:extLst>
          </p:cNvPr>
          <p:cNvSpPr txBox="1"/>
          <p:nvPr/>
        </p:nvSpPr>
        <p:spPr>
          <a:xfrm>
            <a:off x="467819" y="3947347"/>
            <a:ext cx="41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3200" b="1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Паспорт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датой выдачи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BB09FD15-06E5-D059-5CFA-90EC3B4C3EB1}"/>
              </a:ext>
            </a:extLst>
          </p:cNvPr>
          <p:cNvSpPr/>
          <p:nvPr/>
        </p:nvSpPr>
        <p:spPr>
          <a:xfrm>
            <a:off x="3528510" y="4293925"/>
            <a:ext cx="1999776" cy="153719"/>
          </a:xfrm>
          <a:prstGeom prst="rightArrow">
            <a:avLst/>
          </a:prstGeom>
          <a:solidFill>
            <a:srgbClr val="4A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36EB7716-2894-C03F-AFA8-8E325EE2A598}"/>
              </a:ext>
            </a:extLst>
          </p:cNvPr>
          <p:cNvSpPr/>
          <p:nvPr/>
        </p:nvSpPr>
        <p:spPr>
          <a:xfrm>
            <a:off x="1855434" y="3655096"/>
            <a:ext cx="3363986" cy="153840"/>
          </a:xfrm>
          <a:prstGeom prst="rightArrow">
            <a:avLst/>
          </a:prstGeom>
          <a:solidFill>
            <a:srgbClr val="4A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xmlns="" id="{CB314C6D-B9A0-D995-9CAE-8F9B2278729B}"/>
              </a:ext>
            </a:extLst>
          </p:cNvPr>
          <p:cNvSpPr/>
          <p:nvPr/>
        </p:nvSpPr>
        <p:spPr>
          <a:xfrm>
            <a:off x="2878360" y="3150221"/>
            <a:ext cx="2702770" cy="126088"/>
          </a:xfrm>
          <a:prstGeom prst="rightArrow">
            <a:avLst/>
          </a:prstGeom>
          <a:solidFill>
            <a:srgbClr val="4A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F4FBACB-BE11-7C34-3595-EDD0023967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81" t="-8858" r="1" b="17008"/>
          <a:stretch/>
        </p:blipFill>
        <p:spPr>
          <a:xfrm>
            <a:off x="7828985" y="1300954"/>
            <a:ext cx="1578071" cy="6091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EB90AB-997C-06C0-6935-7088556FC38A}"/>
              </a:ext>
            </a:extLst>
          </p:cNvPr>
          <p:cNvSpPr txBox="1"/>
          <p:nvPr/>
        </p:nvSpPr>
        <p:spPr>
          <a:xfrm>
            <a:off x="11261555" y="6286500"/>
            <a:ext cx="601093" cy="38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17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309" y="2390629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Если в </a:t>
            </a:r>
            <a:r>
              <a:rPr lang="ru-RU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Дневник.ру</a:t>
            </a:r>
            <a:r>
              <a:rPr lang="ru-RU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нет: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792" y="4598185"/>
            <a:ext cx="2418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173B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Оценок, ДЗ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тд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xmlns="" id="{BB09FD15-06E5-D059-5CFA-90EC3B4C3EB1}"/>
              </a:ext>
            </a:extLst>
          </p:cNvPr>
          <p:cNvSpPr/>
          <p:nvPr/>
        </p:nvSpPr>
        <p:spPr>
          <a:xfrm>
            <a:off x="2878360" y="4783727"/>
            <a:ext cx="2282698" cy="156530"/>
          </a:xfrm>
          <a:prstGeom prst="rightArrow">
            <a:avLst/>
          </a:prstGeom>
          <a:solidFill>
            <a:srgbClr val="4A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3309" y="5530005"/>
            <a:ext cx="303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Их не будет и на портале </a:t>
            </a:r>
            <a:r>
              <a:rPr lang="ru-RU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госуслуг</a:t>
            </a:r>
            <a:endParaRPr lang="ru-RU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86" y="983135"/>
            <a:ext cx="10452013" cy="52446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464" y="166172"/>
            <a:ext cx="2914650" cy="9239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Активность школ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99" y="2798472"/>
            <a:ext cx="6262301" cy="3952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54" y="1207761"/>
            <a:ext cx="5930730" cy="40173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464" y="166172"/>
            <a:ext cx="2914650" cy="9239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Активность школ. Абсолютное значение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3" y="1344183"/>
            <a:ext cx="11372850" cy="3971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464" y="166172"/>
            <a:ext cx="2914650" cy="9239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Активность школ. Абсолютное значение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3" y="1372759"/>
            <a:ext cx="5099703" cy="46405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6E0D4B-B220-B84E-0D24-1C36CB960B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15135"/>
            <a:ext cx="493309" cy="692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464" y="166172"/>
            <a:ext cx="2914650" cy="9239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7AEFB4C-8451-C41A-A71E-EAB279BCA89B}"/>
              </a:ext>
            </a:extLst>
          </p:cNvPr>
          <p:cNvSpPr txBox="1">
            <a:spLocks/>
          </p:cNvSpPr>
          <p:nvPr/>
        </p:nvSpPr>
        <p:spPr>
          <a:xfrm>
            <a:off x="632760" y="515135"/>
            <a:ext cx="7275998" cy="450066"/>
          </a:xfr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600"/>
              </a:spcBef>
            </a:pPr>
            <a:r>
              <a:rPr lang="ru-RU" sz="28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Наполненность расписания</a:t>
            </a:r>
            <a:endParaRPr lang="ru-RU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356" y="1677558"/>
            <a:ext cx="6789121" cy="32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Иркутск" id="{C4916E64-9107-40B2-BC9A-B35C9FC661CB}" vid="{D9E818EC-6DA2-49ED-AD65-8EB0951757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385</Words>
  <Application>Microsoft Office PowerPoint</Application>
  <PresentationFormat>Широкоэкранный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Open Sans</vt:lpstr>
      <vt:lpstr>Open Sans Light</vt:lpstr>
      <vt:lpstr>Open Sans Semibold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</dc:creator>
  <cp:lastModifiedBy>Nadezhda</cp:lastModifiedBy>
  <cp:revision>25</cp:revision>
  <dcterms:created xsi:type="dcterms:W3CDTF">2023-10-18T04:27:01Z</dcterms:created>
  <dcterms:modified xsi:type="dcterms:W3CDTF">2023-10-19T08:23:10Z</dcterms:modified>
</cp:coreProperties>
</file>