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0" r:id="rId2"/>
    <p:sldId id="297" r:id="rId3"/>
    <p:sldId id="286" r:id="rId4"/>
    <p:sldId id="278" r:id="rId5"/>
    <p:sldId id="285" r:id="rId6"/>
    <p:sldId id="284" r:id="rId7"/>
    <p:sldId id="287" r:id="rId8"/>
    <p:sldId id="295" r:id="rId9"/>
    <p:sldId id="289" r:id="rId10"/>
    <p:sldId id="290" r:id="rId11"/>
    <p:sldId id="291" r:id="rId12"/>
    <p:sldId id="292" r:id="rId13"/>
    <p:sldId id="299" r:id="rId14"/>
    <p:sldId id="293" r:id="rId15"/>
    <p:sldId id="288" r:id="rId16"/>
    <p:sldId id="298" r:id="rId17"/>
    <p:sldId id="301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A5F"/>
    <a:srgbClr val="BBF7D2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NA_Efremenko\Desktop\&#1054;&#1090;&#1095;&#1077;&#1090;&#1085;&#1099;&#1077;%20&#1092;&#1086;&#1088;&#1084;&#1099;_&#1045;&#1092;&#1088;&#1077;&#1084;&#1077;&#1085;&#1082;&#1086;%20&#1053;.&#1040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выданные аттестаты, 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661991762208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8-4A6D-9F8F-66EB27F1F56F}"/>
                </c:ext>
              </c:extLst>
            </c:dLbl>
            <c:dLbl>
              <c:idx val="1"/>
              <c:layout>
                <c:manualLayout>
                  <c:x val="-1.7117763065601782E-17"/>
                  <c:y val="-2.1661991762208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8-4A6D-9F8F-66EB27F1F56F}"/>
                </c:ext>
              </c:extLst>
            </c:dLbl>
            <c:dLbl>
              <c:idx val="2"/>
              <c:layout>
                <c:manualLayout>
                  <c:x val="0"/>
                  <c:y val="7.46965233179607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8-4A6D-9F8F-66EB27F1F56F}"/>
                </c:ext>
              </c:extLst>
            </c:dLbl>
            <c:dLbl>
              <c:idx val="3"/>
              <c:layout>
                <c:manualLayout>
                  <c:x val="-1.8674139067049518E-3"/>
                  <c:y val="-1.4192339430412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8-4A6D-9F8F-66EB27F1F56F}"/>
                </c:ext>
              </c:extLst>
            </c:dLbl>
            <c:dLbl>
              <c:idx val="4"/>
              <c:layout>
                <c:manualLayout>
                  <c:x val="-1.12044834402293E-2"/>
                  <c:y val="-5.9010253421189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48-4A6D-9F8F-66EB27F1F56F}"/>
                </c:ext>
              </c:extLst>
            </c:dLbl>
            <c:dLbl>
              <c:idx val="5"/>
              <c:layout>
                <c:manualLayout>
                  <c:x val="-5.6022417201146502E-3"/>
                  <c:y val="-4.4070948757596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48-4A6D-9F8F-66EB27F1F56F}"/>
                </c:ext>
              </c:extLst>
            </c:dLbl>
            <c:dLbl>
              <c:idx val="6"/>
              <c:layout>
                <c:manualLayout>
                  <c:x val="-1.3694210452481425E-16"/>
                  <c:y val="-4.0767833206780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48-4A6D-9F8F-66EB27F1F56F}"/>
                </c:ext>
              </c:extLst>
            </c:dLbl>
            <c:dLbl>
              <c:idx val="7"/>
              <c:layout>
                <c:manualLayout>
                  <c:x val="-1.8674139067048835E-3"/>
                  <c:y val="-1.0889223879596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48-4A6D-9F8F-66EB27F1F56F}"/>
                </c:ext>
              </c:extLst>
            </c:dLbl>
            <c:dLbl>
              <c:idx val="8"/>
              <c:layout>
                <c:manualLayout>
                  <c:x val="-1.1204483440229437E-2"/>
                  <c:y val="-6.232160323441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48-4A6D-9F8F-66EB27F1F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Лист1!$V$2:$V$11</c:f>
              <c:strCache>
                <c:ptCount val="10"/>
                <c:pt idx="0">
                  <c:v>СОШ № 14</c:v>
                </c:pt>
                <c:pt idx="1">
                  <c:v>СОШ № 15</c:v>
                </c:pt>
                <c:pt idx="2">
                  <c:v>СОШ № 1</c:v>
                </c:pt>
                <c:pt idx="3">
                  <c:v>СОШ № 5</c:v>
                </c:pt>
                <c:pt idx="4">
                  <c:v>СОШ № 7</c:v>
                </c:pt>
                <c:pt idx="5">
                  <c:v>СОШ № 17</c:v>
                </c:pt>
                <c:pt idx="6">
                  <c:v>СОШ № 12</c:v>
                </c:pt>
                <c:pt idx="7">
                  <c:v>СОШ № 13</c:v>
                </c:pt>
                <c:pt idx="8">
                  <c:v>СОШ № 2</c:v>
                </c:pt>
                <c:pt idx="9">
                  <c:v>НОК</c:v>
                </c:pt>
              </c:strCache>
            </c:strRef>
          </c:cat>
          <c:val>
            <c:numRef>
              <c:f>Лист1!$W$2:$W$11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48-4A6D-9F8F-66EB27F1F5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6660120"/>
        <c:axId val="156660776"/>
      </c:barChart>
      <c:catAx>
        <c:axId val="1566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660776"/>
        <c:crosses val="autoZero"/>
        <c:auto val="1"/>
        <c:lblAlgn val="ctr"/>
        <c:lblOffset val="100"/>
        <c:noMultiLvlLbl val="0"/>
      </c:catAx>
      <c:valAx>
        <c:axId val="156660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66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%</a:t>
            </a:r>
          </a:p>
        </c:rich>
      </c:tx>
      <c:layout>
        <c:manualLayout>
          <c:xMode val="edge"/>
          <c:yMode val="edge"/>
          <c:x val="0.16896732681583124"/>
          <c:y val="4.4742729306487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073459881745299E-2"/>
          <c:y val="0.42035829413940706"/>
          <c:w val="0.92988643733529686"/>
          <c:h val="0.425801405696771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'[Обязательные xlsx.xlsx]Лист1'!$A$1:$A$11</c:f>
              <c:strCache>
                <c:ptCount val="11"/>
                <c:pt idx="0">
                  <c:v>СОШ 14</c:v>
                </c:pt>
                <c:pt idx="1">
                  <c:v>СОШ 15</c:v>
                </c:pt>
                <c:pt idx="2">
                  <c:v>СОШ 1</c:v>
                </c:pt>
                <c:pt idx="3">
                  <c:v>СОШ 5</c:v>
                </c:pt>
                <c:pt idx="4">
                  <c:v>СОШ 7</c:v>
                </c:pt>
                <c:pt idx="5">
                  <c:v>СОШ 17</c:v>
                </c:pt>
                <c:pt idx="6">
                  <c:v>СОШ 13</c:v>
                </c:pt>
                <c:pt idx="7">
                  <c:v>СОШ 2</c:v>
                </c:pt>
                <c:pt idx="8">
                  <c:v>Город</c:v>
                </c:pt>
                <c:pt idx="9">
                  <c:v>СОШ 12</c:v>
                </c:pt>
                <c:pt idx="10">
                  <c:v>НОК</c:v>
                </c:pt>
              </c:strCache>
            </c:strRef>
          </c:cat>
          <c:val>
            <c:numRef>
              <c:f>'[Обязательные xlsx.xlsx]Лист1'!$B$1:$B$11</c:f>
              <c:numCache>
                <c:formatCode>General</c:formatCode>
                <c:ptCount val="11"/>
                <c:pt idx="0">
                  <c:v>23.5</c:v>
                </c:pt>
                <c:pt idx="1">
                  <c:v>14.8</c:v>
                </c:pt>
                <c:pt idx="2">
                  <c:v>14.8</c:v>
                </c:pt>
                <c:pt idx="3">
                  <c:v>9.8000000000000007</c:v>
                </c:pt>
                <c:pt idx="4">
                  <c:v>9.1</c:v>
                </c:pt>
                <c:pt idx="5">
                  <c:v>9</c:v>
                </c:pt>
                <c:pt idx="6">
                  <c:v>8</c:v>
                </c:pt>
                <c:pt idx="7">
                  <c:v>7.5</c:v>
                </c:pt>
                <c:pt idx="8">
                  <c:v>7.2</c:v>
                </c:pt>
                <c:pt idx="9">
                  <c:v>5.6</c:v>
                </c:pt>
                <c:pt idx="1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7-427A-8502-5734E4AAD0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5917840"/>
        <c:axId val="365918256"/>
      </c:barChart>
      <c:catAx>
        <c:axId val="36591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918256"/>
        <c:crosses val="autoZero"/>
        <c:auto val="1"/>
        <c:lblAlgn val="ctr"/>
        <c:lblOffset val="100"/>
        <c:noMultiLvlLbl val="0"/>
      </c:catAx>
      <c:valAx>
        <c:axId val="36591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91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 2022 года, получивших медали</a:t>
            </a:r>
          </a:p>
        </c:rich>
      </c:tx>
      <c:layout>
        <c:manualLayout>
          <c:xMode val="edge"/>
          <c:yMode val="edge"/>
          <c:x val="0.15426972363748653"/>
          <c:y val="2.8075809352885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986439195100619E-2"/>
          <c:y val="0.13657407407407407"/>
          <c:w val="0.88123578302712158"/>
          <c:h val="0.55000145815106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'Аналитический отчет'!$AH$19</c:f>
              <c:strCache>
                <c:ptCount val="1"/>
                <c:pt idx="0">
                  <c:v>Фед мед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'Аналитический отчет'!$AG$20:$AG$33</c:f>
              <c:strCache>
                <c:ptCount val="14"/>
                <c:pt idx="0">
                  <c:v>СОШ 7</c:v>
                </c:pt>
                <c:pt idx="1">
                  <c:v>СОШ 12</c:v>
                </c:pt>
                <c:pt idx="2">
                  <c:v>СОШ 5</c:v>
                </c:pt>
                <c:pt idx="3">
                  <c:v>СОШ 1</c:v>
                </c:pt>
                <c:pt idx="4">
                  <c:v>СОШ 2</c:v>
                </c:pt>
                <c:pt idx="5">
                  <c:v>СОШ 14 </c:v>
                </c:pt>
                <c:pt idx="6">
                  <c:v>СОШ 15</c:v>
                </c:pt>
                <c:pt idx="7">
                  <c:v>СОШ 17</c:v>
                </c:pt>
                <c:pt idx="8">
                  <c:v>СОШ 13</c:v>
                </c:pt>
                <c:pt idx="9">
                  <c:v>Гимназия</c:v>
                </c:pt>
                <c:pt idx="10">
                  <c:v>СОШ 8</c:v>
                </c:pt>
                <c:pt idx="11">
                  <c:v>СОШ 9</c:v>
                </c:pt>
                <c:pt idx="12">
                  <c:v>СОШ 11</c:v>
                </c:pt>
                <c:pt idx="13">
                  <c:v>НОК</c:v>
                </c:pt>
              </c:strCache>
            </c:strRef>
          </c:cat>
          <c:val>
            <c:numRef>
              <c:f>'Аналитический отчет'!$AH$20:$AH$33</c:f>
              <c:numCache>
                <c:formatCode>0.0</c:formatCode>
                <c:ptCount val="14"/>
                <c:pt idx="0">
                  <c:v>0</c:v>
                </c:pt>
                <c:pt idx="1">
                  <c:v>6.666666666666667</c:v>
                </c:pt>
                <c:pt idx="2">
                  <c:v>7.6923076923076925</c:v>
                </c:pt>
                <c:pt idx="3">
                  <c:v>8.3333333333333321</c:v>
                </c:pt>
                <c:pt idx="4">
                  <c:v>8.3333333333333321</c:v>
                </c:pt>
                <c:pt idx="5">
                  <c:v>8.3333333333333321</c:v>
                </c:pt>
                <c:pt idx="6">
                  <c:v>11.111111111111111</c:v>
                </c:pt>
                <c:pt idx="7">
                  <c:v>12.5</c:v>
                </c:pt>
                <c:pt idx="8">
                  <c:v>14.814814814814813</c:v>
                </c:pt>
                <c:pt idx="9">
                  <c:v>15.384615384615385</c:v>
                </c:pt>
                <c:pt idx="10">
                  <c:v>16.326530612244898</c:v>
                </c:pt>
                <c:pt idx="11">
                  <c:v>20</c:v>
                </c:pt>
                <c:pt idx="12">
                  <c:v>20</c:v>
                </c:pt>
                <c:pt idx="13">
                  <c:v>20.588235294117645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A-4513-AD5C-534ADFE600CA}"/>
            </c:ext>
          </c:extLst>
        </c:ser>
        <c:ser>
          <c:idx val="1"/>
          <c:order val="1"/>
          <c:tx>
            <c:strRef>
              <c:f>'Аналитический отчет'!$AI$19</c:f>
              <c:strCache>
                <c:ptCount val="1"/>
                <c:pt idx="0">
                  <c:v>Рег мед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'Аналитический отчет'!$AG$20:$AG$33</c:f>
              <c:strCache>
                <c:ptCount val="14"/>
                <c:pt idx="0">
                  <c:v>СОШ 7</c:v>
                </c:pt>
                <c:pt idx="1">
                  <c:v>СОШ 12</c:v>
                </c:pt>
                <c:pt idx="2">
                  <c:v>СОШ 5</c:v>
                </c:pt>
                <c:pt idx="3">
                  <c:v>СОШ 1</c:v>
                </c:pt>
                <c:pt idx="4">
                  <c:v>СОШ 2</c:v>
                </c:pt>
                <c:pt idx="5">
                  <c:v>СОШ 14 </c:v>
                </c:pt>
                <c:pt idx="6">
                  <c:v>СОШ 15</c:v>
                </c:pt>
                <c:pt idx="7">
                  <c:v>СОШ 17</c:v>
                </c:pt>
                <c:pt idx="8">
                  <c:v>СОШ 13</c:v>
                </c:pt>
                <c:pt idx="9">
                  <c:v>Гимназия</c:v>
                </c:pt>
                <c:pt idx="10">
                  <c:v>СОШ 8</c:v>
                </c:pt>
                <c:pt idx="11">
                  <c:v>СОШ 9</c:v>
                </c:pt>
                <c:pt idx="12">
                  <c:v>СОШ 11</c:v>
                </c:pt>
                <c:pt idx="13">
                  <c:v>НОК</c:v>
                </c:pt>
              </c:strCache>
            </c:strRef>
          </c:cat>
          <c:val>
            <c:numRef>
              <c:f>'Аналитический отчет'!$AI$20:$AI$33</c:f>
              <c:numCache>
                <c:formatCode>0.0</c:formatCode>
                <c:ptCount val="14"/>
                <c:pt idx="0">
                  <c:v>0</c:v>
                </c:pt>
                <c:pt idx="1">
                  <c:v>6.666666666666667</c:v>
                </c:pt>
                <c:pt idx="2">
                  <c:v>7.6923076923076925</c:v>
                </c:pt>
                <c:pt idx="3">
                  <c:v>0</c:v>
                </c:pt>
                <c:pt idx="4">
                  <c:v>0</c:v>
                </c:pt>
                <c:pt idx="5">
                  <c:v>8.3333333333333321</c:v>
                </c:pt>
                <c:pt idx="6">
                  <c:v>7.4074074074074066</c:v>
                </c:pt>
                <c:pt idx="7">
                  <c:v>4.1666666666666661</c:v>
                </c:pt>
                <c:pt idx="8">
                  <c:v>11.111111111111111</c:v>
                </c:pt>
                <c:pt idx="9">
                  <c:v>10.256410256410255</c:v>
                </c:pt>
                <c:pt idx="10">
                  <c:v>12.244897959183673</c:v>
                </c:pt>
                <c:pt idx="11">
                  <c:v>14.000000000000002</c:v>
                </c:pt>
                <c:pt idx="12">
                  <c:v>11.428571428571429</c:v>
                </c:pt>
                <c:pt idx="13">
                  <c:v>19.117647058823529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A-4513-AD5C-534ADFE60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874432"/>
        <c:axId val="463883616"/>
      </c:barChart>
      <c:catAx>
        <c:axId val="4638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883616"/>
        <c:crosses val="autoZero"/>
        <c:auto val="1"/>
        <c:lblAlgn val="ctr"/>
        <c:lblOffset val="100"/>
        <c:noMultiLvlLbl val="0"/>
      </c:catAx>
      <c:valAx>
        <c:axId val="4638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8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выпускников11 класса, не получивших аттестат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 СОШ 2</c:v>
                </c:pt>
                <c:pt idx="1">
                  <c:v>СОШ 5</c:v>
                </c:pt>
                <c:pt idx="2">
                  <c:v>СОШ 8</c:v>
                </c:pt>
                <c:pt idx="3">
                  <c:v>СОШ 9</c:v>
                </c:pt>
                <c:pt idx="4">
                  <c:v>СОШ 11</c:v>
                </c:pt>
                <c:pt idx="5">
                  <c:v>СОШ 12</c:v>
                </c:pt>
                <c:pt idx="6">
                  <c:v>СОШ 13</c:v>
                </c:pt>
                <c:pt idx="7">
                  <c:v>СОШ 17</c:v>
                </c:pt>
                <c:pt idx="8">
                  <c:v>Гимназия</c:v>
                </c:pt>
                <c:pt idx="9">
                  <c:v>СОШ 15</c:v>
                </c:pt>
                <c:pt idx="10">
                  <c:v>СОШ 14</c:v>
                </c:pt>
                <c:pt idx="11">
                  <c:v>НОК</c:v>
                </c:pt>
                <c:pt idx="12">
                  <c:v>СОШ 7</c:v>
                </c:pt>
                <c:pt idx="13">
                  <c:v>СОШ 1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3.7037037037037033</c:v>
                </c:pt>
                <c:pt idx="10">
                  <c:v>4.1666666666666661</c:v>
                </c:pt>
                <c:pt idx="11">
                  <c:v>4.4117647058823533</c:v>
                </c:pt>
                <c:pt idx="12">
                  <c:v>4.7619047619047619</c:v>
                </c:pt>
                <c:pt idx="13">
                  <c:v>8.3333333333333321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7-4BE8-8A3D-69AAC2BC3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530480"/>
        <c:axId val="334530152"/>
      </c:barChart>
      <c:catAx>
        <c:axId val="33453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530152"/>
        <c:crosses val="autoZero"/>
        <c:auto val="1"/>
        <c:lblAlgn val="ctr"/>
        <c:lblOffset val="100"/>
        <c:noMultiLvlLbl val="0"/>
      </c:catAx>
      <c:valAx>
        <c:axId val="33453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53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754A3-D066-4EAB-AD53-06A161BE348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F76D-89BE-4875-B1EA-2BBB1E258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1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9AB0-4C84-4794-BC65-C7F916F4746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3E2D-EDB6-4889-81F2-91994C045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9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E580-1335-44B6-AEA2-8751BDC1EFB6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AC2-D802-47D7-A6A2-74D74A847C3D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289F-FEF6-48BF-B492-28973EBA05C6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692E-5E85-4AE9-BA19-F298FC0E9055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27B5-6EFB-41CC-B426-1EF1F3F18505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5C9-C3DB-4476-8CFF-C48576D92044}" type="datetime1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56C3-FC81-4259-8CC8-DA024221E6FA}" type="datetime1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053-9097-411C-A0FF-E7E6C35D22BD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ABEB-1200-44F6-BE5B-07507B1BB445}" type="datetime1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E147-7C77-4658-89A3-847153AC0B41}" type="datetime1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468F-C4CD-4B43-86A6-FE9774CD36F1}" type="datetime1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C57D-DF8A-474C-A655-6E3DB680CFBB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2022 года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основного и среднего общего образования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23758" y="4546120"/>
            <a:ext cx="4054416" cy="14406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Ефременко </a:t>
            </a:r>
          </a:p>
          <a:p>
            <a:pPr algn="r"/>
            <a:r>
              <a:rPr lang="ru-RU" dirty="0" smtClean="0"/>
              <a:t>Наталья Алексеевна </a:t>
            </a:r>
          </a:p>
          <a:p>
            <a:pPr algn="r"/>
            <a:r>
              <a:rPr lang="ru-RU" dirty="0" smtClean="0"/>
              <a:t>директор МКУ «ЦРО»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6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845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ЕГЭ в сравнении с прошлым годом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4633"/>
              </p:ext>
            </p:extLst>
          </p:nvPr>
        </p:nvGraphicFramePr>
        <p:xfrm>
          <a:off x="138021" y="1233577"/>
          <a:ext cx="8867955" cy="53696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4604">
                  <a:extLst>
                    <a:ext uri="{9D8B030D-6E8A-4147-A177-3AD203B41FA5}">
                      <a16:colId xmlns:a16="http://schemas.microsoft.com/office/drawing/2014/main" val="2616542490"/>
                    </a:ext>
                  </a:extLst>
                </a:gridCol>
                <a:gridCol w="923837">
                  <a:extLst>
                    <a:ext uri="{9D8B030D-6E8A-4147-A177-3AD203B41FA5}">
                      <a16:colId xmlns:a16="http://schemas.microsoft.com/office/drawing/2014/main" val="1248209307"/>
                    </a:ext>
                  </a:extLst>
                </a:gridCol>
                <a:gridCol w="923837">
                  <a:extLst>
                    <a:ext uri="{9D8B030D-6E8A-4147-A177-3AD203B41FA5}">
                      <a16:colId xmlns:a16="http://schemas.microsoft.com/office/drawing/2014/main" val="3560883351"/>
                    </a:ext>
                  </a:extLst>
                </a:gridCol>
                <a:gridCol w="924722">
                  <a:extLst>
                    <a:ext uri="{9D8B030D-6E8A-4147-A177-3AD203B41FA5}">
                      <a16:colId xmlns:a16="http://schemas.microsoft.com/office/drawing/2014/main" val="1964874035"/>
                    </a:ext>
                  </a:extLst>
                </a:gridCol>
                <a:gridCol w="923837">
                  <a:extLst>
                    <a:ext uri="{9D8B030D-6E8A-4147-A177-3AD203B41FA5}">
                      <a16:colId xmlns:a16="http://schemas.microsoft.com/office/drawing/2014/main" val="881767544"/>
                    </a:ext>
                  </a:extLst>
                </a:gridCol>
                <a:gridCol w="923837">
                  <a:extLst>
                    <a:ext uri="{9D8B030D-6E8A-4147-A177-3AD203B41FA5}">
                      <a16:colId xmlns:a16="http://schemas.microsoft.com/office/drawing/2014/main" val="52561796"/>
                    </a:ext>
                  </a:extLst>
                </a:gridCol>
                <a:gridCol w="924722">
                  <a:extLst>
                    <a:ext uri="{9D8B030D-6E8A-4147-A177-3AD203B41FA5}">
                      <a16:colId xmlns:a16="http://schemas.microsoft.com/office/drawing/2014/main" val="2325547035"/>
                    </a:ext>
                  </a:extLst>
                </a:gridCol>
                <a:gridCol w="923837">
                  <a:extLst>
                    <a:ext uri="{9D8B030D-6E8A-4147-A177-3AD203B41FA5}">
                      <a16:colId xmlns:a16="http://schemas.microsoft.com/office/drawing/2014/main" val="1610211212"/>
                    </a:ext>
                  </a:extLst>
                </a:gridCol>
                <a:gridCol w="924722">
                  <a:extLst>
                    <a:ext uri="{9D8B030D-6E8A-4147-A177-3AD203B41FA5}">
                      <a16:colId xmlns:a16="http://schemas.microsoft.com/office/drawing/2014/main" val="2297536188"/>
                    </a:ext>
                  </a:extLst>
                </a:gridCol>
              </a:tblGrid>
              <a:tr h="331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76244"/>
                  </a:ext>
                </a:extLst>
              </a:tr>
              <a:tr h="437151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ниже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80 и выше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ниже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80 и выше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балл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422140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34456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Матем. (проф)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54447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37307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34352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51039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101946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32843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69414"/>
                  </a:ext>
                </a:extLst>
              </a:tr>
              <a:tr h="371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74763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79135"/>
                  </a:ext>
                </a:extLst>
              </a:tr>
              <a:tr h="663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4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Максимальные баллы выпускников </a:t>
            </a:r>
            <a:r>
              <a:rPr lang="ru-RU" sz="2800" b="1" dirty="0" smtClean="0">
                <a:latin typeface="+mn-lt"/>
              </a:rPr>
              <a:t>2022 года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90746"/>
              </p:ext>
            </p:extLst>
          </p:nvPr>
        </p:nvGraphicFramePr>
        <p:xfrm>
          <a:off x="163901" y="980226"/>
          <a:ext cx="8617790" cy="5629235"/>
        </p:xfrm>
        <a:graphic>
          <a:graphicData uri="http://schemas.openxmlformats.org/drawingml/2006/table">
            <a:tbl>
              <a:tblPr firstRow="1" firstCol="1" bandRow="1"/>
              <a:tblGrid>
                <a:gridCol w="1216325">
                  <a:extLst>
                    <a:ext uri="{9D8B030D-6E8A-4147-A177-3AD203B41FA5}">
                      <a16:colId xmlns:a16="http://schemas.microsoft.com/office/drawing/2014/main" val="1128372709"/>
                    </a:ext>
                  </a:extLst>
                </a:gridCol>
                <a:gridCol w="1081953">
                  <a:extLst>
                    <a:ext uri="{9D8B030D-6E8A-4147-A177-3AD203B41FA5}">
                      <a16:colId xmlns:a16="http://schemas.microsoft.com/office/drawing/2014/main" val="3696129514"/>
                    </a:ext>
                  </a:extLst>
                </a:gridCol>
                <a:gridCol w="1488718">
                  <a:extLst>
                    <a:ext uri="{9D8B030D-6E8A-4147-A177-3AD203B41FA5}">
                      <a16:colId xmlns:a16="http://schemas.microsoft.com/office/drawing/2014/main" val="3366714746"/>
                    </a:ext>
                  </a:extLst>
                </a:gridCol>
                <a:gridCol w="4830794">
                  <a:extLst>
                    <a:ext uri="{9D8B030D-6E8A-4147-A177-3AD203B41FA5}">
                      <a16:colId xmlns:a16="http://schemas.microsoft.com/office/drawing/2014/main" val="568737689"/>
                    </a:ext>
                  </a:extLst>
                </a:gridCol>
              </a:tblGrid>
              <a:tr h="255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 </a:t>
                      </a: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ФИО 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841884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Макаров Антон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"Экспериментальный лицей "Научно-образовательный комплекс"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65371"/>
                  </a:ext>
                </a:extLst>
              </a:tr>
              <a:tr h="220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Якимова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Виктория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СОШ №9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566419"/>
                  </a:ext>
                </a:extLst>
              </a:tr>
              <a:tr h="38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Чеснокова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Дарья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"Экспериментальный лицей "Научно-образовательный комплекс"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61678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Информатика и ИКТ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Зелент Никита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"Городская гимназия №1"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25607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Копылова Полина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"Экспериментальный лицей "Научно-образовательный комплекс"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60302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Каплина Дарья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"СОШ №15"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777656"/>
                  </a:ext>
                </a:extLst>
              </a:tr>
              <a:tr h="2205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Якимова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Виктория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СОШ №9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62770"/>
                  </a:ext>
                </a:extLst>
              </a:tr>
              <a:tr h="220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Кисилева Елизавета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 "СОШ №11"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96962"/>
                  </a:ext>
                </a:extLst>
              </a:tr>
              <a:tr h="220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Кузнецова Анастасия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"СОШ №17"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79049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Карманова Ксения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"СОШ №12" имени Семенова В.Н.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7232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Макаров Антон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"Экспериментальный лицей "Научно-образовательный комплекс"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63879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обществознание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Кузнецова Анастасия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"СОШ №17"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35575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Мащиц Дмитрий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"СОШ № 8 имени Бусыгина М.И."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321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Английский язык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Гилева Полина</a:t>
                      </a:r>
                      <a:endParaRPr lang="ru-RU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"Экспериментальный лицей "Научно-образовательный комплекс"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52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856" y="365127"/>
            <a:ext cx="6849373" cy="428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>Доля выпускников с высокими баллами ЕГЭ 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29334"/>
              </p:ext>
            </p:extLst>
          </p:nvPr>
        </p:nvGraphicFramePr>
        <p:xfrm>
          <a:off x="-6" y="854023"/>
          <a:ext cx="9144003" cy="58674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317739973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03350538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59836144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99090611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83246086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32763583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87336656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12153289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79143566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83414622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432836929"/>
                    </a:ext>
                  </a:extLst>
                </a:gridCol>
              </a:tblGrid>
              <a:tr h="368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рус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физ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хим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био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ист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общ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лит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англ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КЕГЭ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20365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888690"/>
                  </a:ext>
                </a:extLst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</a:t>
                      </a:r>
                      <a:r>
                        <a:rPr lang="ru-RU" sz="1400" baseline="0" dirty="0" smtClean="0"/>
                        <a:t>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16806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63986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124317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409101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83859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79851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703501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21636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04563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923169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125013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045009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Гимн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55659"/>
                  </a:ext>
                </a:extLst>
              </a:tr>
              <a:tr h="368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8876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108" y="365126"/>
            <a:ext cx="6609806" cy="2880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баллы ЕГЭ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1298"/>
              </p:ext>
            </p:extLst>
          </p:nvPr>
        </p:nvGraphicFramePr>
        <p:xfrm>
          <a:off x="-3" y="653143"/>
          <a:ext cx="8980103" cy="6068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137">
                  <a:extLst>
                    <a:ext uri="{9D8B030D-6E8A-4147-A177-3AD203B41FA5}">
                      <a16:colId xmlns:a16="http://schemas.microsoft.com/office/drawing/2014/main" val="1164806630"/>
                    </a:ext>
                  </a:extLst>
                </a:gridCol>
                <a:gridCol w="658546">
                  <a:extLst>
                    <a:ext uri="{9D8B030D-6E8A-4147-A177-3AD203B41FA5}">
                      <a16:colId xmlns:a16="http://schemas.microsoft.com/office/drawing/2014/main" val="553039509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3739461009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1232627717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1440242041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3060585091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3587895190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66907171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813780203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1082099990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4153430269"/>
                    </a:ext>
                  </a:extLst>
                </a:gridCol>
                <a:gridCol w="748342">
                  <a:extLst>
                    <a:ext uri="{9D8B030D-6E8A-4147-A177-3AD203B41FA5}">
                      <a16:colId xmlns:a16="http://schemas.microsoft.com/office/drawing/2014/main" val="3941981128"/>
                    </a:ext>
                  </a:extLst>
                </a:gridCol>
              </a:tblGrid>
              <a:tr h="380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хим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гео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био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физ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ист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анг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кегэ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09854"/>
                  </a:ext>
                </a:extLst>
              </a:tr>
              <a:tr h="3671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город</a:t>
                      </a:r>
                      <a:endParaRPr lang="ru-RU" sz="1400" b="1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51,2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57,2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68,3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54,9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48,6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70,8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59,8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62,3</a:t>
                      </a:r>
                      <a:endParaRPr lang="ru-RU" dirty="0"/>
                    </a:p>
                  </a:txBody>
                  <a:tcPr>
                    <a:solidFill>
                      <a:srgbClr val="BBF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90404"/>
                  </a:ext>
                </a:extLst>
              </a:tr>
              <a:tr h="3701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32448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01724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164967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29982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58,9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00710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76,4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78,2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69,5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85344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61,2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48,8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78,6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72,7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161311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68,9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61311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78057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9990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65,8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51,3</a:t>
                      </a:r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08625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СОШ 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69,8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25772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Гимн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73,4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51,1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74,2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52337"/>
                  </a:ext>
                </a:extLst>
              </a:tr>
              <a:tr h="380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55,6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50,5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63,3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>
                    <a:solidFill>
                      <a:srgbClr val="46D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93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6604" y="365127"/>
            <a:ext cx="6909758" cy="428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Количество выпускников 11 классов, набравших 190 баллов и выше по 3 предметам ЕГЭ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1216660"/>
              </p:ext>
            </p:extLst>
          </p:nvPr>
        </p:nvGraphicFramePr>
        <p:xfrm>
          <a:off x="1" y="904133"/>
          <a:ext cx="4497596" cy="5792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2807">
                  <a:extLst>
                    <a:ext uri="{9D8B030D-6E8A-4147-A177-3AD203B41FA5}">
                      <a16:colId xmlns:a16="http://schemas.microsoft.com/office/drawing/2014/main" val="3917715326"/>
                    </a:ext>
                  </a:extLst>
                </a:gridCol>
                <a:gridCol w="1135991">
                  <a:extLst>
                    <a:ext uri="{9D8B030D-6E8A-4147-A177-3AD203B41FA5}">
                      <a16:colId xmlns:a16="http://schemas.microsoft.com/office/drawing/2014/main" val="1063668908"/>
                    </a:ext>
                  </a:extLst>
                </a:gridCol>
                <a:gridCol w="1124399">
                  <a:extLst>
                    <a:ext uri="{9D8B030D-6E8A-4147-A177-3AD203B41FA5}">
                      <a16:colId xmlns:a16="http://schemas.microsoft.com/office/drawing/2014/main" val="1295973"/>
                    </a:ext>
                  </a:extLst>
                </a:gridCol>
                <a:gridCol w="1124399">
                  <a:extLst>
                    <a:ext uri="{9D8B030D-6E8A-4147-A177-3AD203B41FA5}">
                      <a16:colId xmlns:a16="http://schemas.microsoft.com/office/drawing/2014/main" val="608608787"/>
                    </a:ext>
                  </a:extLst>
                </a:gridCol>
              </a:tblGrid>
              <a:tr h="1026324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выпускников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выпускников, набравших 220 б и более по  3 предметам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выпускников, набравших 190-219 б по 3 предметам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074127"/>
                  </a:ext>
                </a:extLst>
              </a:tr>
              <a:tr h="34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353450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442442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883812"/>
                  </a:ext>
                </a:extLst>
              </a:tr>
              <a:tr h="23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1395454"/>
                  </a:ext>
                </a:extLst>
              </a:tr>
              <a:tr h="29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60770"/>
                  </a:ext>
                </a:extLst>
              </a:tr>
              <a:tr h="28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6167638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728164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498426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860585"/>
                  </a:ext>
                </a:extLst>
              </a:tr>
              <a:tr h="287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094686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874098"/>
                  </a:ext>
                </a:extLst>
              </a:tr>
              <a:tr h="26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763862"/>
                  </a:ext>
                </a:extLst>
              </a:tr>
              <a:tr h="324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105544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00468"/>
                  </a:ext>
                </a:extLst>
              </a:tr>
              <a:tr h="53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(18,3%)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78(17,6%)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488666"/>
                  </a:ext>
                </a:extLst>
              </a:tr>
            </a:tbl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1011" y="904875"/>
            <a:ext cx="4356340" cy="559944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17984" y="365127"/>
            <a:ext cx="4797365" cy="626912"/>
          </a:xfrm>
        </p:spPr>
        <p:txBody>
          <a:bodyPr>
            <a:norm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15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0144" t="14366" r="29129" b="13546"/>
          <a:stretch/>
        </p:blipFill>
        <p:spPr bwMode="auto">
          <a:xfrm>
            <a:off x="241540" y="2642827"/>
            <a:ext cx="2891826" cy="323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9503" t="13084" r="31053" b="7132"/>
          <a:stretch/>
        </p:blipFill>
        <p:spPr bwMode="auto">
          <a:xfrm>
            <a:off x="3752490" y="365127"/>
            <a:ext cx="4986067" cy="6177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540" y="810883"/>
            <a:ext cx="2935675" cy="14061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Дополнительный период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6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период ЕГЭ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5.09.2022г. математика (базовый уровень)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ППЭ 1802 МАОУ «СОШ №13 имени М.К. </a:t>
            </a:r>
            <a:r>
              <a:rPr lang="ru-RU" dirty="0" err="1" smtClean="0"/>
              <a:t>Янгеля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7 участников  (СОШ №№1,7,14,15,НОК)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Резервный день 20.09.2022г.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309" y="365127"/>
            <a:ext cx="6349042" cy="4802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Изменения: итоговое сочинение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77" y="1380225"/>
            <a:ext cx="8506724" cy="4976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Изменен </a:t>
            </a:r>
            <a:r>
              <a:rPr lang="ru-RU" dirty="0"/>
              <a:t>с 2022/23 учебного года </a:t>
            </a:r>
            <a:r>
              <a:rPr lang="ru-RU" dirty="0" smtClean="0"/>
              <a:t>подход </a:t>
            </a:r>
            <a:r>
              <a:rPr lang="ru-RU" dirty="0"/>
              <a:t>к формированию комплектов тем итогового сочинения: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они </a:t>
            </a:r>
            <a:r>
              <a:rPr lang="ru-RU" dirty="0"/>
              <a:t>будут формироваться из закрытого банка тем итогового </a:t>
            </a:r>
            <a:r>
              <a:rPr lang="ru-RU" dirty="0" smtClean="0"/>
              <a:t>сочинения (т.е. только </a:t>
            </a:r>
            <a:r>
              <a:rPr lang="ru-RU" dirty="0"/>
              <a:t>из тех тем, которые использовались в прошлые </a:t>
            </a:r>
            <a:r>
              <a:rPr lang="ru-RU" dirty="0" smtClean="0"/>
              <a:t>годы)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540" y="365127"/>
            <a:ext cx="8273810" cy="8339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за последние 3 года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472345"/>
              </p:ext>
            </p:extLst>
          </p:nvPr>
        </p:nvGraphicFramePr>
        <p:xfrm>
          <a:off x="112142" y="1199071"/>
          <a:ext cx="8971472" cy="4865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571634">
                  <a:extLst>
                    <a:ext uri="{9D8B030D-6E8A-4147-A177-3AD203B41FA5}">
                      <a16:colId xmlns:a16="http://schemas.microsoft.com/office/drawing/2014/main" val="484936297"/>
                    </a:ext>
                  </a:extLst>
                </a:gridCol>
                <a:gridCol w="1501877">
                  <a:extLst>
                    <a:ext uri="{9D8B030D-6E8A-4147-A177-3AD203B41FA5}">
                      <a16:colId xmlns:a16="http://schemas.microsoft.com/office/drawing/2014/main" val="4178792216"/>
                    </a:ext>
                  </a:extLst>
                </a:gridCol>
                <a:gridCol w="1525385">
                  <a:extLst>
                    <a:ext uri="{9D8B030D-6E8A-4147-A177-3AD203B41FA5}">
                      <a16:colId xmlns:a16="http://schemas.microsoft.com/office/drawing/2014/main" val="2848583612"/>
                    </a:ext>
                  </a:extLst>
                </a:gridCol>
                <a:gridCol w="1372576">
                  <a:extLst>
                    <a:ext uri="{9D8B030D-6E8A-4147-A177-3AD203B41FA5}">
                      <a16:colId xmlns:a16="http://schemas.microsoft.com/office/drawing/2014/main" val="2405250524"/>
                    </a:ext>
                  </a:extLst>
                </a:gridCol>
              </a:tblGrid>
              <a:tr h="41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521503"/>
                  </a:ext>
                </a:extLst>
              </a:tr>
              <a:tr h="644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 на конец учебного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314611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311376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119425"/>
                  </a:ext>
                </a:extLst>
              </a:tr>
              <a:tr h="447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золотых медалистов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(14%)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(12,4%)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63(14,3%)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226558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региональных медалистов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(9,4%)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(7,3%)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(11%)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393103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Оставлено на 2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(0,5%)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(0,7%)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67363"/>
                  </a:ext>
                </a:extLst>
              </a:tr>
              <a:tr h="852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Окончивших основную школу со справкой по результатам ГИА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106* (13%)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66*(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408793"/>
                  </a:ext>
                </a:extLst>
              </a:tr>
              <a:tr h="852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Окончивших среднюю школу со справкой по результатам ГИА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9* (1,9%)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7*(1,6%)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6079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780" y="249761"/>
            <a:ext cx="6445010" cy="4175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ГИА-9, основной период 2022г.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98297"/>
              </p:ext>
            </p:extLst>
          </p:nvPr>
        </p:nvGraphicFramePr>
        <p:xfrm>
          <a:off x="112144" y="667326"/>
          <a:ext cx="8626414" cy="4364479"/>
        </p:xfrm>
        <a:graphic>
          <a:graphicData uri="http://schemas.openxmlformats.org/drawingml/2006/table">
            <a:tbl>
              <a:tblPr/>
              <a:tblGrid>
                <a:gridCol w="542296">
                  <a:extLst>
                    <a:ext uri="{9D8B030D-6E8A-4147-A177-3AD203B41FA5}">
                      <a16:colId xmlns:a16="http://schemas.microsoft.com/office/drawing/2014/main" val="2235624901"/>
                    </a:ext>
                  </a:extLst>
                </a:gridCol>
                <a:gridCol w="4220961">
                  <a:extLst>
                    <a:ext uri="{9D8B030D-6E8A-4147-A177-3AD203B41FA5}">
                      <a16:colId xmlns:a16="http://schemas.microsoft.com/office/drawing/2014/main" val="839533100"/>
                    </a:ext>
                  </a:extLst>
                </a:gridCol>
                <a:gridCol w="1083659">
                  <a:extLst>
                    <a:ext uri="{9D8B030D-6E8A-4147-A177-3AD203B41FA5}">
                      <a16:colId xmlns:a16="http://schemas.microsoft.com/office/drawing/2014/main" val="1041359050"/>
                    </a:ext>
                  </a:extLst>
                </a:gridCol>
                <a:gridCol w="792944">
                  <a:extLst>
                    <a:ext uri="{9D8B030D-6E8A-4147-A177-3AD203B41FA5}">
                      <a16:colId xmlns:a16="http://schemas.microsoft.com/office/drawing/2014/main" val="1927094324"/>
                    </a:ext>
                  </a:extLst>
                </a:gridCol>
                <a:gridCol w="1062228">
                  <a:extLst>
                    <a:ext uri="{9D8B030D-6E8A-4147-A177-3AD203B41FA5}">
                      <a16:colId xmlns:a16="http://schemas.microsoft.com/office/drawing/2014/main" val="3938799434"/>
                    </a:ext>
                  </a:extLst>
                </a:gridCol>
                <a:gridCol w="924326">
                  <a:extLst>
                    <a:ext uri="{9D8B030D-6E8A-4147-A177-3AD203B41FA5}">
                      <a16:colId xmlns:a16="http://schemas.microsoft.com/office/drawing/2014/main" val="1118593811"/>
                    </a:ext>
                  </a:extLst>
                </a:gridCol>
              </a:tblGrid>
              <a:tr h="26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51132"/>
                  </a:ext>
                </a:extLst>
              </a:tr>
              <a:tr h="307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выпускников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95729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Допущенных к экзамену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24772"/>
                  </a:ext>
                </a:extLst>
              </a:tr>
              <a:tr h="331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допущенных к экзамену,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15680"/>
                  </a:ext>
                </a:extLst>
              </a:tr>
              <a:tr h="331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допущенных к экзамену,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224582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 в форме ГВЭ,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39830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в форме ОГЭ,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51787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Участвовали в форме ОГЭ,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15561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79559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480620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 с отличием,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765329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 с отличием,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4410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прошли  ГИА в основной период,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54815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прошли  ГИА в основной период, 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7593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3503570"/>
              </p:ext>
            </p:extLst>
          </p:nvPr>
        </p:nvGraphicFramePr>
        <p:xfrm>
          <a:off x="2798193" y="5037087"/>
          <a:ext cx="6345807" cy="105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753532"/>
              </p:ext>
            </p:extLst>
          </p:nvPr>
        </p:nvGraphicFramePr>
        <p:xfrm>
          <a:off x="-1980" y="5427624"/>
          <a:ext cx="6334124" cy="141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54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596" y="-4815"/>
            <a:ext cx="6271404" cy="580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834650"/>
              </p:ext>
            </p:extLst>
          </p:nvPr>
        </p:nvGraphicFramePr>
        <p:xfrm>
          <a:off x="60387" y="448567"/>
          <a:ext cx="9083611" cy="6197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5706">
                  <a:extLst>
                    <a:ext uri="{9D8B030D-6E8A-4147-A177-3AD203B41FA5}">
                      <a16:colId xmlns:a16="http://schemas.microsoft.com/office/drawing/2014/main" val="4244623536"/>
                    </a:ext>
                  </a:extLst>
                </a:gridCol>
                <a:gridCol w="1155706">
                  <a:extLst>
                    <a:ext uri="{9D8B030D-6E8A-4147-A177-3AD203B41FA5}">
                      <a16:colId xmlns:a16="http://schemas.microsoft.com/office/drawing/2014/main" val="4147139609"/>
                    </a:ext>
                  </a:extLst>
                </a:gridCol>
                <a:gridCol w="1155706">
                  <a:extLst>
                    <a:ext uri="{9D8B030D-6E8A-4147-A177-3AD203B41FA5}">
                      <a16:colId xmlns:a16="http://schemas.microsoft.com/office/drawing/2014/main" val="3653839453"/>
                    </a:ext>
                  </a:extLst>
                </a:gridCol>
                <a:gridCol w="1155706">
                  <a:extLst>
                    <a:ext uri="{9D8B030D-6E8A-4147-A177-3AD203B41FA5}">
                      <a16:colId xmlns:a16="http://schemas.microsoft.com/office/drawing/2014/main" val="518847166"/>
                    </a:ext>
                  </a:extLst>
                </a:gridCol>
                <a:gridCol w="1155706">
                  <a:extLst>
                    <a:ext uri="{9D8B030D-6E8A-4147-A177-3AD203B41FA5}">
                      <a16:colId xmlns:a16="http://schemas.microsoft.com/office/drawing/2014/main" val="3886808201"/>
                    </a:ext>
                  </a:extLst>
                </a:gridCol>
                <a:gridCol w="1221165">
                  <a:extLst>
                    <a:ext uri="{9D8B030D-6E8A-4147-A177-3AD203B41FA5}">
                      <a16:colId xmlns:a16="http://schemas.microsoft.com/office/drawing/2014/main" val="1173513899"/>
                    </a:ext>
                  </a:extLst>
                </a:gridCol>
                <a:gridCol w="928210">
                  <a:extLst>
                    <a:ext uri="{9D8B030D-6E8A-4147-A177-3AD203B41FA5}">
                      <a16:colId xmlns:a16="http://schemas.microsoft.com/office/drawing/2014/main" val="210902599"/>
                    </a:ext>
                  </a:extLst>
                </a:gridCol>
                <a:gridCol w="1155706">
                  <a:extLst>
                    <a:ext uri="{9D8B030D-6E8A-4147-A177-3AD203B41FA5}">
                      <a16:colId xmlns:a16="http://schemas.microsoft.com/office/drawing/2014/main" val="1584051098"/>
                    </a:ext>
                  </a:extLst>
                </a:gridCol>
              </a:tblGrid>
              <a:tr h="343877">
                <a:tc rowSpan="3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Г Э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В Э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55100"/>
                  </a:ext>
                </a:extLst>
              </a:tr>
              <a:tr h="3438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Рус. язык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99581"/>
                  </a:ext>
                </a:extLst>
              </a:tr>
              <a:tr h="3819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Усп-ть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Усп-ть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Усп-ть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9015"/>
                  </a:ext>
                </a:extLst>
              </a:tr>
              <a:tr h="227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34705"/>
                  </a:ext>
                </a:extLst>
              </a:tr>
              <a:tr h="3371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035197"/>
                  </a:ext>
                </a:extLst>
              </a:tr>
              <a:tr h="3070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063356"/>
                  </a:ext>
                </a:extLst>
              </a:tr>
              <a:tr h="332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77003"/>
                  </a:ext>
                </a:extLst>
              </a:tr>
              <a:tr h="2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833856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334908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86067"/>
                  </a:ext>
                </a:extLst>
              </a:tr>
              <a:tr h="403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9097959"/>
                  </a:ext>
                </a:extLst>
              </a:tr>
              <a:tr h="403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69633"/>
                  </a:ext>
                </a:extLst>
              </a:tr>
              <a:tr h="403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549583"/>
                  </a:ext>
                </a:extLst>
              </a:tr>
              <a:tr h="3058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90431"/>
                  </a:ext>
                </a:extLst>
              </a:tr>
              <a:tr h="403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9681297"/>
                  </a:ext>
                </a:extLst>
              </a:tr>
              <a:tr h="2524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525249"/>
                  </a:ext>
                </a:extLst>
              </a:tr>
              <a:tr h="246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684304"/>
                  </a:ext>
                </a:extLst>
              </a:tr>
              <a:tr h="4031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7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879" y="365127"/>
            <a:ext cx="6650966" cy="41987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(качество),  %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211992"/>
              </p:ext>
            </p:extLst>
          </p:nvPr>
        </p:nvGraphicFramePr>
        <p:xfrm>
          <a:off x="345372" y="1069678"/>
          <a:ext cx="8324174" cy="53737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47019">
                  <a:extLst>
                    <a:ext uri="{9D8B030D-6E8A-4147-A177-3AD203B41FA5}">
                      <a16:colId xmlns:a16="http://schemas.microsoft.com/office/drawing/2014/main" val="181080820"/>
                    </a:ext>
                  </a:extLst>
                </a:gridCol>
                <a:gridCol w="829899">
                  <a:extLst>
                    <a:ext uri="{9D8B030D-6E8A-4147-A177-3AD203B41FA5}">
                      <a16:colId xmlns:a16="http://schemas.microsoft.com/office/drawing/2014/main" val="4000780808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3145963554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3837431590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1994511594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2834688649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696886655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796466126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2605806575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2326296884"/>
                    </a:ext>
                  </a:extLst>
                </a:gridCol>
              </a:tblGrid>
              <a:tr h="11326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651056562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54895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376894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88903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807413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400861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208272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38167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61208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95098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076561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8782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844926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870697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59047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50684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21427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6219" y="365127"/>
            <a:ext cx="6961517" cy="3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по предметам 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ОГЭ 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0208"/>
              </p:ext>
            </p:extLst>
          </p:nvPr>
        </p:nvGraphicFramePr>
        <p:xfrm>
          <a:off x="200561" y="681487"/>
          <a:ext cx="8788162" cy="55364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5721">
                  <a:extLst>
                    <a:ext uri="{9D8B030D-6E8A-4147-A177-3AD203B41FA5}">
                      <a16:colId xmlns:a16="http://schemas.microsoft.com/office/drawing/2014/main" val="4216183265"/>
                    </a:ext>
                  </a:extLst>
                </a:gridCol>
                <a:gridCol w="729761">
                  <a:extLst>
                    <a:ext uri="{9D8B030D-6E8A-4147-A177-3AD203B41FA5}">
                      <a16:colId xmlns:a16="http://schemas.microsoft.com/office/drawing/2014/main" val="3372912760"/>
                    </a:ext>
                  </a:extLst>
                </a:gridCol>
                <a:gridCol w="729761">
                  <a:extLst>
                    <a:ext uri="{9D8B030D-6E8A-4147-A177-3AD203B41FA5}">
                      <a16:colId xmlns:a16="http://schemas.microsoft.com/office/drawing/2014/main" val="1972454045"/>
                    </a:ext>
                  </a:extLst>
                </a:gridCol>
                <a:gridCol w="730647">
                  <a:extLst>
                    <a:ext uri="{9D8B030D-6E8A-4147-A177-3AD203B41FA5}">
                      <a16:colId xmlns:a16="http://schemas.microsoft.com/office/drawing/2014/main" val="3298935214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876717979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2491367859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3223734785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1217365707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1112696910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2514895433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3046785948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182290386"/>
                    </a:ext>
                  </a:extLst>
                </a:gridCol>
              </a:tblGrid>
              <a:tr h="11198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 vert="vert270"/>
                </a:tc>
                <a:extLst>
                  <a:ext uri="{0D108BD9-81ED-4DB2-BD59-A6C34878D82A}">
                    <a16:rowId xmlns:a16="http://schemas.microsoft.com/office/drawing/2014/main" val="1337996440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1826543651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948622486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13632713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388653795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3684833932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2745607661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4220918617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1579252727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228309338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323790683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3844884277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1017315442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4238318349"/>
                  </a:ext>
                </a:extLst>
              </a:tr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9" marR="66559" marT="0" marB="0"/>
                </a:tc>
                <a:extLst>
                  <a:ext uri="{0D108BD9-81ED-4DB2-BD59-A6C34878D82A}">
                    <a16:rowId xmlns:a16="http://schemas.microsoft.com/office/drawing/2014/main" val="340790029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6217923"/>
            <a:ext cx="7453223" cy="5035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получили 53 девятиклассника по 6 предметам: русский язык, математика, химия, информатика и ИКТ английский язык, география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успеваемости и качества по всем предметам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ГИА-9кл.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48042"/>
              </p:ext>
            </p:extLst>
          </p:nvPr>
        </p:nvGraphicFramePr>
        <p:xfrm>
          <a:off x="198408" y="1354347"/>
          <a:ext cx="8729932" cy="442535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27933">
                  <a:extLst>
                    <a:ext uri="{9D8B030D-6E8A-4147-A177-3AD203B41FA5}">
                      <a16:colId xmlns:a16="http://schemas.microsoft.com/office/drawing/2014/main" val="52229211"/>
                    </a:ext>
                  </a:extLst>
                </a:gridCol>
                <a:gridCol w="2208368">
                  <a:extLst>
                    <a:ext uri="{9D8B030D-6E8A-4147-A177-3AD203B41FA5}">
                      <a16:colId xmlns:a16="http://schemas.microsoft.com/office/drawing/2014/main" val="4256132301"/>
                    </a:ext>
                  </a:extLst>
                </a:gridCol>
                <a:gridCol w="1948130">
                  <a:extLst>
                    <a:ext uri="{9D8B030D-6E8A-4147-A177-3AD203B41FA5}">
                      <a16:colId xmlns:a16="http://schemas.microsoft.com/office/drawing/2014/main" val="27019978"/>
                    </a:ext>
                  </a:extLst>
                </a:gridCol>
                <a:gridCol w="1845501">
                  <a:extLst>
                    <a:ext uri="{9D8B030D-6E8A-4147-A177-3AD203B41FA5}">
                      <a16:colId xmlns:a16="http://schemas.microsoft.com/office/drawing/2014/main" val="4116676691"/>
                    </a:ext>
                  </a:extLst>
                </a:gridCol>
              </a:tblGrid>
              <a:tr h="547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76561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3534888"/>
                  </a:ext>
                </a:extLst>
              </a:tr>
              <a:tr h="389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ИКТ, География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16137"/>
                  </a:ext>
                </a:extLst>
              </a:tr>
              <a:tr h="389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9013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8961777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ГВЭ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9619344"/>
                  </a:ext>
                </a:extLst>
              </a:tr>
              <a:tr h="389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ОГЭ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ГВЭ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145358"/>
                  </a:ext>
                </a:extLst>
              </a:tr>
              <a:tr h="389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ОГЭ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1441757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ГВЭ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928755"/>
                  </a:ext>
                </a:extLst>
              </a:tr>
              <a:tr h="369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407548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ГВЭ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85186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0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-11 2022 года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1168614"/>
              </p:ext>
            </p:extLst>
          </p:nvPr>
        </p:nvGraphicFramePr>
        <p:xfrm>
          <a:off x="4088921" y="1214558"/>
          <a:ext cx="5055079" cy="514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3284339"/>
              </p:ext>
            </p:extLst>
          </p:nvPr>
        </p:nvGraphicFramePr>
        <p:xfrm>
          <a:off x="94891" y="1035170"/>
          <a:ext cx="4106173" cy="514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70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7" y="365126"/>
            <a:ext cx="904048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ЕГЭ выпускников 2022 года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сравнении с областными показателями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88944"/>
              </p:ext>
            </p:extLst>
          </p:nvPr>
        </p:nvGraphicFramePr>
        <p:xfrm>
          <a:off x="1" y="1500994"/>
          <a:ext cx="9143998" cy="4770409"/>
        </p:xfrm>
        <a:graphic>
          <a:graphicData uri="http://schemas.openxmlformats.org/drawingml/2006/table">
            <a:tbl>
              <a:tblPr firstRow="1" firstCol="1" bandRow="1"/>
              <a:tblGrid>
                <a:gridCol w="1456253">
                  <a:extLst>
                    <a:ext uri="{9D8B030D-6E8A-4147-A177-3AD203B41FA5}">
                      <a16:colId xmlns:a16="http://schemas.microsoft.com/office/drawing/2014/main" val="118959594"/>
                    </a:ext>
                  </a:extLst>
                </a:gridCol>
                <a:gridCol w="1145948">
                  <a:extLst>
                    <a:ext uri="{9D8B030D-6E8A-4147-A177-3AD203B41FA5}">
                      <a16:colId xmlns:a16="http://schemas.microsoft.com/office/drawing/2014/main" val="4137318419"/>
                    </a:ext>
                  </a:extLst>
                </a:gridCol>
                <a:gridCol w="861957">
                  <a:extLst>
                    <a:ext uri="{9D8B030D-6E8A-4147-A177-3AD203B41FA5}">
                      <a16:colId xmlns:a16="http://schemas.microsoft.com/office/drawing/2014/main" val="1529916375"/>
                    </a:ext>
                  </a:extLst>
                </a:gridCol>
                <a:gridCol w="861957">
                  <a:extLst>
                    <a:ext uri="{9D8B030D-6E8A-4147-A177-3AD203B41FA5}">
                      <a16:colId xmlns:a16="http://schemas.microsoft.com/office/drawing/2014/main" val="4271325924"/>
                    </a:ext>
                  </a:extLst>
                </a:gridCol>
                <a:gridCol w="1145948">
                  <a:extLst>
                    <a:ext uri="{9D8B030D-6E8A-4147-A177-3AD203B41FA5}">
                      <a16:colId xmlns:a16="http://schemas.microsoft.com/office/drawing/2014/main" val="1906493622"/>
                    </a:ext>
                  </a:extLst>
                </a:gridCol>
                <a:gridCol w="1145948">
                  <a:extLst>
                    <a:ext uri="{9D8B030D-6E8A-4147-A177-3AD203B41FA5}">
                      <a16:colId xmlns:a16="http://schemas.microsoft.com/office/drawing/2014/main" val="983393676"/>
                    </a:ext>
                  </a:extLst>
                </a:gridCol>
                <a:gridCol w="845625">
                  <a:extLst>
                    <a:ext uri="{9D8B030D-6E8A-4147-A177-3AD203B41FA5}">
                      <a16:colId xmlns:a16="http://schemas.microsoft.com/office/drawing/2014/main" val="3818872630"/>
                    </a:ext>
                  </a:extLst>
                </a:gridCol>
                <a:gridCol w="844718">
                  <a:extLst>
                    <a:ext uri="{9D8B030D-6E8A-4147-A177-3AD203B41FA5}">
                      <a16:colId xmlns:a16="http://schemas.microsoft.com/office/drawing/2014/main" val="349392292"/>
                    </a:ext>
                  </a:extLst>
                </a:gridCol>
                <a:gridCol w="835644">
                  <a:extLst>
                    <a:ext uri="{9D8B030D-6E8A-4147-A177-3AD203B41FA5}">
                      <a16:colId xmlns:a16="http://schemas.microsoft.com/office/drawing/2014/main" val="609764289"/>
                    </a:ext>
                  </a:extLst>
                </a:gridCol>
              </a:tblGrid>
              <a:tr h="3204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ВТГ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13890"/>
                  </a:ext>
                </a:extLst>
              </a:tr>
              <a:tr h="60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 -во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преод порог,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и выше,%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 -во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преод порог,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и выше,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330844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13029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87481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78661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 баз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6631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637663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04707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41307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90554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471160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12513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03249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79893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33130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82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55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1936</Words>
  <Application>Microsoft Office PowerPoint</Application>
  <PresentationFormat>Экран (4:3)</PresentationFormat>
  <Paragraphs>1346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Результаты ГИА 2022 года по программам основного и среднего общего образования</vt:lpstr>
      <vt:lpstr>Динамика результатов за последние 3 года </vt:lpstr>
      <vt:lpstr>Итоги ГИА-9, основной период 2022г.</vt:lpstr>
      <vt:lpstr>Обязательные предметы</vt:lpstr>
      <vt:lpstr>Предметы по выбору (качество),  % </vt:lpstr>
      <vt:lpstr>Максимальное количество баллов по предметам по ОО в форме ОГЭ  </vt:lpstr>
      <vt:lpstr>Динамика показателей успеваемости и качества по всем предметам ГИА-9кл. </vt:lpstr>
      <vt:lpstr>Результаты ГИА -11 2022 года</vt:lpstr>
      <vt:lpstr>Результаты ЕГЭ выпускников 2022 года  в сравнении с областными показателями</vt:lpstr>
      <vt:lpstr>Результаты ЕГЭ в сравнении с прошлым годом </vt:lpstr>
      <vt:lpstr>Максимальные баллы выпускников 2022 года</vt:lpstr>
      <vt:lpstr>Доля выпускников с высокими баллами ЕГЭ </vt:lpstr>
      <vt:lpstr>Средние баллы ЕГЭ</vt:lpstr>
      <vt:lpstr>Количество выпускников 11 классов, набравших 190 баллов и выше по 3 предметам ЕГЭ</vt:lpstr>
      <vt:lpstr>Презентация PowerPoint</vt:lpstr>
      <vt:lpstr>Дополнительный период ЕГЭ</vt:lpstr>
      <vt:lpstr>Изменения: итоговое сочинение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NA_Efremenko</cp:lastModifiedBy>
  <cp:revision>118</cp:revision>
  <cp:lastPrinted>2022-08-24T02:26:08Z</cp:lastPrinted>
  <dcterms:created xsi:type="dcterms:W3CDTF">2019-02-21T15:01:25Z</dcterms:created>
  <dcterms:modified xsi:type="dcterms:W3CDTF">2022-08-24T06:51:56Z</dcterms:modified>
</cp:coreProperties>
</file>