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256" r:id="rId2"/>
    <p:sldId id="335" r:id="rId3"/>
    <p:sldId id="299" r:id="rId4"/>
    <p:sldId id="336" r:id="rId5"/>
    <p:sldId id="337" r:id="rId6"/>
    <p:sldId id="298" r:id="rId7"/>
    <p:sldId id="341" r:id="rId8"/>
    <p:sldId id="342" r:id="rId9"/>
    <p:sldId id="350" r:id="rId10"/>
    <p:sldId id="362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9" r:id="rId19"/>
    <p:sldId id="360" r:id="rId20"/>
    <p:sldId id="361" r:id="rId21"/>
    <p:sldId id="343" r:id="rId22"/>
    <p:sldId id="344" r:id="rId23"/>
    <p:sldId id="345" r:id="rId24"/>
    <p:sldId id="346" r:id="rId25"/>
    <p:sldId id="347" r:id="rId26"/>
    <p:sldId id="348" r:id="rId27"/>
    <p:sldId id="34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86" autoAdjust="0"/>
  </p:normalViewPr>
  <p:slideViewPr>
    <p:cSldViewPr>
      <p:cViewPr>
        <p:scale>
          <a:sx n="75" d="100"/>
          <a:sy n="75" d="100"/>
        </p:scale>
        <p:origin x="-99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B2FC-5C3F-40AC-93C3-FF9A9F5FD924}" type="doc">
      <dgm:prSet loTypeId="urn:microsoft.com/office/officeart/2008/layout/PictureStrip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8F5F746-9268-48A5-A5B8-600547A30A8F}">
      <dgm:prSet phldrT="[Текст]" custT="1"/>
      <dgm:spPr/>
      <dgm:t>
        <a:bodyPr lIns="468000"/>
        <a:lstStyle/>
        <a:p>
          <a:pPr marL="85725" indent="0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социально-психологическую и педагогическую помощь несовершеннолетним с ограниченными возможностями здоровья и (или) отклонениями в поведении либо несовершеннолетним, имеющим проблемы в обучении;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E24C5-C4A0-4600-8596-ED944302D99F}" type="parTrans" cxnId="{50A90B34-D9E4-4878-83CD-8D9B9146F0B8}">
      <dgm:prSet/>
      <dgm:spPr/>
      <dgm:t>
        <a:bodyPr/>
        <a:lstStyle/>
        <a:p>
          <a:endParaRPr lang="ru-RU" sz="1300"/>
        </a:p>
      </dgm:t>
    </dgm:pt>
    <dgm:pt modelId="{94F9733F-866F-4E1A-A052-EBEB6C251979}" type="sibTrans" cxnId="{50A90B34-D9E4-4878-83CD-8D9B9146F0B8}">
      <dgm:prSet/>
      <dgm:spPr/>
      <dgm:t>
        <a:bodyPr/>
        <a:lstStyle/>
        <a:p>
          <a:endParaRPr lang="ru-RU" sz="1300"/>
        </a:p>
      </dgm:t>
    </dgm:pt>
    <dgm:pt modelId="{10C569C1-D953-4BA1-B868-E056191E74C7}">
      <dgm:prSet phldrT="[Текст]" custT="1"/>
      <dgm:spPr/>
      <dgm:t>
        <a:bodyPr lIns="432000"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общего образования;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245FC-0848-4909-8F5F-A6425A7B462E}" type="parTrans" cxnId="{1DD4538F-0835-4A66-98D8-3682F4687C04}">
      <dgm:prSet/>
      <dgm:spPr/>
      <dgm:t>
        <a:bodyPr/>
        <a:lstStyle/>
        <a:p>
          <a:endParaRPr lang="ru-RU" sz="1300"/>
        </a:p>
      </dgm:t>
    </dgm:pt>
    <dgm:pt modelId="{45403212-953F-4178-986B-A939D55E7A94}" type="sibTrans" cxnId="{1DD4538F-0835-4A66-98D8-3682F4687C04}">
      <dgm:prSet/>
      <dgm:spPr/>
      <dgm:t>
        <a:bodyPr/>
        <a:lstStyle/>
        <a:p>
          <a:endParaRPr lang="ru-RU" sz="1300"/>
        </a:p>
      </dgm:t>
    </dgm:pt>
    <dgm:pt modelId="{22666634-47B5-4884-B0BA-73573ABD5FED}">
      <dgm:prSet custT="1"/>
      <dgm:spPr/>
      <dgm:t>
        <a:bodyPr lIns="468000"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выявляют семьи, находящиеся в социально опасном положении, и оказывают им помощь в обучении и воспитании детей;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0CB43-B74D-414F-A070-15E5ECD68FBE}" type="parTrans" cxnId="{2B81F37E-2172-49A7-942A-AA148D2AC3A6}">
      <dgm:prSet/>
      <dgm:spPr/>
      <dgm:t>
        <a:bodyPr/>
        <a:lstStyle/>
        <a:p>
          <a:endParaRPr lang="ru-RU" sz="1300"/>
        </a:p>
      </dgm:t>
    </dgm:pt>
    <dgm:pt modelId="{AE07CDB7-57A2-4A58-B0E7-7EA99B935DF1}" type="sibTrans" cxnId="{2B81F37E-2172-49A7-942A-AA148D2AC3A6}">
      <dgm:prSet/>
      <dgm:spPr/>
      <dgm:t>
        <a:bodyPr/>
        <a:lstStyle/>
        <a:p>
          <a:endParaRPr lang="ru-RU" sz="1300"/>
        </a:p>
      </dgm:t>
    </dgm:pt>
    <dgm:pt modelId="{F2BFB2D5-6458-452C-BCF7-7C32254C751C}">
      <dgm:prSet custT="1"/>
      <dgm:spPr/>
      <dgm:t>
        <a:bodyPr lIns="468000"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обеспечивают организацию в образовательных организациях общедоступных спортивных секций, технических и иных кружков, клубов и привлечение к участию в них несовершеннолетних;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E2970-25E8-4184-915A-BE12D8D97C71}" type="parTrans" cxnId="{96FE6D32-5921-47C6-9168-E363DA539778}">
      <dgm:prSet/>
      <dgm:spPr/>
      <dgm:t>
        <a:bodyPr/>
        <a:lstStyle/>
        <a:p>
          <a:endParaRPr lang="ru-RU" sz="1300"/>
        </a:p>
      </dgm:t>
    </dgm:pt>
    <dgm:pt modelId="{15DA0125-34E8-49F0-8B9F-CF9613594873}" type="sibTrans" cxnId="{96FE6D32-5921-47C6-9168-E363DA539778}">
      <dgm:prSet/>
      <dgm:spPr/>
      <dgm:t>
        <a:bodyPr/>
        <a:lstStyle/>
        <a:p>
          <a:endParaRPr lang="ru-RU" sz="1300"/>
        </a:p>
      </dgm:t>
    </dgm:pt>
    <dgm:pt modelId="{06B89E6C-9DAB-4816-8EDD-4D477595FC2C}">
      <dgm:prSet custT="1"/>
      <dgm:spPr>
        <a:solidFill>
          <a:schemeClr val="lt1">
            <a:hueOff val="0"/>
            <a:satOff val="0"/>
            <a:lumOff val="0"/>
            <a:alpha val="73000"/>
          </a:schemeClr>
        </a:solidFill>
      </dgm:spPr>
      <dgm:t>
        <a:bodyPr lIns="468000"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 осуществляют меры по реализации программ и методик, направленных на формирование законопослушного поведения несовершеннолетних.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BDF5D4F6-2A81-4BA9-B3FA-8E60B6D4C1E7}" type="parTrans" cxnId="{0D42C4CA-5893-440C-96F6-4EF734322B71}">
      <dgm:prSet/>
      <dgm:spPr/>
      <dgm:t>
        <a:bodyPr/>
        <a:lstStyle/>
        <a:p>
          <a:endParaRPr lang="ru-RU" sz="1300"/>
        </a:p>
      </dgm:t>
    </dgm:pt>
    <dgm:pt modelId="{8DAD7124-7921-44CB-8F29-C376C46CC179}" type="sibTrans" cxnId="{0D42C4CA-5893-440C-96F6-4EF734322B71}">
      <dgm:prSet/>
      <dgm:spPr/>
      <dgm:t>
        <a:bodyPr/>
        <a:lstStyle/>
        <a:p>
          <a:endParaRPr lang="ru-RU" sz="1300"/>
        </a:p>
      </dgm:t>
    </dgm:pt>
    <dgm:pt modelId="{A49F41E7-EF71-4EA1-B911-710425BDAD35}" type="pres">
      <dgm:prSet presAssocID="{53D2B2FC-5C3F-40AC-93C3-FF9A9F5FD9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B14E2-ED46-4FB8-A015-D85ADC1E4010}" type="pres">
      <dgm:prSet presAssocID="{28F5F746-9268-48A5-A5B8-600547A30A8F}" presName="composite" presStyleCnt="0"/>
      <dgm:spPr/>
      <dgm:t>
        <a:bodyPr/>
        <a:lstStyle/>
        <a:p>
          <a:endParaRPr lang="ru-RU"/>
        </a:p>
      </dgm:t>
    </dgm:pt>
    <dgm:pt modelId="{7E03EDE9-1C6E-48A5-97C4-5638B08D8B25}" type="pres">
      <dgm:prSet presAssocID="{28F5F746-9268-48A5-A5B8-600547A30A8F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A0D8-561C-46E6-B901-A75C51CF98BC}" type="pres">
      <dgm:prSet presAssocID="{28F5F746-9268-48A5-A5B8-600547A30A8F}" presName="rect2" presStyleLbl="fgImgPlace1" presStyleIdx="0" presStyleCnt="5" custScaleX="48402" custScaleY="37511" custLinFactNeighborX="-7525" custLinFactNeighborY="-22230"/>
      <dgm:spPr/>
      <dgm:t>
        <a:bodyPr/>
        <a:lstStyle/>
        <a:p>
          <a:endParaRPr lang="ru-RU"/>
        </a:p>
      </dgm:t>
    </dgm:pt>
    <dgm:pt modelId="{0CECF0CA-B6DF-4470-B4AB-3924D8DA37F7}" type="pres">
      <dgm:prSet presAssocID="{94F9733F-866F-4E1A-A052-EBEB6C251979}" presName="sibTrans" presStyleCnt="0"/>
      <dgm:spPr/>
      <dgm:t>
        <a:bodyPr/>
        <a:lstStyle/>
        <a:p>
          <a:endParaRPr lang="ru-RU"/>
        </a:p>
      </dgm:t>
    </dgm:pt>
    <dgm:pt modelId="{4DDEADE4-70CE-440A-9962-398D84C39E53}" type="pres">
      <dgm:prSet presAssocID="{10C569C1-D953-4BA1-B868-E056191E74C7}" presName="composite" presStyleCnt="0"/>
      <dgm:spPr/>
      <dgm:t>
        <a:bodyPr/>
        <a:lstStyle/>
        <a:p>
          <a:endParaRPr lang="ru-RU"/>
        </a:p>
      </dgm:t>
    </dgm:pt>
    <dgm:pt modelId="{626869DF-95A7-4DA8-BAC3-B1548A6BD98A}" type="pres">
      <dgm:prSet presAssocID="{10C569C1-D953-4BA1-B868-E056191E74C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9E2B7-E679-4F3D-9FDC-19EBA972E73D}" type="pres">
      <dgm:prSet presAssocID="{10C569C1-D953-4BA1-B868-E056191E74C7}" presName="rect2" presStyleLbl="fgImgPlace1" presStyleIdx="1" presStyleCnt="5" custScaleX="48402" custScaleY="37511" custLinFactNeighborX="-14592" custLinFactNeighborY="-22230"/>
      <dgm:spPr/>
      <dgm:t>
        <a:bodyPr/>
        <a:lstStyle/>
        <a:p>
          <a:endParaRPr lang="ru-RU"/>
        </a:p>
      </dgm:t>
    </dgm:pt>
    <dgm:pt modelId="{2EA25B27-F591-4CE2-9B5B-B10BEF301287}" type="pres">
      <dgm:prSet presAssocID="{45403212-953F-4178-986B-A939D55E7A94}" presName="sibTrans" presStyleCnt="0"/>
      <dgm:spPr/>
      <dgm:t>
        <a:bodyPr/>
        <a:lstStyle/>
        <a:p>
          <a:endParaRPr lang="ru-RU"/>
        </a:p>
      </dgm:t>
    </dgm:pt>
    <dgm:pt modelId="{6F96CA11-89D5-4321-9E12-B85ABC7ED9CA}" type="pres">
      <dgm:prSet presAssocID="{22666634-47B5-4884-B0BA-73573ABD5FED}" presName="composite" presStyleCnt="0"/>
      <dgm:spPr/>
      <dgm:t>
        <a:bodyPr/>
        <a:lstStyle/>
        <a:p>
          <a:endParaRPr lang="ru-RU"/>
        </a:p>
      </dgm:t>
    </dgm:pt>
    <dgm:pt modelId="{611C4111-8A67-48F0-9A6F-DF7C4539AF5A}" type="pres">
      <dgm:prSet presAssocID="{22666634-47B5-4884-B0BA-73573ABD5FED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55AA-DA83-4E25-987D-771F38945E74}" type="pres">
      <dgm:prSet presAssocID="{22666634-47B5-4884-B0BA-73573ABD5FED}" presName="rect2" presStyleLbl="fgImgPlace1" presStyleIdx="2" presStyleCnt="5" custScaleX="48402" custScaleY="37511" custLinFactNeighborX="-7525" custLinFactNeighborY="-22230"/>
      <dgm:spPr/>
      <dgm:t>
        <a:bodyPr/>
        <a:lstStyle/>
        <a:p>
          <a:endParaRPr lang="ru-RU"/>
        </a:p>
      </dgm:t>
    </dgm:pt>
    <dgm:pt modelId="{B626D235-5C5F-42DB-A4E7-6F912EEE6F7D}" type="pres">
      <dgm:prSet presAssocID="{AE07CDB7-57A2-4A58-B0E7-7EA99B935DF1}" presName="sibTrans" presStyleCnt="0"/>
      <dgm:spPr/>
      <dgm:t>
        <a:bodyPr/>
        <a:lstStyle/>
        <a:p>
          <a:endParaRPr lang="ru-RU"/>
        </a:p>
      </dgm:t>
    </dgm:pt>
    <dgm:pt modelId="{7B437F80-FB5C-4AB6-8A89-8A9B8523E342}" type="pres">
      <dgm:prSet presAssocID="{F2BFB2D5-6458-452C-BCF7-7C32254C751C}" presName="composite" presStyleCnt="0"/>
      <dgm:spPr/>
      <dgm:t>
        <a:bodyPr/>
        <a:lstStyle/>
        <a:p>
          <a:endParaRPr lang="ru-RU"/>
        </a:p>
      </dgm:t>
    </dgm:pt>
    <dgm:pt modelId="{BCC614F7-0FC4-4DB0-A3D1-80913C72A379}" type="pres">
      <dgm:prSet presAssocID="{F2BFB2D5-6458-452C-BCF7-7C32254C751C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D590E-6E2C-4268-B816-FB619703A965}" type="pres">
      <dgm:prSet presAssocID="{F2BFB2D5-6458-452C-BCF7-7C32254C751C}" presName="rect2" presStyleLbl="fgImgPlace1" presStyleIdx="3" presStyleCnt="5" custScaleX="48402" custScaleY="37511" custLinFactNeighborX="-14592" custLinFactNeighborY="-22230"/>
      <dgm:spPr/>
      <dgm:t>
        <a:bodyPr/>
        <a:lstStyle/>
        <a:p>
          <a:endParaRPr lang="ru-RU"/>
        </a:p>
      </dgm:t>
    </dgm:pt>
    <dgm:pt modelId="{A7150A02-0DE8-4397-A677-8BBB8B7EBEE0}" type="pres">
      <dgm:prSet presAssocID="{15DA0125-34E8-49F0-8B9F-CF9613594873}" presName="sibTrans" presStyleCnt="0"/>
      <dgm:spPr/>
      <dgm:t>
        <a:bodyPr/>
        <a:lstStyle/>
        <a:p>
          <a:endParaRPr lang="ru-RU"/>
        </a:p>
      </dgm:t>
    </dgm:pt>
    <dgm:pt modelId="{FF795EA9-C5DB-419D-B259-8BCEF7866974}" type="pres">
      <dgm:prSet presAssocID="{06B89E6C-9DAB-4816-8EDD-4D477595FC2C}" presName="composite" presStyleCnt="0"/>
      <dgm:spPr/>
      <dgm:t>
        <a:bodyPr/>
        <a:lstStyle/>
        <a:p>
          <a:endParaRPr lang="ru-RU"/>
        </a:p>
      </dgm:t>
    </dgm:pt>
    <dgm:pt modelId="{DA8C9E1A-5D70-435F-93F5-C094B2AA38D4}" type="pres">
      <dgm:prSet presAssocID="{06B89E6C-9DAB-4816-8EDD-4D477595FC2C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68E0C-2EE3-420F-A483-FAC5F418BE15}" type="pres">
      <dgm:prSet presAssocID="{06B89E6C-9DAB-4816-8EDD-4D477595FC2C}" presName="rect2" presStyleLbl="fgImgPlace1" presStyleIdx="4" presStyleCnt="5" custScaleX="48402" custScaleY="37511" custLinFactNeighborX="-14592" custLinFactNeighborY="-22230"/>
      <dgm:spPr/>
      <dgm:t>
        <a:bodyPr/>
        <a:lstStyle/>
        <a:p>
          <a:endParaRPr lang="ru-RU"/>
        </a:p>
      </dgm:t>
    </dgm:pt>
  </dgm:ptLst>
  <dgm:cxnLst>
    <dgm:cxn modelId="{F41690B3-61D5-4CC3-90D0-33BF46D57FA9}" type="presOf" srcId="{10C569C1-D953-4BA1-B868-E056191E74C7}" destId="{626869DF-95A7-4DA8-BAC3-B1548A6BD98A}" srcOrd="0" destOrd="0" presId="urn:microsoft.com/office/officeart/2008/layout/PictureStrips"/>
    <dgm:cxn modelId="{A3945FDD-2E79-4B0D-8954-1E7CEABC5C71}" type="presOf" srcId="{F2BFB2D5-6458-452C-BCF7-7C32254C751C}" destId="{BCC614F7-0FC4-4DB0-A3D1-80913C72A379}" srcOrd="0" destOrd="0" presId="urn:microsoft.com/office/officeart/2008/layout/PictureStrips"/>
    <dgm:cxn modelId="{915F8F01-168F-42D3-ACFA-CE209653168D}" type="presOf" srcId="{06B89E6C-9DAB-4816-8EDD-4D477595FC2C}" destId="{DA8C9E1A-5D70-435F-93F5-C094B2AA38D4}" srcOrd="0" destOrd="0" presId="urn:microsoft.com/office/officeart/2008/layout/PictureStrips"/>
    <dgm:cxn modelId="{0D42C4CA-5893-440C-96F6-4EF734322B71}" srcId="{53D2B2FC-5C3F-40AC-93C3-FF9A9F5FD924}" destId="{06B89E6C-9DAB-4816-8EDD-4D477595FC2C}" srcOrd="4" destOrd="0" parTransId="{BDF5D4F6-2A81-4BA9-B3FA-8E60B6D4C1E7}" sibTransId="{8DAD7124-7921-44CB-8F29-C376C46CC179}"/>
    <dgm:cxn modelId="{50A90B34-D9E4-4878-83CD-8D9B9146F0B8}" srcId="{53D2B2FC-5C3F-40AC-93C3-FF9A9F5FD924}" destId="{28F5F746-9268-48A5-A5B8-600547A30A8F}" srcOrd="0" destOrd="0" parTransId="{985E24C5-C4A0-4600-8596-ED944302D99F}" sibTransId="{94F9733F-866F-4E1A-A052-EBEB6C251979}"/>
    <dgm:cxn modelId="{7544137C-C703-4B31-9893-749D22975274}" type="presOf" srcId="{28F5F746-9268-48A5-A5B8-600547A30A8F}" destId="{7E03EDE9-1C6E-48A5-97C4-5638B08D8B25}" srcOrd="0" destOrd="0" presId="urn:microsoft.com/office/officeart/2008/layout/PictureStrips"/>
    <dgm:cxn modelId="{2B81F37E-2172-49A7-942A-AA148D2AC3A6}" srcId="{53D2B2FC-5C3F-40AC-93C3-FF9A9F5FD924}" destId="{22666634-47B5-4884-B0BA-73573ABD5FED}" srcOrd="2" destOrd="0" parTransId="{A450CB43-B74D-414F-A070-15E5ECD68FBE}" sibTransId="{AE07CDB7-57A2-4A58-B0E7-7EA99B935DF1}"/>
    <dgm:cxn modelId="{A0B5DE52-6047-4801-97F7-86893973B7A7}" type="presOf" srcId="{22666634-47B5-4884-B0BA-73573ABD5FED}" destId="{611C4111-8A67-48F0-9A6F-DF7C4539AF5A}" srcOrd="0" destOrd="0" presId="urn:microsoft.com/office/officeart/2008/layout/PictureStrips"/>
    <dgm:cxn modelId="{1DD4538F-0835-4A66-98D8-3682F4687C04}" srcId="{53D2B2FC-5C3F-40AC-93C3-FF9A9F5FD924}" destId="{10C569C1-D953-4BA1-B868-E056191E74C7}" srcOrd="1" destOrd="0" parTransId="{544245FC-0848-4909-8F5F-A6425A7B462E}" sibTransId="{45403212-953F-4178-986B-A939D55E7A94}"/>
    <dgm:cxn modelId="{96D7809E-8D38-4E84-B897-2D1A4643C050}" type="presOf" srcId="{53D2B2FC-5C3F-40AC-93C3-FF9A9F5FD924}" destId="{A49F41E7-EF71-4EA1-B911-710425BDAD35}" srcOrd="0" destOrd="0" presId="urn:microsoft.com/office/officeart/2008/layout/PictureStrips"/>
    <dgm:cxn modelId="{96FE6D32-5921-47C6-9168-E363DA539778}" srcId="{53D2B2FC-5C3F-40AC-93C3-FF9A9F5FD924}" destId="{F2BFB2D5-6458-452C-BCF7-7C32254C751C}" srcOrd="3" destOrd="0" parTransId="{4E0E2970-25E8-4184-915A-BE12D8D97C71}" sibTransId="{15DA0125-34E8-49F0-8B9F-CF9613594873}"/>
    <dgm:cxn modelId="{563A6ECF-BF00-4D68-A30A-3927771E6B05}" type="presParOf" srcId="{A49F41E7-EF71-4EA1-B911-710425BDAD35}" destId="{DB3B14E2-ED46-4FB8-A015-D85ADC1E4010}" srcOrd="0" destOrd="0" presId="urn:microsoft.com/office/officeart/2008/layout/PictureStrips"/>
    <dgm:cxn modelId="{270DC744-DAC9-4EE7-8E46-CAE4E09C0E51}" type="presParOf" srcId="{DB3B14E2-ED46-4FB8-A015-D85ADC1E4010}" destId="{7E03EDE9-1C6E-48A5-97C4-5638B08D8B25}" srcOrd="0" destOrd="0" presId="urn:microsoft.com/office/officeart/2008/layout/PictureStrips"/>
    <dgm:cxn modelId="{1563794A-0006-4E09-B061-D6FC1AB375EC}" type="presParOf" srcId="{DB3B14E2-ED46-4FB8-A015-D85ADC1E4010}" destId="{2BCFA0D8-561C-46E6-B901-A75C51CF98BC}" srcOrd="1" destOrd="0" presId="urn:microsoft.com/office/officeart/2008/layout/PictureStrips"/>
    <dgm:cxn modelId="{10AFAC83-FABA-434B-97F2-FC163BC61A80}" type="presParOf" srcId="{A49F41E7-EF71-4EA1-B911-710425BDAD35}" destId="{0CECF0CA-B6DF-4470-B4AB-3924D8DA37F7}" srcOrd="1" destOrd="0" presId="urn:microsoft.com/office/officeart/2008/layout/PictureStrips"/>
    <dgm:cxn modelId="{1DF58BBE-13F2-4E79-9B08-1AB078FA7A90}" type="presParOf" srcId="{A49F41E7-EF71-4EA1-B911-710425BDAD35}" destId="{4DDEADE4-70CE-440A-9962-398D84C39E53}" srcOrd="2" destOrd="0" presId="urn:microsoft.com/office/officeart/2008/layout/PictureStrips"/>
    <dgm:cxn modelId="{5E9770DE-172E-4151-86F3-566A6971A5E7}" type="presParOf" srcId="{4DDEADE4-70CE-440A-9962-398D84C39E53}" destId="{626869DF-95A7-4DA8-BAC3-B1548A6BD98A}" srcOrd="0" destOrd="0" presId="urn:microsoft.com/office/officeart/2008/layout/PictureStrips"/>
    <dgm:cxn modelId="{5D708651-0A96-45D8-952F-54A006CD756B}" type="presParOf" srcId="{4DDEADE4-70CE-440A-9962-398D84C39E53}" destId="{A089E2B7-E679-4F3D-9FDC-19EBA972E73D}" srcOrd="1" destOrd="0" presId="urn:microsoft.com/office/officeart/2008/layout/PictureStrips"/>
    <dgm:cxn modelId="{67C43FC1-73DC-4A1C-A4BF-FD89839EA5E3}" type="presParOf" srcId="{A49F41E7-EF71-4EA1-B911-710425BDAD35}" destId="{2EA25B27-F591-4CE2-9B5B-B10BEF301287}" srcOrd="3" destOrd="0" presId="urn:microsoft.com/office/officeart/2008/layout/PictureStrips"/>
    <dgm:cxn modelId="{38DF9CDB-99BF-431C-AF1F-730974622A25}" type="presParOf" srcId="{A49F41E7-EF71-4EA1-B911-710425BDAD35}" destId="{6F96CA11-89D5-4321-9E12-B85ABC7ED9CA}" srcOrd="4" destOrd="0" presId="urn:microsoft.com/office/officeart/2008/layout/PictureStrips"/>
    <dgm:cxn modelId="{E9E292F0-065C-4436-8F5E-FE831BFC8FC8}" type="presParOf" srcId="{6F96CA11-89D5-4321-9E12-B85ABC7ED9CA}" destId="{611C4111-8A67-48F0-9A6F-DF7C4539AF5A}" srcOrd="0" destOrd="0" presId="urn:microsoft.com/office/officeart/2008/layout/PictureStrips"/>
    <dgm:cxn modelId="{9E01F6CA-7518-4F9A-A2C3-F0111CBB8EB8}" type="presParOf" srcId="{6F96CA11-89D5-4321-9E12-B85ABC7ED9CA}" destId="{4C2255AA-DA83-4E25-987D-771F38945E74}" srcOrd="1" destOrd="0" presId="urn:microsoft.com/office/officeart/2008/layout/PictureStrips"/>
    <dgm:cxn modelId="{B91838AA-AC7C-4FFC-82CF-795174C3A32A}" type="presParOf" srcId="{A49F41E7-EF71-4EA1-B911-710425BDAD35}" destId="{B626D235-5C5F-42DB-A4E7-6F912EEE6F7D}" srcOrd="5" destOrd="0" presId="urn:microsoft.com/office/officeart/2008/layout/PictureStrips"/>
    <dgm:cxn modelId="{89F56B0E-505F-4CDF-AD9C-B98D9EAF66E7}" type="presParOf" srcId="{A49F41E7-EF71-4EA1-B911-710425BDAD35}" destId="{7B437F80-FB5C-4AB6-8A89-8A9B8523E342}" srcOrd="6" destOrd="0" presId="urn:microsoft.com/office/officeart/2008/layout/PictureStrips"/>
    <dgm:cxn modelId="{BE99F56E-AAFE-4DC0-B51A-6D2D569F050C}" type="presParOf" srcId="{7B437F80-FB5C-4AB6-8A89-8A9B8523E342}" destId="{BCC614F7-0FC4-4DB0-A3D1-80913C72A379}" srcOrd="0" destOrd="0" presId="urn:microsoft.com/office/officeart/2008/layout/PictureStrips"/>
    <dgm:cxn modelId="{F16B30B6-8BC4-4B7C-9D86-66B7A666E6F9}" type="presParOf" srcId="{7B437F80-FB5C-4AB6-8A89-8A9B8523E342}" destId="{E6FD590E-6E2C-4268-B816-FB619703A965}" srcOrd="1" destOrd="0" presId="urn:microsoft.com/office/officeart/2008/layout/PictureStrips"/>
    <dgm:cxn modelId="{EED417FE-6945-4562-AC70-D61EBF73CD49}" type="presParOf" srcId="{A49F41E7-EF71-4EA1-B911-710425BDAD35}" destId="{A7150A02-0DE8-4397-A677-8BBB8B7EBEE0}" srcOrd="7" destOrd="0" presId="urn:microsoft.com/office/officeart/2008/layout/PictureStrips"/>
    <dgm:cxn modelId="{8EB9B187-9E11-4BC8-BDBF-D4E16B19581C}" type="presParOf" srcId="{A49F41E7-EF71-4EA1-B911-710425BDAD35}" destId="{FF795EA9-C5DB-419D-B259-8BCEF7866974}" srcOrd="8" destOrd="0" presId="urn:microsoft.com/office/officeart/2008/layout/PictureStrips"/>
    <dgm:cxn modelId="{73EF6F49-FE11-435C-BC98-399E954838F8}" type="presParOf" srcId="{FF795EA9-C5DB-419D-B259-8BCEF7866974}" destId="{DA8C9E1A-5D70-435F-93F5-C094B2AA38D4}" srcOrd="0" destOrd="0" presId="urn:microsoft.com/office/officeart/2008/layout/PictureStrips"/>
    <dgm:cxn modelId="{0D330A0A-03E2-4A64-B04C-9E2EADCC5E17}" type="presParOf" srcId="{FF795EA9-C5DB-419D-B259-8BCEF7866974}" destId="{E2968E0C-2EE3-420F-A483-FAC5F418BE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3EDE9-1C6E-48A5-97C4-5638B08D8B25}">
      <dsp:nvSpPr>
        <dsp:cNvPr id="0" name=""/>
        <dsp:cNvSpPr/>
      </dsp:nvSpPr>
      <dsp:spPr>
        <a:xfrm>
          <a:off x="4737" y="72844"/>
          <a:ext cx="4118760" cy="12871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000" tIns="49530" rIns="49530" bIns="49530" numCol="1" spcCol="1270" anchor="ctr" anchorCtr="0">
          <a:noAutofit/>
        </a:bodyPr>
        <a:lstStyle/>
        <a:p>
          <a:pPr marL="85725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социально-психологическую и педагогическую помощь несовершеннолетним с ограниченными возможностями здоровья и (или) отклонениями в поведении либо несовершеннолетним, имеющим проблемы в обучении;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7" y="72844"/>
        <a:ext cx="4118760" cy="1287112"/>
      </dsp:txXfrm>
    </dsp:sp>
    <dsp:sp modelId="{2BCFA0D8-561C-46E6-B901-A75C51CF98BC}">
      <dsp:nvSpPr>
        <dsp:cNvPr id="0" name=""/>
        <dsp:cNvSpPr/>
      </dsp:nvSpPr>
      <dsp:spPr>
        <a:xfrm>
          <a:off x="0" y="8756"/>
          <a:ext cx="436091" cy="50694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6869DF-95A7-4DA8-BAC3-B1548A6BD98A}">
      <dsp:nvSpPr>
        <dsp:cNvPr id="0" name=""/>
        <dsp:cNvSpPr/>
      </dsp:nvSpPr>
      <dsp:spPr>
        <a:xfrm>
          <a:off x="4341520" y="72844"/>
          <a:ext cx="4118760" cy="12871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общего образования;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1520" y="72844"/>
        <a:ext cx="4118760" cy="1287112"/>
      </dsp:txXfrm>
    </dsp:sp>
    <dsp:sp modelId="{A089E2B7-E679-4F3D-9FDC-19EBA972E73D}">
      <dsp:nvSpPr>
        <dsp:cNvPr id="0" name=""/>
        <dsp:cNvSpPr/>
      </dsp:nvSpPr>
      <dsp:spPr>
        <a:xfrm>
          <a:off x="4270878" y="8756"/>
          <a:ext cx="436091" cy="506949"/>
        </a:xfrm>
        <a:prstGeom prst="rect">
          <a:avLst/>
        </a:prstGeom>
        <a:solidFill>
          <a:schemeClr val="accent2">
            <a:tint val="50000"/>
            <a:hueOff val="2953700"/>
            <a:satOff val="-8409"/>
            <a:lumOff val="-77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1C4111-8A67-48F0-9A6F-DF7C4539AF5A}">
      <dsp:nvSpPr>
        <dsp:cNvPr id="0" name=""/>
        <dsp:cNvSpPr/>
      </dsp:nvSpPr>
      <dsp:spPr>
        <a:xfrm>
          <a:off x="4737" y="1507260"/>
          <a:ext cx="4118760" cy="12871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00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выявляют семьи, находящиеся в социально опасном положении, и оказывают им помощь в обучении и воспитании детей;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7" y="1507260"/>
        <a:ext cx="4118760" cy="1287112"/>
      </dsp:txXfrm>
    </dsp:sp>
    <dsp:sp modelId="{4C2255AA-DA83-4E25-987D-771F38945E74}">
      <dsp:nvSpPr>
        <dsp:cNvPr id="0" name=""/>
        <dsp:cNvSpPr/>
      </dsp:nvSpPr>
      <dsp:spPr>
        <a:xfrm>
          <a:off x="0" y="1443172"/>
          <a:ext cx="436091" cy="506949"/>
        </a:xfrm>
        <a:prstGeom prst="rect">
          <a:avLst/>
        </a:prstGeom>
        <a:solidFill>
          <a:schemeClr val="accent2">
            <a:tint val="50000"/>
            <a:hueOff val="5907399"/>
            <a:satOff val="-16819"/>
            <a:lumOff val="-154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C614F7-0FC4-4DB0-A3D1-80913C72A379}">
      <dsp:nvSpPr>
        <dsp:cNvPr id="0" name=""/>
        <dsp:cNvSpPr/>
      </dsp:nvSpPr>
      <dsp:spPr>
        <a:xfrm>
          <a:off x="4341520" y="1507260"/>
          <a:ext cx="4118760" cy="12871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00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обеспечивают организацию в образовательных организациях общедоступных спортивных секций, технических и иных кружков, клубов и привлечение к участию в них несовершеннолетних;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1520" y="1507260"/>
        <a:ext cx="4118760" cy="1287112"/>
      </dsp:txXfrm>
    </dsp:sp>
    <dsp:sp modelId="{E6FD590E-6E2C-4268-B816-FB619703A965}">
      <dsp:nvSpPr>
        <dsp:cNvPr id="0" name=""/>
        <dsp:cNvSpPr/>
      </dsp:nvSpPr>
      <dsp:spPr>
        <a:xfrm>
          <a:off x="4270878" y="1443172"/>
          <a:ext cx="436091" cy="506949"/>
        </a:xfrm>
        <a:prstGeom prst="rect">
          <a:avLst/>
        </a:prstGeom>
        <a:solidFill>
          <a:schemeClr val="accent2">
            <a:tint val="50000"/>
            <a:hueOff val="8861099"/>
            <a:satOff val="-25228"/>
            <a:lumOff val="-231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8C9E1A-5D70-435F-93F5-C094B2AA38D4}">
      <dsp:nvSpPr>
        <dsp:cNvPr id="0" name=""/>
        <dsp:cNvSpPr/>
      </dsp:nvSpPr>
      <dsp:spPr>
        <a:xfrm>
          <a:off x="2173129" y="2941676"/>
          <a:ext cx="4118760" cy="1287112"/>
        </a:xfrm>
        <a:prstGeom prst="rect">
          <a:avLst/>
        </a:prstGeom>
        <a:solidFill>
          <a:schemeClr val="lt1">
            <a:hueOff val="0"/>
            <a:satOff val="0"/>
            <a:lumOff val="0"/>
            <a:alpha val="73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800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 осуществляют меры по реализации программ и методик, направленных на формирование законопослушного поведения несовершеннолетних.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2173129" y="2941676"/>
        <a:ext cx="4118760" cy="1287112"/>
      </dsp:txXfrm>
    </dsp:sp>
    <dsp:sp modelId="{E2968E0C-2EE3-420F-A483-FAC5F418BE15}">
      <dsp:nvSpPr>
        <dsp:cNvPr id="0" name=""/>
        <dsp:cNvSpPr/>
      </dsp:nvSpPr>
      <dsp:spPr>
        <a:xfrm>
          <a:off x="2102486" y="2877588"/>
          <a:ext cx="436091" cy="506949"/>
        </a:xfrm>
        <a:prstGeom prst="rect">
          <a:avLst/>
        </a:prstGeom>
        <a:solidFill>
          <a:schemeClr val="accent2">
            <a:tint val="50000"/>
            <a:hueOff val="11814799"/>
            <a:satOff val="-33637"/>
            <a:lumOff val="-308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E588325-C52F-4960-94C2-C94740BB1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32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F6CD-AA82-405B-A150-90BA25A976A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76E9-7DD7-455F-8930-5EAA2E2FE0F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1479-BB6E-4072-9A3E-A110B373CAD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AC489521-96EC-48CB-A92D-0CE1D10601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735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0185-8879-4B67-A022-9A213121F44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3A63-2F53-4E8A-B3FB-344B5C25C9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864-B8BB-48F1-A810-2F7F55ED3CE6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97F-9CF4-4C3A-9E54-45081E83B38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C8B-1D4E-4E3B-9A3F-534E4860F2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1B9-FE37-4E19-BE61-8C03158D83E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ABC960-FE95-493D-A9A0-D4E16A5F246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1A2A-C7AB-4556-AD84-7641F78B1EA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0BCA885-1AFF-4864-BB2F-C2504A9AD46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556793"/>
            <a:ext cx="6656040" cy="2329408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r>
              <a:rPr lang="ru-RU" sz="2400" dirty="0"/>
              <a:t>Совместное заседание </a:t>
            </a:r>
            <a:r>
              <a:rPr lang="ru-RU" sz="2400" dirty="0" err="1" smtClean="0"/>
              <a:t>заместителЕЙ</a:t>
            </a:r>
            <a:r>
              <a:rPr lang="ru-RU" sz="2400" dirty="0" smtClean="0"/>
              <a:t> </a:t>
            </a:r>
            <a:r>
              <a:rPr lang="ru-RU" sz="2400" dirty="0"/>
              <a:t>директоров </a:t>
            </a:r>
            <a:r>
              <a:rPr lang="ru-RU" sz="2400" dirty="0" smtClean="0"/>
              <a:t>по воспитательной </a:t>
            </a:r>
            <a:r>
              <a:rPr lang="ru-RU" sz="2400" dirty="0"/>
              <a:t>работе и социальных педагогов</a:t>
            </a:r>
            <a:br>
              <a:rPr lang="ru-RU" sz="2400" dirty="0"/>
            </a:br>
            <a:r>
              <a:rPr lang="ru-RU" sz="2400" dirty="0"/>
              <a:t>«Воспитание: проектирование и </a:t>
            </a:r>
            <a:r>
              <a:rPr lang="ru-RU" sz="2400" dirty="0" smtClean="0"/>
              <a:t>конструирование «точек </a:t>
            </a:r>
            <a:r>
              <a:rPr lang="ru-RU" sz="2400" dirty="0"/>
              <a:t>роста»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2019-2020 учебный год»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dirty="0" smtClean="0"/>
              <a:t>28.08.2019г.</a:t>
            </a:r>
            <a:endParaRPr lang="en-US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318356"/>
              </p:ext>
            </p:extLst>
          </p:nvPr>
        </p:nvGraphicFramePr>
        <p:xfrm>
          <a:off x="1259632" y="1340768"/>
          <a:ext cx="7056784" cy="269125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688745"/>
                <a:gridCol w="778111"/>
                <a:gridCol w="784565"/>
                <a:gridCol w="805363"/>
              </a:tblGrid>
              <a:tr h="360040">
                <a:tc>
                  <a:txBody>
                    <a:bodyPr/>
                    <a:lstStyle/>
                    <a:p>
                      <a:pPr marL="152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Статья УК </a:t>
                      </a:r>
                      <a:r>
                        <a:rPr lang="ru-RU" sz="1600" spc="-15" dirty="0" smtClean="0">
                          <a:effectLst/>
                        </a:rPr>
                        <a:t>РФ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effectLst/>
                        </a:rPr>
                        <a:t>2018год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</a:rPr>
                        <a:t>2019год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+-%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53695">
                <a:tc>
                  <a:txBody>
                    <a:bodyPr/>
                    <a:lstStyle/>
                    <a:p>
                      <a:pPr marL="8890" marR="0" indent="0" algn="just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Ст.112. Умышленное причинение </a:t>
                      </a:r>
                      <a:r>
                        <a:rPr lang="ru-RU" sz="1600" spc="10" dirty="0" smtClean="0">
                          <a:effectLst/>
                        </a:rPr>
                        <a:t>вреда </a:t>
                      </a:r>
                      <a:r>
                        <a:rPr lang="ru-RU" sz="1600" spc="-10" dirty="0" smtClean="0">
                          <a:effectLst/>
                        </a:rPr>
                        <a:t>здоровью</a:t>
                      </a:r>
                      <a:r>
                        <a:rPr lang="ru-RU" sz="1600" spc="-1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 smtClean="0">
                          <a:effectLst/>
                        </a:rPr>
                        <a:t>(Средней </a:t>
                      </a:r>
                      <a:r>
                        <a:rPr lang="ru-RU" sz="1600" spc="10" dirty="0" smtClean="0">
                          <a:effectLst/>
                        </a:rPr>
                        <a:t>тяжести)</a:t>
                      </a: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effectLst/>
                        </a:rPr>
                        <a:t>+100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5" dirty="0">
                          <a:effectLst/>
                        </a:rPr>
                        <a:t>Ст. 158. Кража</a:t>
                      </a:r>
                      <a:r>
                        <a:rPr lang="ru-RU" sz="1600" spc="-35" dirty="0" smtClean="0">
                          <a:effectLst/>
                        </a:rPr>
                        <a:t>.</a:t>
                      </a:r>
                      <a:endParaRPr lang="ru-RU" sz="1600" spc="0" dirty="0" smtClean="0">
                        <a:effectLst/>
                        <a:latin typeface="Times New Roman"/>
                      </a:endParaRPr>
                    </a:p>
                    <a:p>
                      <a:pPr marL="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Ст. 161. </a:t>
                      </a:r>
                      <a:r>
                        <a:rPr lang="ru-RU" sz="1600" spc="-10" dirty="0" smtClean="0">
                          <a:effectLst/>
                        </a:rPr>
                        <a:t>Грабеж</a:t>
                      </a:r>
                    </a:p>
                    <a:p>
                      <a:pPr marL="8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89230">
                <a:tc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</a:rPr>
                        <a:t>Ст. 159. </a:t>
                      </a:r>
                      <a:r>
                        <a:rPr lang="ru-RU" sz="1600" spc="-5" dirty="0" smtClean="0">
                          <a:effectLst/>
                        </a:rPr>
                        <a:t>Мошенничество</a:t>
                      </a:r>
                    </a:p>
                    <a:p>
                      <a:pPr marL="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655576"/>
            <a:ext cx="8363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999413" marR="0" lvl="0" indent="-7999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 преступлений, совершённых несовершеннолетними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24440"/>
              </p:ext>
            </p:extLst>
          </p:nvPr>
        </p:nvGraphicFramePr>
        <p:xfrm>
          <a:off x="1763688" y="5085184"/>
          <a:ext cx="5328593" cy="144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1964"/>
                <a:gridCol w="1331964"/>
                <a:gridCol w="1331964"/>
                <a:gridCol w="1332701"/>
              </a:tblGrid>
              <a:tr h="720080">
                <a:tc gridSpan="2"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Совершено преступлений несовершеннолетними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к уголовной ответственности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17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94039" y="4413722"/>
            <a:ext cx="765491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Показатели уровня преступности среди обучающихся муниципальных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общеобразовательных учреждений за 6 месяцев 2019г.</a:t>
            </a:r>
            <a:endParaRPr kumimoji="0" lang="ru-RU" alt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97512" cy="548640"/>
          </a:xfrm>
        </p:spPr>
        <p:txBody>
          <a:bodyPr/>
          <a:lstStyle/>
          <a:p>
            <a:pPr algn="ctr"/>
            <a:r>
              <a:rPr lang="ru-RU" sz="2000" b="1" dirty="0"/>
              <a:t>Показатели уровня преступности среди обучающихся муниципальных общеобразовательных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учреждений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33186"/>
              </p:ext>
            </p:extLst>
          </p:nvPr>
        </p:nvGraphicFramePr>
        <p:xfrm>
          <a:off x="827584" y="1484784"/>
          <a:ext cx="7488831" cy="5021021"/>
        </p:xfrm>
        <a:graphic>
          <a:graphicData uri="http://schemas.openxmlformats.org/drawingml/2006/table">
            <a:tbl>
              <a:tblPr lastRow="1" bandRow="1">
                <a:tableStyleId>{284E427A-3D55-4303-BF80-6455036E1DE7}</a:tableStyleId>
              </a:tblPr>
              <a:tblGrid>
                <a:gridCol w="1144127"/>
                <a:gridCol w="1352150"/>
                <a:gridCol w="1392155"/>
                <a:gridCol w="3600399"/>
              </a:tblGrid>
              <a:tr h="712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Совершено преступлений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к уголовной ответственности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преступления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</a:tr>
              <a:tr h="48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marL="889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Ст.112. Умышленное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причинение вреда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здоровью.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(Средней </a:t>
                      </a:r>
                      <a:r>
                        <a:rPr lang="ru-RU" sz="160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тяжести)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</a:tr>
              <a:tr h="17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158. Кража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</a:tr>
              <a:tr h="690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158. Кража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</a:tr>
              <a:tr h="1263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158. 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</a:tr>
              <a:tr h="459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562" marR="145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0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algn="ctr"/>
            <a:r>
              <a:rPr lang="ru-RU" sz="1600" b="1" dirty="0"/>
              <a:t>Показатели уровня преступности среди обучающихся в муниципальных общеобразовательных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учреждений, не достигших возраста ответственности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382284"/>
              </p:ext>
            </p:extLst>
          </p:nvPr>
        </p:nvGraphicFramePr>
        <p:xfrm>
          <a:off x="1619672" y="1340768"/>
          <a:ext cx="5976663" cy="5450339"/>
        </p:xfrm>
        <a:graphic>
          <a:graphicData uri="http://schemas.openxmlformats.org/drawingml/2006/table">
            <a:tbl>
              <a:tblPr lastRow="1" bandRow="1">
                <a:tableStyleId>{284E427A-3D55-4303-BF80-6455036E1DE7}</a:tableStyleId>
              </a:tblPr>
              <a:tblGrid>
                <a:gridCol w="1670058"/>
                <a:gridCol w="1504815"/>
                <a:gridCol w="1708982"/>
                <a:gridCol w="1092808"/>
              </a:tblGrid>
              <a:tr h="430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школы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Совершено преступлений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преступления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21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21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115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64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319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алкогольном состоянии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21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167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108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21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318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86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21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158 УК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  <a:tr h="21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человек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2755" marR="227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8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</p:spPr>
        <p:txBody>
          <a:bodyPr/>
          <a:lstStyle/>
          <a:p>
            <a:pPr algn="ctr"/>
            <a:r>
              <a:rPr lang="ru-RU" sz="1800" dirty="0"/>
              <a:t>Об организации  учебного процесса учащимся, </a:t>
            </a:r>
            <a:br>
              <a:rPr lang="ru-RU" sz="1800" dirty="0"/>
            </a:br>
            <a:r>
              <a:rPr lang="ru-RU" sz="1800" dirty="0"/>
              <a:t>поступившим на социальное обслуживание </a:t>
            </a:r>
            <a:br>
              <a:rPr lang="ru-RU" sz="1800" dirty="0"/>
            </a:br>
            <a:r>
              <a:rPr lang="ru-RU" sz="1800" dirty="0"/>
              <a:t>в ОГБУСО «Центр социальной помощи семье и</a:t>
            </a:r>
            <a:br>
              <a:rPr lang="ru-RU" sz="1800" dirty="0"/>
            </a:br>
            <a:r>
              <a:rPr lang="ru-RU" sz="1800" dirty="0"/>
              <a:t>детям </a:t>
            </a:r>
            <a:r>
              <a:rPr lang="ru-RU" sz="1800" dirty="0" err="1"/>
              <a:t>г.Усть-Илимска</a:t>
            </a:r>
            <a:r>
              <a:rPr lang="ru-RU" sz="1800" dirty="0"/>
              <a:t> и Усть-Илимского района»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520940" cy="357984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 течение 3-х дней  учебный процесс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учащихся, поступивших  в учебный период в  ОГБУСО «Центр социальной помощи семье и детям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г.Усть-Илимску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Усть-Илимскому району» (далее Центр) на социальное обслуживание;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3-х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дневный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 с момента поступления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в Центр информировать Управление образование Администрации города Усть-Илимска об организации учебного процесса.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0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520940" cy="548640"/>
          </a:xfrm>
        </p:spPr>
        <p:txBody>
          <a:bodyPr/>
          <a:lstStyle/>
          <a:p>
            <a:pPr algn="ctr"/>
            <a:r>
              <a:rPr lang="ru-RU" sz="1600" b="1" dirty="0" smtClean="0"/>
              <a:t>Областное межведомственное профилактическое мероприятие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«Каждого ребенка за парту» с 01.09.2018 по </a:t>
            </a:r>
            <a:r>
              <a:rPr lang="ru-RU" sz="1600" b="1" dirty="0" smtClean="0"/>
              <a:t>10.10.2018 </a:t>
            </a:r>
            <a:r>
              <a:rPr lang="ru-RU" sz="1600" b="1" dirty="0"/>
              <a:t>г</a:t>
            </a:r>
            <a:r>
              <a:rPr lang="ru-RU" sz="1600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86144"/>
              </p:ext>
            </p:extLst>
          </p:nvPr>
        </p:nvGraphicFramePr>
        <p:xfrm>
          <a:off x="323528" y="548680"/>
          <a:ext cx="8640960" cy="62179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20681"/>
                <a:gridCol w="6032047"/>
                <a:gridCol w="1008112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Примечание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несовершеннолетних в возрасте от 7 до 18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возрасте от 7 до 10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возрасте от 11 до 15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возрасте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16 до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детей-сирот </a:t>
                      </a:r>
                      <a:r>
                        <a:rPr lang="ru-RU" sz="1200" dirty="0">
                          <a:effectLst/>
                        </a:rPr>
                        <a:t>и детей оставшихся без попечения родителей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несовершеннолетних, обучающихся в форме семейного образования на начало 2019-2020 учебного года.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(указать причины)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несовершеннолетних, не прошедших ГИА в 2018-2019 учебном году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 основной период)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детей-сирот и детей оставшихся без попечения родителей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Принятые меры в отношении них: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пересдали результаты ГИА в дополнительные сроки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продолжили обучение в образовательной организации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направлены на обучение и иные образовательные организации/ из них, в профессиональные образовательные организации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поступили в вечерние (сменные) образовательные организации.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устроены в другие организации профессионального образования.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трудоустроено (временно/постоянно).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иные (указать какие)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несовершеннолетних, не сдавших ЕГЭ в </a:t>
                      </a:r>
                      <a:r>
                        <a:rPr lang="ru-RU" sz="1200" dirty="0" smtClean="0">
                          <a:effectLst/>
                        </a:rPr>
                        <a:t>2018 </a:t>
                      </a:r>
                      <a:r>
                        <a:rPr lang="ru-RU" sz="1200" dirty="0">
                          <a:effectLst/>
                        </a:rPr>
                        <a:t>– </a:t>
                      </a:r>
                      <a:r>
                        <a:rPr lang="ru-RU" sz="1200" dirty="0" smtClean="0">
                          <a:effectLst/>
                        </a:rPr>
                        <a:t>2019 </a:t>
                      </a:r>
                      <a:r>
                        <a:rPr lang="ru-RU" sz="1200" dirty="0">
                          <a:effectLst/>
                        </a:rPr>
                        <a:t>учебном году (всего).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-в т.ч. детей-сирот и детей оставшихся без попечения родителей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Принятые меры в отношении них (указать какие)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материалов(дел), поступивших в КДН и ЗП  из организации в 2018-2019уч.г.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представлений об отчислении несовершеннолетнего из образовательного учреждения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представлений об оставлении несовершеннолетним образовательного учреждения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-представлений об уклонении несовершеннолетнего от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-ходатайств образовательного учреждения о проведении профилактических мероприятий с обучающимся, допустившими систематические пропуски учебных занятий без уважительной причины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  <a:tr h="132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иные материалы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40" marR="203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7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255890"/>
              </p:ext>
            </p:extLst>
          </p:nvPr>
        </p:nvGraphicFramePr>
        <p:xfrm>
          <a:off x="251520" y="332656"/>
          <a:ext cx="8640958" cy="6248400"/>
        </p:xfrm>
        <a:graphic>
          <a:graphicData uri="http://schemas.openxmlformats.org/drawingml/2006/table">
            <a:tbl>
              <a:tblPr bandRow="1" bandCol="1">
                <a:tableStyleId>{00A15C55-8517-42AA-B614-E9B94910E393}</a:tableStyleId>
              </a:tblPr>
              <a:tblGrid>
                <a:gridCol w="411473"/>
                <a:gridCol w="5799045"/>
                <a:gridCol w="1215220"/>
                <a:gridCol w="1215220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 </a:t>
                      </a:r>
                      <a:r>
                        <a:rPr lang="ru-RU" sz="1200" dirty="0">
                          <a:effectLst/>
                        </a:rPr>
                        <a:t>итогам проведения мероприятий: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Выявлено несовершеннолетних, не имеющих основного общего образования  (9 классов).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-в т.ч. детей-сирот и детей оставшихся без попечения родителей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Выявлено незанятых несовершеннолетних (всего)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возрасте от 7 до 10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возрасте от 11 до 15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возрасте от 16 до 18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общего кол-ва незанятых несовершеннолетних, по причине: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-отчисление из ОУ по согласованию с КДН и ЗП МО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-уклонение родителей (законных представителей) несовершеннолетних от обязанностей по обучению детей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-уклонение родителей (законных представителей) несовершеннолетних от обязанностей по содержанию  детей (отсутствие одежды, обуви, школьных принадлежностей)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4325" algn="l"/>
                          <a:tab pos="373380" algn="ctr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состояние здоровья (по медицинским показателям)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-другие причины (в розыске, под следствием и т.д.)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отчисленных  из ОУ без согласования с КДН и ЗП МО.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Выявлено несовершеннолетних, ни разу не посещавших ОУ: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возрасте от 7 до 10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возрасте от 11 до 15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возрасте от 16 до 18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Принято мер в отношении несовершеннолетних (всего)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возвращено в образовательную организацию;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направлено на обучение в иные образовательные организации/из них, в профессиональные образовательные организации.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 поступили в вечерние (сменные) образовательные организации.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устроено в другие организации профессионального обучения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трудоустроены (временно/постоянно)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иные (указать что конкретно):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- ребенок направлен на ТПМПК для установления вида программы (СИПР);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направлены документы на рассмотрение КДН и ЗП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56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027670"/>
              </p:ext>
            </p:extLst>
          </p:nvPr>
        </p:nvGraphicFramePr>
        <p:xfrm>
          <a:off x="827584" y="692696"/>
          <a:ext cx="7560840" cy="3627120"/>
        </p:xfrm>
        <a:graphic>
          <a:graphicData uri="http://schemas.openxmlformats.org/drawingml/2006/table">
            <a:tbl>
              <a:tblPr bandRow="1" bandCol="1">
                <a:tableStyleId>{00A15C55-8517-42AA-B614-E9B94910E393}</a:tableStyleId>
              </a:tblPr>
              <a:tblGrid>
                <a:gridCol w="360039"/>
                <a:gridCol w="5074165"/>
                <a:gridCol w="1063318"/>
                <a:gridCol w="1063318"/>
              </a:tblGrid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Принято мер в отношении родителей (законных представителей) несовершеннолетних (всего)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них: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составлен протоколов об административных правонарушениях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привлечено к административной ответственности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принято мер профилактического характера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направлено материалов на лишение/ ограничение родительских прав: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Оказана помощь несовершеннолетним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социальная помощь.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иные виды помощи (указать какие)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-психолого-педагогическая консультация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Оказана помощь родителям ( законным представителям) несовершеннолетних: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социальная помощь.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иные виды помощи (указать какие)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консультация специалистов и администрации ОУ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98" marR="150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0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/>
              <a:t>План</a:t>
            </a:r>
            <a:br>
              <a:rPr lang="ru-RU" sz="1800" b="1" dirty="0"/>
            </a:br>
            <a:r>
              <a:rPr lang="ru-RU" sz="1800" b="1" dirty="0"/>
              <a:t>проведения межведомственного профилактического мероприятия «Подросток»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07381"/>
              </p:ext>
            </p:extLst>
          </p:nvPr>
        </p:nvGraphicFramePr>
        <p:xfrm>
          <a:off x="683569" y="1100138"/>
          <a:ext cx="7560840" cy="4164485"/>
        </p:xfrm>
        <a:graphic>
          <a:graphicData uri="http://schemas.openxmlformats.org/drawingml/2006/table">
            <a:tbl>
              <a:tblPr firstRow="1" bandRow="1" bandCol="1">
                <a:tableStyleId>{00A15C55-8517-42AA-B614-E9B94910E393}</a:tableStyleId>
              </a:tblPr>
              <a:tblGrid>
                <a:gridCol w="5473448"/>
                <a:gridCol w="2087392"/>
              </a:tblGrid>
              <a:tr h="0">
                <a:tc>
                  <a:txBody>
                    <a:bodyPr/>
                    <a:lstStyle/>
                    <a:p>
                      <a:pPr marL="35560" marR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</a:tr>
              <a:tr h="0">
                <a:tc>
                  <a:txBody>
                    <a:bodyPr/>
                    <a:lstStyle/>
                    <a:p>
                      <a:pPr marL="35560" marR="164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неработающих,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необучающихся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не имеющих основного (общего) образования, принятие мер по их возвращению в общеобразовательные учреждения.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</a:tr>
              <a:tr h="0">
                <a:tc>
                  <a:txBody>
                    <a:bodyPr/>
                    <a:lstStyle/>
                    <a:p>
                      <a:pPr marL="35560" marR="164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анализа социального положения семей, в которых воспитываются учащиеся первых классов.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</a:tr>
              <a:tr h="0">
                <a:tc>
                  <a:txBody>
                    <a:bodyPr/>
                    <a:lstStyle/>
                    <a:p>
                      <a:pPr marL="35560" marR="164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комиссии по делам несовершеннолетних и защите их прав в муниципальном образовании город Усть-Илимск о фактах неявки несовершеннолетних на учебные занятия без уважительных причин.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</a:tr>
              <a:tr h="0">
                <a:tc>
                  <a:txBody>
                    <a:bodyPr/>
                    <a:lstStyle/>
                    <a:p>
                      <a:pPr marL="35560" marR="164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среза одного учебного дня во всех общеобразовательных учреждениях города Усть-Илимска по выявлению детей школьного возраста, не приступивших к обучению.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64" marR="7064" marT="7064" marB="706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5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«Телефон доверия»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акции:  мотивировать  школьников  обращаться  за  помощью  на телефон доверия в трудных жизненных ситуациях.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  акции   необходимо   организовать   работу   во   всех образовательных  учреждениях,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информированию  детей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службе детского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  доверия  и  с  просьбой  записать  единый  общероссийский номер телефона в дневники и мобильные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телефоны.</a:t>
            </a:r>
          </a:p>
          <a:p>
            <a:pPr marL="0" indent="444500" algn="just"/>
            <a:endParaRPr lang="ru-RU" dirty="0" smtClean="0"/>
          </a:p>
          <a:p>
            <a:pPr marL="0" indent="444500" algn="just"/>
            <a:endParaRPr lang="ru-RU" dirty="0"/>
          </a:p>
          <a:p>
            <a:pPr marL="0" indent="444500" algn="just"/>
            <a:endParaRPr lang="ru-RU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21" y="4437112"/>
            <a:ext cx="4110079" cy="223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0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578578" cy="6078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8264" y="2204864"/>
            <a:ext cx="2016224" cy="2736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Сроки:</a:t>
            </a:r>
          </a:p>
          <a:p>
            <a:pPr algn="ctr"/>
            <a:r>
              <a:rPr lang="ru-RU" dirty="0" smtClean="0"/>
              <a:t>5 дней с момент получения постановления Управлением образованием </a:t>
            </a:r>
          </a:p>
          <a:p>
            <a:pPr algn="ctr"/>
            <a:r>
              <a:rPr lang="ru-RU" dirty="0" smtClean="0"/>
              <a:t>(от входящей даты)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1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Статья 14 ФЗ № 120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638070"/>
              </p:ext>
            </p:extLst>
          </p:nvPr>
        </p:nvGraphicFramePr>
        <p:xfrm>
          <a:off x="323528" y="1795235"/>
          <a:ext cx="8465019" cy="430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7624" y="98072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Организации, осуществляющие образовательную деятельность: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1844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62" y="19168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3353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007" y="33286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8894" y="47878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360039"/>
              </p:ext>
            </p:extLst>
          </p:nvPr>
        </p:nvGraphicFramePr>
        <p:xfrm>
          <a:off x="827584" y="548680"/>
          <a:ext cx="7992888" cy="5818490"/>
        </p:xfrm>
        <a:graphic>
          <a:graphicData uri="http://schemas.openxmlformats.org/drawingml/2006/table">
            <a:tbl>
              <a:tblPr firstRow="1" firstCol="1" bandRow="1"/>
              <a:tblGrid>
                <a:gridCol w="4763438"/>
                <a:gridCol w="3229450"/>
              </a:tblGrid>
              <a:tr h="54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Сведения о несовершеннолетнем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ФИО 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2. Дата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рождения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 Адрес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(фактический)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88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 Сфера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учащийся школы, студент, работает, без определенного рода занятий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6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5. Учет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психиатрических и наркологических службах, органах системы профилактики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4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6. Юридический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статус (</a:t>
                      </a: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воспитываются в кровной семье, устроены на воспитание в семьи, помещены в организации для детей – сирот и детей, оставшихся без попечения родителей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7. Сведения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 семье (</a:t>
                      </a: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состав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85" marR="38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8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Информация о случившемся: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Подробная информация о несовершеннолетнем, который пострадал от жестокого обращения или совершил попытку суицида (с указанием </a:t>
                      </a:r>
                      <a:r>
                        <a:rPr lang="ru-RU" sz="1400" i="1" u="sng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причины суицида, способа и места</a:t>
                      </a: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Комплекс произведенных мер по оказанию помощи несовершеннолетнему и его семье: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Указать даты, наименование мероприятий, формы работы, кто проводил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План по индивидуальному сопровождению несовершеннолетнего и его семьи: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Описать дальнейший комплекс психологических и социальных мер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8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Примечания: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985" marR="38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60232" y="6238924"/>
            <a:ext cx="2232248" cy="5024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5 числа следующего месяца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5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6509" cy="590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_Fedotova\Downloads\5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2" y="668225"/>
            <a:ext cx="5358385" cy="39179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4091" y="3573016"/>
            <a:ext cx="5260037" cy="64807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5422" y="670356"/>
            <a:ext cx="2659046" cy="10304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2. Внеурочная деятельность, которая прописана в плане «Внеурочная деятельность»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935" y="4853369"/>
            <a:ext cx="8382721" cy="1228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4. Во внеурочную деятельность можно записать: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индивидуальные занятия с предметником,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репетитор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индивидуальные занятия с логопедом и психологом.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09320" y="5091757"/>
            <a:ext cx="26642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! Будет проверено!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9315" y="1844824"/>
            <a:ext cx="2631259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3. Группы продленного дня (письмо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 от 12 мая 2011 г. </a:t>
            </a:r>
          </a:p>
          <a:p>
            <a:r>
              <a:rPr lang="ru-RU" sz="1600" dirty="0" smtClean="0"/>
              <a:t>N 03­296)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67923" y="177255"/>
            <a:ext cx="545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входит во внеурочную деятельность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091" y="6208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56737"/>
              </p:ext>
            </p:extLst>
          </p:nvPr>
        </p:nvGraphicFramePr>
        <p:xfrm>
          <a:off x="395536" y="701988"/>
          <a:ext cx="8496946" cy="474282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72673"/>
                <a:gridCol w="968950"/>
                <a:gridCol w="447208"/>
                <a:gridCol w="745346"/>
                <a:gridCol w="680884"/>
                <a:gridCol w="924815"/>
                <a:gridCol w="900090"/>
                <a:gridCol w="900090"/>
                <a:gridCol w="991664"/>
                <a:gridCol w="736826"/>
                <a:gridCol w="828400"/>
              </a:tblGrid>
              <a:tr h="924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учащихся, состоящего на различных видах учета/ ФИО учащихся, чьи семьи состоят на различных видах учет*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учета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формы досуга (экскурсии, мероприятия, беседы в библиотеках)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521024"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Перова Яна Юрьевна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ВШУ,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Понедельник, пятница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«ДЮСШ «Лесохимик»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спортивной борьбы «Самбо-2000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мире информатики»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521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Репетитор по математике (14.00)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308528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Ястребов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Диниил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Викторович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ВШУ,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 (семья);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23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с психологом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626261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75" marR="27375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75" marR="27375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75" marR="27375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75" marR="27375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Картинная галерея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выставки юных художников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92080" y="5891769"/>
            <a:ext cx="3672408" cy="3960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 это индивидуальные занятия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64108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Образец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988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7" y="1196752"/>
            <a:ext cx="68465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турпоходы,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прогулки с классом,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спортивно­-оздоровительные соревнования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экскурсии,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мероприятия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беседы </a:t>
            </a:r>
            <a:r>
              <a:rPr lang="ru-RU" dirty="0">
                <a:solidFill>
                  <a:prstClr val="black"/>
                </a:solidFill>
              </a:rPr>
              <a:t>в библиотеках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7" y="419472"/>
            <a:ext cx="692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Что входит в персональные </a:t>
            </a:r>
            <a:r>
              <a:rPr lang="ru-RU" sz="2400" b="1" dirty="0"/>
              <a:t>формы досуга </a:t>
            </a:r>
          </a:p>
        </p:txBody>
      </p:sp>
    </p:spTree>
    <p:extLst>
      <p:ext uri="{BB962C8B-B14F-4D97-AF65-F5344CB8AC3E}">
        <p14:creationId xmlns:p14="http://schemas.microsoft.com/office/powerpoint/2010/main" val="39025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1559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Общие замечания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15755"/>
            <a:ext cx="480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 верный указан учет учащихся и  семей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 понятно написан учет учащихся и семей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77803"/>
              </p:ext>
            </p:extLst>
          </p:nvPr>
        </p:nvGraphicFramePr>
        <p:xfrm>
          <a:off x="467544" y="1526293"/>
          <a:ext cx="8033297" cy="318071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2338"/>
                <a:gridCol w="986545"/>
                <a:gridCol w="352338"/>
                <a:gridCol w="704674"/>
                <a:gridCol w="643731"/>
                <a:gridCol w="874352"/>
                <a:gridCol w="850974"/>
                <a:gridCol w="850974"/>
                <a:gridCol w="969931"/>
                <a:gridCol w="664243"/>
                <a:gridCol w="783197"/>
              </a:tblGrid>
              <a:tr h="120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учащихся, состоящего на различных видах учета/ ФИО учащихся, чьи семьи состоят на различных видах учет*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учета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формы досуга (экскурсии, мероприятия, беседы в библиотеках)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233651">
                <a:tc rowSpan="2"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Перова Яна Юрьевна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ВШУ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ОДН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166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166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Сидоров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Илья Иванович 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(семья)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98383"/>
              </p:ext>
            </p:extLst>
          </p:nvPr>
        </p:nvGraphicFramePr>
        <p:xfrm>
          <a:off x="467544" y="5162768"/>
          <a:ext cx="8033297" cy="141097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2338"/>
                <a:gridCol w="986545"/>
                <a:gridCol w="352338"/>
                <a:gridCol w="704674"/>
                <a:gridCol w="643731"/>
                <a:gridCol w="874352"/>
                <a:gridCol w="850974"/>
                <a:gridCol w="850974"/>
                <a:gridCol w="969931"/>
                <a:gridCol w="664243"/>
                <a:gridCol w="783197"/>
              </a:tblGrid>
              <a:tr h="233651"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Перова Яна Юрьевна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ВШУ, ОДН (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 (семья);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166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166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Сидоров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Илья Иванович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ОДН (семья)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796571"/>
            <a:ext cx="970137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ПАВИЛЬНО: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727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583" y="1124744"/>
            <a:ext cx="65634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sz="1400" dirty="0" smtClean="0"/>
              <a:t>Не все учащиеся, чьи семьи состоят на чете прописаны в занятости</a:t>
            </a:r>
          </a:p>
          <a:p>
            <a:r>
              <a:rPr lang="ru-RU" sz="1400" dirty="0" smtClean="0"/>
              <a:t>4. Не достоверные данные по занятости</a:t>
            </a:r>
          </a:p>
          <a:p>
            <a:r>
              <a:rPr lang="ru-RU" sz="1400" dirty="0" smtClean="0"/>
              <a:t>5. Записана предположительная занятость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59071" y="3498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Общие замечания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49585"/>
              </p:ext>
            </p:extLst>
          </p:nvPr>
        </p:nvGraphicFramePr>
        <p:xfrm>
          <a:off x="441723" y="1924963"/>
          <a:ext cx="8033297" cy="2895855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2338"/>
                <a:gridCol w="986545"/>
                <a:gridCol w="352338"/>
                <a:gridCol w="704674"/>
                <a:gridCol w="643731"/>
                <a:gridCol w="874352"/>
                <a:gridCol w="850974"/>
                <a:gridCol w="850974"/>
                <a:gridCol w="969931"/>
                <a:gridCol w="664243"/>
                <a:gridCol w="783197"/>
              </a:tblGrid>
              <a:tr h="1596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учащихся, состоящего на различных видах учета/ ФИО учащихся, чьи семьи состоят на различных видах учет*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учета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формы досуга (экскурсии, мероприятия, беседы в библиотеках)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387102">
                <a:tc rowSpan="2"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Перова Яна Юрьевна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ВШУ СОП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Понедельник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с 19:30 часа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Вторник 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МБОУ 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СОШ 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№ 753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Секция – Борьба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(посещать начнет с 01.10.2018 г)</a:t>
                      </a: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166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63244"/>
              </p:ext>
            </p:extLst>
          </p:nvPr>
        </p:nvGraphicFramePr>
        <p:xfrm>
          <a:off x="323528" y="5373216"/>
          <a:ext cx="8033297" cy="3587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2338"/>
                <a:gridCol w="986545"/>
                <a:gridCol w="352338"/>
                <a:gridCol w="704674"/>
                <a:gridCol w="643731"/>
                <a:gridCol w="874352"/>
                <a:gridCol w="850974"/>
                <a:gridCol w="850974"/>
                <a:gridCol w="969931"/>
                <a:gridCol w="664243"/>
                <a:gridCol w="783197"/>
              </a:tblGrid>
              <a:tr h="144016">
                <a:tc rowSpan="2"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Перова Яна Юрьевна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ВШУ СОП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  <a:tr h="166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3402" y="4935069"/>
            <a:ext cx="970137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ПАВИЛЬНО: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41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92888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Повторяемость занятости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46364"/>
              </p:ext>
            </p:extLst>
          </p:nvPr>
        </p:nvGraphicFramePr>
        <p:xfrm>
          <a:off x="361678" y="1628800"/>
          <a:ext cx="8033297" cy="321742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2338"/>
                <a:gridCol w="986545"/>
                <a:gridCol w="352338"/>
                <a:gridCol w="704674"/>
                <a:gridCol w="643731"/>
                <a:gridCol w="874352"/>
                <a:gridCol w="850974"/>
                <a:gridCol w="850974"/>
                <a:gridCol w="969931"/>
                <a:gridCol w="664243"/>
                <a:gridCol w="783197"/>
              </a:tblGrid>
              <a:tr h="120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учащихся, состоящего на различных видах учета/ ФИО учащихся, чьи семьи состоят на различных видах учет*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учета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образование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формы досуга (экскурсии, мероприятия, беседы в библиотеках)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занятий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166473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Сидоров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Илья Иванович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ОДН (семья)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понед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«ДЮСШ «Лесохимик»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спортивной борьбы «Самбо-2000»,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  <a:tr h="166473">
                <a:tc vMerge="1"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«ДЮСШ «Лесохимик»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спортивной борьбы «Самбо-2000»,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00397"/>
              </p:ext>
            </p:extLst>
          </p:nvPr>
        </p:nvGraphicFramePr>
        <p:xfrm>
          <a:off x="361678" y="5517232"/>
          <a:ext cx="8033297" cy="8153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2338"/>
                <a:gridCol w="986545"/>
                <a:gridCol w="352338"/>
                <a:gridCol w="704674"/>
                <a:gridCol w="643731"/>
                <a:gridCol w="874352"/>
                <a:gridCol w="850974"/>
                <a:gridCol w="850974"/>
                <a:gridCol w="969931"/>
                <a:gridCol w="664243"/>
                <a:gridCol w="783197"/>
              </a:tblGrid>
              <a:tr h="8153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Сидоров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Илья Иванович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ОДН (семья)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ПН,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«ДЮСШ «Лесохимик»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спортивной борьбы «Самбо-2000»,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75" marR="2737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31559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Общие замечания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2070" y="5157192"/>
            <a:ext cx="970137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ПАВИЛЬНО: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023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3144938" y="2129698"/>
            <a:ext cx="1665582" cy="1623747"/>
            <a:chOff x="480" y="1200"/>
            <a:chExt cx="1042" cy="1019"/>
          </a:xfrm>
        </p:grpSpPr>
        <p:grpSp>
          <p:nvGrpSpPr>
            <p:cNvPr id="28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0" name="Picture 47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9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3" name="AutoShape 3"/>
          <p:cNvSpPr>
            <a:spLocks noChangeArrowheads="1"/>
          </p:cNvSpPr>
          <p:nvPr/>
        </p:nvSpPr>
        <p:spPr bwMode="gray">
          <a:xfrm>
            <a:off x="241597" y="3861048"/>
            <a:ext cx="1684338" cy="180181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black">
          <a:xfrm>
            <a:off x="3239981" y="1338506"/>
            <a:ext cx="149170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2400" dirty="0" smtClean="0">
                <a:latin typeface="Calibri" pitchFamily="34" charset="0"/>
                <a:cs typeface="Arial" charset="0"/>
              </a:rPr>
              <a:t>КДН и ЗП</a:t>
            </a:r>
            <a:endParaRPr lang="en-US" altLang="ru-RU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gray">
          <a:xfrm>
            <a:off x="2051720" y="3861048"/>
            <a:ext cx="1803027" cy="180181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gray">
          <a:xfrm>
            <a:off x="3985833" y="3861048"/>
            <a:ext cx="1789789" cy="180181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gray">
          <a:xfrm>
            <a:off x="6012160" y="3805565"/>
            <a:ext cx="2896008" cy="2061827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gray">
          <a:xfrm>
            <a:off x="8908168" y="4063320"/>
            <a:ext cx="4885" cy="1576820"/>
          </a:xfrm>
          <a:prstGeom prst="line">
            <a:avLst/>
          </a:prstGeom>
          <a:noFill/>
          <a:ln w="19050">
            <a:solidFill>
              <a:srgbClr val="080808">
                <a:alpha val="22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gray">
          <a:xfrm>
            <a:off x="301128" y="4049355"/>
            <a:ext cx="15970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представление об уклонении несовершеннолетнего от </a:t>
            </a:r>
            <a:r>
              <a:rPr lang="ru-RU" sz="1400" dirty="0" smtClean="0"/>
              <a:t>обучения</a:t>
            </a:r>
            <a:endParaRPr lang="en-US" altLang="ru-RU" sz="1400" b="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gray">
          <a:xfrm>
            <a:off x="2123729" y="3940348"/>
            <a:ext cx="1695226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представление </a:t>
            </a:r>
            <a:r>
              <a:rPr lang="ru-RU" sz="1400" dirty="0"/>
              <a:t>об исключении несовершеннолетнего из образовательной </a:t>
            </a:r>
            <a:r>
              <a:rPr lang="ru-RU" sz="1400" dirty="0" smtClean="0"/>
              <a:t>организации</a:t>
            </a:r>
            <a:endParaRPr lang="ru-RU" sz="1400" dirty="0" smtClean="0">
              <a:effectLst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ru-RU" sz="1400" b="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gray">
          <a:xfrm>
            <a:off x="3144937" y="2138064"/>
            <a:ext cx="1654393" cy="1615381"/>
          </a:xfrm>
          <a:custGeom>
            <a:avLst/>
            <a:gdLst>
              <a:gd name="G0" fmla="+- 1159 0 0"/>
              <a:gd name="G1" fmla="+- 21600 0 1159"/>
              <a:gd name="G2" fmla="+- 21600 0 115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59" y="10800"/>
                </a:moveTo>
                <a:cubicBezTo>
                  <a:pt x="1159" y="16125"/>
                  <a:pt x="5475" y="20441"/>
                  <a:pt x="10800" y="20441"/>
                </a:cubicBezTo>
                <a:cubicBezTo>
                  <a:pt x="16125" y="20441"/>
                  <a:pt x="20441" y="16125"/>
                  <a:pt x="20441" y="10800"/>
                </a:cubicBezTo>
                <a:cubicBezTo>
                  <a:pt x="20441" y="5475"/>
                  <a:pt x="16125" y="1159"/>
                  <a:pt x="10800" y="1159"/>
                </a:cubicBezTo>
                <a:cubicBezTo>
                  <a:pt x="5475" y="1159"/>
                  <a:pt x="1159" y="5475"/>
                  <a:pt x="1159" y="10800"/>
                </a:cubicBezTo>
                <a:close/>
              </a:path>
            </a:pathLst>
          </a:cu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prstShdw prst="shdw17" dist="25400" dir="54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DDDDDD">
                    <a:alpha val="80000"/>
                  </a:srgbClr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3916213"/>
            <a:ext cx="1584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представление </a:t>
            </a:r>
            <a:r>
              <a:rPr lang="ru-RU" sz="1400" dirty="0"/>
              <a:t>об оставлении несовершеннолетним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1063" y="3836067"/>
            <a:ext cx="2841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ходатайство </a:t>
            </a:r>
            <a:r>
              <a:rPr lang="ru-RU" sz="1400" dirty="0" smtClean="0"/>
              <a:t>образовательной </a:t>
            </a:r>
            <a:r>
              <a:rPr lang="ru-RU" sz="1400" dirty="0"/>
              <a:t>организации о проведении профилактических мероприятий с обучающимся, </a:t>
            </a:r>
            <a:r>
              <a:rPr lang="ru-RU" sz="1400" dirty="0" smtClean="0"/>
              <a:t>допустившим </a:t>
            </a:r>
            <a:r>
              <a:rPr lang="ru-RU" sz="1400" dirty="0"/>
              <a:t>систематические пропуски учебных занятий без уважительных причин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2526" y="2564904"/>
            <a:ext cx="174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Управление</a:t>
            </a:r>
          </a:p>
          <a:p>
            <a:r>
              <a:rPr lang="ru-RU" sz="1400" dirty="0" smtClean="0"/>
              <a:t>образования</a:t>
            </a:r>
            <a:endParaRPr lang="ru-RU" sz="14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 bwMode="auto">
          <a:xfrm rot="10800000">
            <a:off x="4860044" y="2945756"/>
            <a:ext cx="1636652" cy="758458"/>
          </a:xfrm>
          <a:prstGeom prst="bentConnector3">
            <a:avLst>
              <a:gd name="adj1" fmla="val 13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 bwMode="auto">
          <a:xfrm flipV="1">
            <a:off x="1384116" y="2939181"/>
            <a:ext cx="1636325" cy="765033"/>
          </a:xfrm>
          <a:prstGeom prst="bentConnector3">
            <a:avLst>
              <a:gd name="adj1" fmla="val -473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2843808" y="3324985"/>
            <a:ext cx="301129" cy="4236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flipH="1" flipV="1">
            <a:off x="4688788" y="3473451"/>
            <a:ext cx="420742" cy="2752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flipV="1">
            <a:off x="3968938" y="1844824"/>
            <a:ext cx="0" cy="2606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Заголовок 1"/>
          <p:cNvSpPr txBox="1">
            <a:spLocks/>
          </p:cNvSpPr>
          <p:nvPr/>
        </p:nvSpPr>
        <p:spPr bwMode="gray">
          <a:xfrm>
            <a:off x="1203459" y="260648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dirty="0" smtClean="0">
                <a:solidFill>
                  <a:schemeClr val="tx1"/>
                </a:solidFill>
              </a:rPr>
              <a:t>Федеральным </a:t>
            </a:r>
            <a:r>
              <a:rPr lang="ru-RU" sz="2800" kern="0" dirty="0">
                <a:solidFill>
                  <a:schemeClr val="tx1"/>
                </a:solidFill>
              </a:rPr>
              <a:t>законом от 29.12.2012 г. № 273-ФЗ </a:t>
            </a:r>
            <a:r>
              <a:rPr lang="ru-RU" sz="2800" kern="0" dirty="0" smtClean="0">
                <a:solidFill>
                  <a:schemeClr val="tx1"/>
                </a:solidFill>
              </a:rPr>
              <a:t>«</a:t>
            </a:r>
            <a:r>
              <a:rPr lang="ru-RU" sz="2800" kern="0" dirty="0">
                <a:solidFill>
                  <a:schemeClr val="tx1"/>
                </a:solidFill>
              </a:rPr>
              <a:t>Об образовании</a:t>
            </a:r>
            <a:r>
              <a:rPr lang="ru-RU" sz="2800" kern="0" dirty="0" smtClean="0">
                <a:solidFill>
                  <a:schemeClr val="tx1"/>
                </a:solidFill>
              </a:rPr>
              <a:t>»</a:t>
            </a:r>
            <a:r>
              <a:rPr lang="ru-RU" sz="2800" kern="0" dirty="0" smtClean="0"/>
              <a:t>»</a:t>
            </a:r>
            <a:endParaRPr lang="ru-RU" sz="2800" kern="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83568" y="6144738"/>
            <a:ext cx="7776864" cy="329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Общеобразовательные учреждения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1043608" y="5867392"/>
            <a:ext cx="0" cy="2045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2703116" y="5897997"/>
            <a:ext cx="0" cy="2045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4634240" y="5877272"/>
            <a:ext cx="0" cy="2045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6496696" y="5877272"/>
            <a:ext cx="0" cy="2045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Основаниями для признания несовершеннолетних находящимися в СОП являются: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052736"/>
            <a:ext cx="8075240" cy="568863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нахождение несовершеннолетнего в обстановке, представляющей опасность (угрозу) для  его  жизни или здоровья в  связи с  отсутствием контроля за его поведением вследствие неисполнения или ненадлежащего исполнения обязанностей по его воспитанию, обучению и (или) содержанию со стороны      родителей или иных законных представителей несовершеннолетних  (далее  -  родители  (законные  представители)) либо должностных лиц, а также в связи с отсутствием у него места жительства и (или) места пребывания;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 нахождение  несовершеннолетнего  в  обстановке,  не отвечающей требованиям к его воспитанию или содержанию в связи с отсутствием контроля за его поведением вследствие неисполнения или ненадлежащего исполнения обязанностей по его воспитанию, обучению и (или) содержанию со стороны родителей (законных представителей) либо должностных лиц, а также в связи с отсутствием у него места жительства и (или) места пребывания;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совершение несовершеннолетним преступлений, антиобщественных действий, а также административных правонарушений, повлекших применение мер административной ответственности.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Основаниями для признания семей находящимися в </a:t>
            </a:r>
            <a:r>
              <a:rPr lang="ru-RU" dirty="0" smtClean="0"/>
              <a:t>СОП: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507288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наличие в семье несовершеннолетнего, признанного находящимся в СОП;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2)привлечение родителя (законного  представителя) к административной ответственности за неисполнение или ненадлежащее исполнение обязанностей по содержанию, воспитанию, обучению, защите прав и интересов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3)совершение родителем (законным представителем) действий, отрицательно влияющих на поведение несовершеннолетнего6, вовлекающего несовершеннолетнего в совершение преступлений и других противоправных и (или) антиобщественных действий, а также совершающего по отношению к нему другие противоправные деяния;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4)привлечение родителя (законного представителя) к уголовной ответственности за неисполнение или ненадлежащее исполнение обязанностей по  воспитанию несовершеннолетнего, если это  деяние соединено с жестоким обращением с несовершеннолетним;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5)иные признаки, свидетельствующие о создании действиями или бездействием родителей (законных представителей) социально опасных условий, а также условий, препятствующих нормальному воспитанию и развитию несовершеннолетних.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«</a:t>
            </a:r>
            <a:r>
              <a:rPr lang="ru-RU" sz="3200" dirty="0" smtClean="0"/>
              <a:t>Порядок </a:t>
            </a:r>
            <a:r>
              <a:rPr lang="ru-RU" sz="3200" dirty="0"/>
              <a:t>межведомственного взаимодействия </a:t>
            </a:r>
            <a:endParaRPr lang="en-US" altLang="ru-RU" sz="3200" dirty="0"/>
          </a:p>
        </p:txBody>
      </p:sp>
      <p:pic>
        <p:nvPicPr>
          <p:cNvPr id="91139" name="Picture 3" descr="cylinder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08345" y="4950063"/>
            <a:ext cx="1762051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Freeform 5"/>
          <p:cNvSpPr>
            <a:spLocks/>
          </p:cNvSpPr>
          <p:nvPr/>
        </p:nvSpPr>
        <p:spPr bwMode="gray">
          <a:xfrm>
            <a:off x="1271472" y="3873594"/>
            <a:ext cx="627137" cy="1223368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8" name="Freeform 12"/>
          <p:cNvSpPr>
            <a:spLocks/>
          </p:cNvSpPr>
          <p:nvPr/>
        </p:nvSpPr>
        <p:spPr bwMode="gray">
          <a:xfrm>
            <a:off x="1533398" y="4447917"/>
            <a:ext cx="357424" cy="611684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666" y="306896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фактов либо признаков нахождения семьи или несовершеннолетнего в СОП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762241"/>
            <a:ext cx="626469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незамедлительно:</a:t>
            </a:r>
            <a:endParaRPr lang="ru-RU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принять меры по обеспечению соблюдения прав и законных интересов несовершеннолетних;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проинформировать прокурора, а также КДН и ЗП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МО, Управление образования Администрации г. Усть-Илимска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342" y="5406603"/>
            <a:ext cx="1140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283968" y="4201423"/>
            <a:ext cx="432048" cy="37970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127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«Порядку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субъектов системы профилактики безнадзорности и правонарушений несовершеннолетних по организации индивидуальной профилактической работы в отношении семей и (или) несовершеннолетних, находящихся в социально опасном положении»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Информирование субъектов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39502"/>
              </p:ext>
            </p:extLst>
          </p:nvPr>
        </p:nvGraphicFramePr>
        <p:xfrm>
          <a:off x="467544" y="1114256"/>
          <a:ext cx="8214170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6514"/>
                <a:gridCol w="2371809"/>
                <a:gridCol w="3675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 сообщает ОУ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 Администрации города Усть-Илимска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4-х часов текущего  рабочего дня с момента выявления  случаев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прав и свобод несовершеннолетних; о несовершеннолетних, прекративших по неуважительным причинам  посещение учебных занятий в образовательном учреждении; о несовершеннолетних, самовольно  ушедших из образовательных учреждений; о несчастных случаях с учащимися и воспитанниками образовательных учреждений; о случаях проживания ребенка не с родителями (не с законными представителями);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прокуратуры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1-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рабочего дня с момента  выявления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 прав и свобод несовершеннолетних</a:t>
                      </a: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КДН и ЗП в МО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Усть-Илимск -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1-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рабочего дня с момента  выявления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нарушений прав несовершеннолетних на образование, труд, отдых, жилище и других прав, а также о недостатках в деятельности органов и учреждений, препятствующих предупреждению безнадзорности и правонарушений несовершеннолетних;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61607"/>
              </p:ext>
            </p:extLst>
          </p:nvPr>
        </p:nvGraphicFramePr>
        <p:xfrm>
          <a:off x="395536" y="548680"/>
          <a:ext cx="7998146" cy="5887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9537"/>
                <a:gridCol w="2309433"/>
                <a:gridCol w="3579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Кому сообщает ОУ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Время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Выявленные</a:t>
                      </a:r>
                      <a:r>
                        <a:rPr lang="ru-RU" sz="1400" baseline="0" dirty="0" smtClean="0"/>
                        <a:t> случаи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</a:tr>
              <a:tr h="2322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 опеки и попечительства, ОГКУСО «Центр социальной помощи семье и детям по г. Усть-Илимску и Усть-Илимскому району»-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в течение 1- </a:t>
                      </a:r>
                      <a:r>
                        <a:rPr lang="ru-RU" sz="1400" dirty="0" err="1" smtClean="0"/>
                        <a:t>го</a:t>
                      </a:r>
                      <a:r>
                        <a:rPr lang="ru-RU" sz="1400" dirty="0" smtClean="0"/>
                        <a:t> рабочего дня с момента выявления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несовершеннолетних, оставшихся без попечения родителей (законных представителей), в случае длительного отсутствия родителей(законных представителей),  либо находящихся в обстановке, представляющей угрозу их жизни, здоровью или препятствующей их воспитанию; о выявлении несовершеннолетних, нуждающихся в помощи государства в связи с безнадзорностью или беспризорностью, а также о выявлении семей, находящихся в социально опасном положении; 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органы внутренних дел, Управление образования Администрации города Усть-Илимска  -</a:t>
                      </a:r>
                    </a:p>
                    <a:p>
                      <a:r>
                        <a:rPr lang="ru-RU" sz="1400" dirty="0" smtClean="0"/>
                        <a:t>	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 выявлении родителей несовершеннолетних (законных представителей) и иных лиц, жестоко обращающихся с несовершеннолетними и (или) вовлекающих их в совершение преступления или антиобщественные действия или совершающих по отношению к ним другие противоправные деяния, а также о несовершеннолетних, совершивших правонарушение или антиобщественные действия.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573" marR="835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1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69520" cy="548640"/>
          </a:xfrm>
        </p:spPr>
        <p:txBody>
          <a:bodyPr/>
          <a:lstStyle/>
          <a:p>
            <a:pPr algn="ctr"/>
            <a:r>
              <a:rPr lang="ru-RU" b="1" dirty="0"/>
              <a:t>«</a:t>
            </a:r>
            <a:r>
              <a:rPr lang="ru-RU" sz="2400" b="1" dirty="0"/>
              <a:t>Алгоритму межведомственного взаимодействия филиалов ФКУ УИИ ГУФСИН России по Иркутской </a:t>
            </a:r>
            <a:r>
              <a:rPr lang="ru-RU" sz="2400" b="1" dirty="0" smtClean="0"/>
              <a:t>области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5040560"/>
          </a:xfrm>
          <a:solidFill>
            <a:schemeClr val="lt1">
              <a:hueOff val="0"/>
              <a:satOff val="0"/>
              <a:lumOff val="0"/>
            </a:schemeClr>
          </a:solidFill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получении из филиала УИИ информации о постановке несовершеннолетнего осужденного на учет в УИИ либо возложении на него судом обязанностей не менять место учебы без уведомления филиала УИИ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продолжение обучения несовершеннолетнего осужденного в образовательной организации (в зависимости от имеющегося уровня образования);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вопрос о постановке несовершеннолетнего осужденного на профилактический учет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пяти рабочих дней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информации из филиала УИИ;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воспитательную работу с несовершеннолетними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осужденными в порядке, установленном федеральными нормативными правовыми актами, нормативными правовыми актами области;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и проводят ИПР с каждым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осужденным, его родителями (законными представителями) с привлечением психологов в соответствии с Порядком СОП;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участие в организации летнего отдыха, досуга и дополнительной занятости несовершеннолетних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осужденных;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трех рабочих дней со дня поступления соответствующего запроса направляет в филиал УИИ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об отношении несовершеннолетнего осужденного к учебе, посещаемости им учебных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1213040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769</TotalTime>
  <Words>2852</Words>
  <Application>Microsoft Office PowerPoint</Application>
  <PresentationFormat>Экран (4:3)</PresentationFormat>
  <Paragraphs>652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Совместное заседание заместителЕЙ директоров по воспитательной работе и социальных педагогов «Воспитание: проектирование и конструирование «точек роста»  на 2019-2020 учебный год»</vt:lpstr>
      <vt:lpstr>Статья 14 ФЗ № 120</vt:lpstr>
      <vt:lpstr>Презентация PowerPoint</vt:lpstr>
      <vt:lpstr>Основаниями для признания несовершеннолетних находящимися в СОП являются:</vt:lpstr>
      <vt:lpstr>Основаниями для признания семей находящимися в СОП:</vt:lpstr>
      <vt:lpstr>«Порядок межведомственного взаимодействия </vt:lpstr>
      <vt:lpstr>Информирование субъектов</vt:lpstr>
      <vt:lpstr>Презентация PowerPoint</vt:lpstr>
      <vt:lpstr>«Алгоритму межведомственного взаимодействия филиалов ФКУ УИИ ГУФСИН России по Иркутской области</vt:lpstr>
      <vt:lpstr>Презентация PowerPoint</vt:lpstr>
      <vt:lpstr>Показатели уровня преступности среди обучающихся муниципальных общеобразовательных учреждений </vt:lpstr>
      <vt:lpstr>Показатели уровня преступности среди обучающихся в муниципальных общеобразовательных учреждений, не достигших возраста ответственности </vt:lpstr>
      <vt:lpstr>Об организации  учебного процесса учащимся,  поступившим на социальное обслуживание  в ОГБУСО «Центр социальной помощи семье и детям г.Усть-Илимска и Усть-Илимского района» </vt:lpstr>
      <vt:lpstr>Областное межведомственное профилактическое мероприятие  «Каждого ребенка за парту» с 01.09.2018 по 10.10.2018 г.</vt:lpstr>
      <vt:lpstr>Презентация PowerPoint</vt:lpstr>
      <vt:lpstr>Презентация PowerPoint</vt:lpstr>
      <vt:lpstr>План проведения межведомственного профилактического мероприятия «Подросток» </vt:lpstr>
      <vt:lpstr>Акция «Телефон доверия»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EA_Fedotova</dc:creator>
  <cp:lastModifiedBy>MI_Voronkova</cp:lastModifiedBy>
  <cp:revision>36</cp:revision>
  <dcterms:created xsi:type="dcterms:W3CDTF">2019-08-27T02:11:31Z</dcterms:created>
  <dcterms:modified xsi:type="dcterms:W3CDTF">2019-08-28T09:43:46Z</dcterms:modified>
</cp:coreProperties>
</file>