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9" r:id="rId3"/>
    <p:sldId id="260" r:id="rId4"/>
    <p:sldId id="267" r:id="rId5"/>
    <p:sldId id="264" r:id="rId6"/>
    <p:sldId id="266" r:id="rId7"/>
    <p:sldId id="268" r:id="rId8"/>
    <p:sldId id="269" r:id="rId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Отсутствовали</a:t>
            </a:r>
            <a:r>
              <a:rPr lang="ru-RU" sz="12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уважительной причине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4805104636346214E-2"/>
          <c:y val="4.2207735172811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'ОО с признаками необъективности'!$D$13:$D$20</c:f>
              <c:strCache>
                <c:ptCount val="8"/>
                <c:pt idx="0">
                  <c:v>МБОУ "СОШ  2" </c:v>
                </c:pt>
                <c:pt idx="1">
                  <c:v>МАОУ "СОШ № 5"</c:v>
                </c:pt>
                <c:pt idx="2">
                  <c:v>МБОУ "СОШ № 8 им. Бусыгина М.И."</c:v>
                </c:pt>
                <c:pt idx="3">
                  <c:v>МАОУ СОШ № 9 </c:v>
                </c:pt>
                <c:pt idx="4">
                  <c:v> МАОУ "СОШ  № 11"</c:v>
                </c:pt>
                <c:pt idx="5">
                  <c:v>МАОУ "СОШ № 13 им.М.К.Янгеля"</c:v>
                </c:pt>
                <c:pt idx="6">
                  <c:v>МБОУ "СОШ № 15"</c:v>
                </c:pt>
                <c:pt idx="7">
                  <c:v>МБОУ "СОШ № 17"</c:v>
                </c:pt>
              </c:strCache>
            </c:strRef>
          </c:cat>
          <c:val>
            <c:numRef>
              <c:f>'ОО с признаками необъективности'!$E$13:$E$20</c:f>
            </c:numRef>
          </c:val>
          <c:extLst>
            <c:ext xmlns:c16="http://schemas.microsoft.com/office/drawing/2014/chart" uri="{C3380CC4-5D6E-409C-BE32-E72D297353CC}">
              <c16:uniqueId val="{00000000-DE37-4D86-9451-61A0305BAE52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'ОО с признаками необъективности'!$D$13:$D$20</c:f>
              <c:strCache>
                <c:ptCount val="8"/>
                <c:pt idx="0">
                  <c:v>МБОУ "СОШ  2" </c:v>
                </c:pt>
                <c:pt idx="1">
                  <c:v>МАОУ "СОШ № 5"</c:v>
                </c:pt>
                <c:pt idx="2">
                  <c:v>МБОУ "СОШ № 8 им. Бусыгина М.И."</c:v>
                </c:pt>
                <c:pt idx="3">
                  <c:v>МАОУ СОШ № 9 </c:v>
                </c:pt>
                <c:pt idx="4">
                  <c:v> МАОУ "СОШ  № 11"</c:v>
                </c:pt>
                <c:pt idx="5">
                  <c:v>МАОУ "СОШ № 13 им.М.К.Янгеля"</c:v>
                </c:pt>
                <c:pt idx="6">
                  <c:v>МБОУ "СОШ № 15"</c:v>
                </c:pt>
                <c:pt idx="7">
                  <c:v>МБОУ "СОШ № 17"</c:v>
                </c:pt>
              </c:strCache>
            </c:strRef>
          </c:cat>
          <c:val>
            <c:numRef>
              <c:f>'ОО с признаками необъективности'!$F$13:$F$20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7-4D86-9451-61A0305BAE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6786696"/>
        <c:axId val="196787024"/>
      </c:barChart>
      <c:catAx>
        <c:axId val="196786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787024"/>
        <c:crosses val="autoZero"/>
        <c:auto val="1"/>
        <c:lblAlgn val="ctr"/>
        <c:lblOffset val="100"/>
        <c:noMultiLvlLbl val="0"/>
      </c:catAx>
      <c:valAx>
        <c:axId val="19678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78669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Лист1!$E$15:$E$25</c:f>
              <c:strCache>
                <c:ptCount val="11"/>
                <c:pt idx="0">
                  <c:v>Математика</c:v>
                </c:pt>
                <c:pt idx="1">
                  <c:v>Русский язык</c:v>
                </c:pt>
                <c:pt idx="2">
                  <c:v>Информатика</c:v>
                </c:pt>
                <c:pt idx="3">
                  <c:v>Обществознание</c:v>
                </c:pt>
                <c:pt idx="4">
                  <c:v>География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Английский язык</c:v>
                </c:pt>
                <c:pt idx="8">
                  <c:v>Физика</c:v>
                </c:pt>
                <c:pt idx="9">
                  <c:v>Литература</c:v>
                </c:pt>
                <c:pt idx="10">
                  <c:v>История </c:v>
                </c:pt>
              </c:strCache>
            </c:strRef>
          </c:cat>
          <c:val>
            <c:numRef>
              <c:f>Лист1!$F$15:$F$25</c:f>
              <c:numCache>
                <c:formatCode>General</c:formatCode>
                <c:ptCount val="11"/>
                <c:pt idx="0">
                  <c:v>828</c:v>
                </c:pt>
                <c:pt idx="1">
                  <c:v>822</c:v>
                </c:pt>
                <c:pt idx="2">
                  <c:v>475</c:v>
                </c:pt>
                <c:pt idx="3">
                  <c:v>341</c:v>
                </c:pt>
                <c:pt idx="4">
                  <c:v>332</c:v>
                </c:pt>
                <c:pt idx="5">
                  <c:v>218</c:v>
                </c:pt>
                <c:pt idx="6">
                  <c:v>85</c:v>
                </c:pt>
                <c:pt idx="7">
                  <c:v>78</c:v>
                </c:pt>
                <c:pt idx="8">
                  <c:v>74</c:v>
                </c:pt>
                <c:pt idx="9">
                  <c:v>23</c:v>
                </c:pt>
                <c:pt idx="1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5-404B-A6A0-C4E1623097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05487152"/>
        <c:axId val="305485184"/>
      </c:barChart>
      <c:catAx>
        <c:axId val="30548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485184"/>
        <c:crosses val="autoZero"/>
        <c:auto val="1"/>
        <c:lblAlgn val="ctr"/>
        <c:lblOffset val="100"/>
        <c:noMultiLvlLbl val="0"/>
      </c:catAx>
      <c:valAx>
        <c:axId val="3054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487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C7A3-B4D5-4E3E-9CA6-A83B806FEE6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F92D-EE67-4EEC-B05D-A18429BF1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79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386" y="3144880"/>
            <a:ext cx="7008045" cy="20921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b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en-US" b="1" dirty="0">
              <a:solidFill>
                <a:srgbClr val="4F9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02" y="5058625"/>
            <a:ext cx="4724954" cy="87217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06379" y="6151421"/>
            <a:ext cx="1205900" cy="44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205525"/>
            <a:ext cx="2031721" cy="8721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CBE52F-E49F-4FF4-AF77-46D05B96AD38}"/>
              </a:ext>
            </a:extLst>
          </p:cNvPr>
          <p:cNvSpPr txBox="1">
            <a:spLocks/>
          </p:cNvSpPr>
          <p:nvPr/>
        </p:nvSpPr>
        <p:spPr>
          <a:xfrm>
            <a:off x="79802" y="148960"/>
            <a:ext cx="5605041" cy="9420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</a:t>
            </a:r>
          </a:p>
          <a:p>
            <a:r>
              <a:rPr lang="ru-RU" b="1" dirty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образования»</a:t>
            </a:r>
            <a:endParaRPr lang="en-US" b="1" dirty="0">
              <a:solidFill>
                <a:srgbClr val="4F9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2"/>
          <a:srcRect l="39123" t="15109" r="19829" b="32440"/>
          <a:stretch/>
        </p:blipFill>
        <p:spPr bwMode="auto">
          <a:xfrm>
            <a:off x="2897296" y="3266565"/>
            <a:ext cx="2121966" cy="153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3747876" y="301350"/>
            <a:ext cx="5253838" cy="94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</a:t>
            </a:r>
            <a:endParaRPr lang="en-US" b="1" dirty="0">
              <a:solidFill>
                <a:srgbClr val="4F9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3439158" y="5278581"/>
            <a:ext cx="5562556" cy="1276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а также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"зачет" за итоговое собеседование по русскому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979305"/>
            <a:ext cx="7886700" cy="564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30803" y="3433156"/>
            <a:ext cx="3899063" cy="2743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 rot="21359821">
            <a:off x="225165" y="3564595"/>
            <a:ext cx="3882587" cy="334468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 -928+2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916  (98,5%)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зачет – 907 (99%)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получили зачет – 9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 – 2;  СОШ № 5 – 4;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7 – 3; СОШ № 15 – 1.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5372" y="1386992"/>
            <a:ext cx="283278" cy="225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https://kanash-info.ru/news/itogovoe-sobesedovanie-devyatiklassniki-fr1402242s820x820.jpg?v=464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8" y="772396"/>
            <a:ext cx="3326000" cy="228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 rotWithShape="1">
          <a:blip r:embed="rId5"/>
          <a:srcRect l="39123" t="11687" r="21272" b="30445"/>
          <a:stretch/>
        </p:blipFill>
        <p:spPr bwMode="auto">
          <a:xfrm>
            <a:off x="3578289" y="1180621"/>
            <a:ext cx="2352675" cy="1933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6"/>
          <a:srcRect l="38322" t="11403" r="21112" b="26169"/>
          <a:stretch/>
        </p:blipFill>
        <p:spPr bwMode="auto">
          <a:xfrm>
            <a:off x="6105525" y="1055734"/>
            <a:ext cx="2409825" cy="2085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664015"/>
              </p:ext>
            </p:extLst>
          </p:nvPr>
        </p:nvGraphicFramePr>
        <p:xfrm>
          <a:off x="5000464" y="3011764"/>
          <a:ext cx="3918997" cy="234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567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AA263-F7CC-4961-945D-C974A83DA9DC}"/>
              </a:ext>
            </a:extLst>
          </p:cNvPr>
          <p:cNvSpPr txBox="1">
            <a:spLocks/>
          </p:cNvSpPr>
          <p:nvPr/>
        </p:nvSpPr>
        <p:spPr>
          <a:xfrm>
            <a:off x="3237694" y="301350"/>
            <a:ext cx="5482357" cy="94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4F9B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5026748" y="550899"/>
            <a:ext cx="2462062" cy="4597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ОШИБКИ: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0105" y="632049"/>
            <a:ext cx="4806834" cy="5156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98182" y="766354"/>
            <a:ext cx="3887391" cy="61391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45177611"/>
              </p:ext>
            </p:extLst>
          </p:nvPr>
        </p:nvGraphicFramePr>
        <p:xfrm>
          <a:off x="4375525" y="1030779"/>
          <a:ext cx="4418302" cy="40797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32005">
                  <a:extLst>
                    <a:ext uri="{9D8B030D-6E8A-4147-A177-3AD203B41FA5}">
                      <a16:colId xmlns:a16="http://schemas.microsoft.com/office/drawing/2014/main" val="4169023847"/>
                    </a:ext>
                  </a:extLst>
                </a:gridCol>
                <a:gridCol w="1255965">
                  <a:extLst>
                    <a:ext uri="{9D8B030D-6E8A-4147-A177-3AD203B41FA5}">
                      <a16:colId xmlns:a16="http://schemas.microsoft.com/office/drawing/2014/main" val="1653256151"/>
                    </a:ext>
                  </a:extLst>
                </a:gridCol>
                <a:gridCol w="1230332">
                  <a:extLst>
                    <a:ext uri="{9D8B030D-6E8A-4147-A177-3AD203B41FA5}">
                      <a16:colId xmlns:a16="http://schemas.microsoft.com/office/drawing/2014/main" val="466726428"/>
                    </a:ext>
                  </a:extLst>
                </a:gridCol>
              </a:tblGrid>
              <a:tr h="337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В2Р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к-о работ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57765"/>
                  </a:ext>
                </a:extLst>
              </a:tr>
              <a:tr h="337747">
                <a:tc rowSpan="10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Неверно подсчитана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(промежуточных, за грамотность  или итоговых)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49115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895687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Гимназия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47531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8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3950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9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526261"/>
                  </a:ext>
                </a:extLst>
              </a:tr>
              <a:tr h="422183">
                <a:tc vMerge="1"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11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356692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12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482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14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15647"/>
                  </a:ext>
                </a:extLst>
              </a:tr>
              <a:tr h="337747">
                <a:tc vMerge="1"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СОШ № 15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395537"/>
                  </a:ext>
                </a:extLst>
              </a:tr>
              <a:tr h="332444">
                <a:tc vMerge="1">
                  <a:txBody>
                    <a:bodyPr/>
                    <a:lstStyle/>
                    <a:p>
                      <a:pPr algn="just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05513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843314" y="5906862"/>
            <a:ext cx="1843778" cy="56560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замечаний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СОШ №№ 1,13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30189" y="5150778"/>
            <a:ext cx="4330932" cy="64287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Незначительные проблемы 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аудиозаписью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7; СОШ № 13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6078463"/>
              </p:ext>
            </p:extLst>
          </p:nvPr>
        </p:nvGraphicFramePr>
        <p:xfrm>
          <a:off x="107296" y="512930"/>
          <a:ext cx="4254720" cy="449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3759">
                  <a:extLst>
                    <a:ext uri="{9D8B030D-6E8A-4147-A177-3AD203B41FA5}">
                      <a16:colId xmlns:a16="http://schemas.microsoft.com/office/drawing/2014/main" val="650013149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val="4141519355"/>
                    </a:ext>
                  </a:extLst>
                </a:gridCol>
                <a:gridCol w="749936">
                  <a:extLst>
                    <a:ext uri="{9D8B030D-6E8A-4147-A177-3AD203B41FA5}">
                      <a16:colId xmlns:a16="http://schemas.microsoft.com/office/drawing/2014/main" val="541832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190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 номер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аудитории в  форму В2Р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587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6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Ошибочно поставлена метка «неявка»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8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поставлена метка «неявка»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0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ведомости коррекции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 12-02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579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 максимальный балл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критерии грамотности речи в целом по заданиям (Р4, Р5)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883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321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5738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/>
          <p:nvPr/>
        </p:nvPicPr>
        <p:blipFill rotWithShape="1">
          <a:blip r:embed="rId3"/>
          <a:srcRect l="38803" t="66419" r="22074" b="23318"/>
          <a:stretch/>
        </p:blipFill>
        <p:spPr bwMode="auto">
          <a:xfrm>
            <a:off x="1" y="5335651"/>
            <a:ext cx="4630188" cy="1231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Двойная стрелка влево/вверх 10"/>
          <p:cNvSpPr/>
          <p:nvPr/>
        </p:nvSpPr>
        <p:spPr>
          <a:xfrm rot="16200000">
            <a:off x="4523135" y="375085"/>
            <a:ext cx="477767" cy="753457"/>
          </a:xfrm>
          <a:prstGeom prst="left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234656" y="4763193"/>
            <a:ext cx="267475" cy="64839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 rotWithShape="1">
          <a:blip r:embed="rId4"/>
          <a:srcRect l="34794" t="9407" r="34581" b="14196"/>
          <a:stretch/>
        </p:blipFill>
        <p:spPr bwMode="auto">
          <a:xfrm>
            <a:off x="8342053" y="163527"/>
            <a:ext cx="523875" cy="80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92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38001" t="9407" r="20631" b="12486"/>
          <a:stretch/>
        </p:blipFill>
        <p:spPr bwMode="auto">
          <a:xfrm>
            <a:off x="0" y="515148"/>
            <a:ext cx="6126480" cy="586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69825" y="1909020"/>
            <a:ext cx="1537855" cy="9227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1+1+1=3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1+1=2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3+2=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97534" y="3792350"/>
            <a:ext cx="1537855" cy="9227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1+1=2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2+2=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69825" y="5074747"/>
            <a:ext cx="2092037" cy="6317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1+1+2+1+1=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4387" y="6135937"/>
            <a:ext cx="545869" cy="3685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858949" y="2333669"/>
            <a:ext cx="710876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886658" y="4230429"/>
            <a:ext cx="710876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858949" y="5148315"/>
            <a:ext cx="710876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4326152" y="6180407"/>
            <a:ext cx="1888997" cy="32405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60225" y="386302"/>
            <a:ext cx="3092335" cy="14443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форм отсутствие: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 эксперта;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метки «зачет»;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ИС-1;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асшифровки подписи эксперта.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1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EEFE7AF-F5E0-44DB-9231-FB020101A705}"/>
              </a:ext>
            </a:extLst>
          </p:cNvPr>
          <p:cNvSpPr txBox="1">
            <a:spLocks/>
          </p:cNvSpPr>
          <p:nvPr/>
        </p:nvSpPr>
        <p:spPr>
          <a:xfrm>
            <a:off x="255742" y="1008233"/>
            <a:ext cx="2462062" cy="49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630" y="274320"/>
            <a:ext cx="6229350" cy="6947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b="1" dirty="0" smtClean="0">
                <a:solidFill>
                  <a:srgbClr val="4F9B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71672"/>
              </p:ext>
            </p:extLst>
          </p:nvPr>
        </p:nvGraphicFramePr>
        <p:xfrm>
          <a:off x="255742" y="807424"/>
          <a:ext cx="7617831" cy="3418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5719">
                  <a:extLst>
                    <a:ext uri="{9D8B030D-6E8A-4147-A177-3AD203B41FA5}">
                      <a16:colId xmlns:a16="http://schemas.microsoft.com/office/drawing/2014/main" val="2258958271"/>
                    </a:ext>
                  </a:extLst>
                </a:gridCol>
                <a:gridCol w="1051843">
                  <a:extLst>
                    <a:ext uri="{9D8B030D-6E8A-4147-A177-3AD203B41FA5}">
                      <a16:colId xmlns:a16="http://schemas.microsoft.com/office/drawing/2014/main" val="2042522755"/>
                    </a:ext>
                  </a:extLst>
                </a:gridCol>
                <a:gridCol w="875198">
                  <a:extLst>
                    <a:ext uri="{9D8B030D-6E8A-4147-A177-3AD203B41FA5}">
                      <a16:colId xmlns:a16="http://schemas.microsoft.com/office/drawing/2014/main" val="1630406085"/>
                    </a:ext>
                  </a:extLst>
                </a:gridCol>
                <a:gridCol w="867169">
                  <a:extLst>
                    <a:ext uri="{9D8B030D-6E8A-4147-A177-3AD203B41FA5}">
                      <a16:colId xmlns:a16="http://schemas.microsoft.com/office/drawing/2014/main" val="4185548613"/>
                    </a:ext>
                  </a:extLst>
                </a:gridCol>
                <a:gridCol w="786875">
                  <a:extLst>
                    <a:ext uri="{9D8B030D-6E8A-4147-A177-3AD203B41FA5}">
                      <a16:colId xmlns:a16="http://schemas.microsoft.com/office/drawing/2014/main" val="3652316442"/>
                    </a:ext>
                  </a:extLst>
                </a:gridCol>
                <a:gridCol w="859139">
                  <a:extLst>
                    <a:ext uri="{9D8B030D-6E8A-4147-A177-3AD203B41FA5}">
                      <a16:colId xmlns:a16="http://schemas.microsoft.com/office/drawing/2014/main" val="2315017775"/>
                    </a:ext>
                  </a:extLst>
                </a:gridCol>
                <a:gridCol w="1031888">
                  <a:extLst>
                    <a:ext uri="{9D8B030D-6E8A-4147-A177-3AD203B41FA5}">
                      <a16:colId xmlns:a16="http://schemas.microsoft.com/office/drawing/2014/main" val="1063559985"/>
                    </a:ext>
                  </a:extLst>
                </a:gridCol>
              </a:tblGrid>
              <a:tr h="427336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640562"/>
                  </a:ext>
                </a:extLst>
              </a:tr>
              <a:tr h="427336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03301"/>
                  </a:ext>
                </a:extLst>
              </a:tr>
              <a:tr h="4273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обучающихся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51022"/>
                  </a:ext>
                </a:extLst>
              </a:tr>
              <a:tr h="4273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ИС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85851"/>
                  </a:ext>
                </a:extLst>
              </a:tr>
              <a:tr h="4273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зачет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35575"/>
                  </a:ext>
                </a:extLst>
              </a:tr>
              <a:tr h="4273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незачет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74296"/>
                  </a:ext>
                </a:extLst>
              </a:tr>
              <a:tr h="4273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Отсутствовали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33867"/>
                  </a:ext>
                </a:extLst>
              </a:tr>
              <a:tr h="4273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ИС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марте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37561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45372" y="4269582"/>
            <a:ext cx="8673937" cy="124175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для ОО:</a:t>
            </a:r>
            <a:endParaRPr lang="ru-RU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предоставлять подтверждающие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 отсутствии по уважительной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2.Учесть замечания по заполнению форм и не допускать в последующем.</a:t>
            </a:r>
          </a:p>
        </p:txBody>
      </p:sp>
      <p:sp>
        <p:nvSpPr>
          <p:cNvPr id="3" name="Овальная выноска 2"/>
          <p:cNvSpPr/>
          <p:nvPr/>
        </p:nvSpPr>
        <p:spPr>
          <a:xfrm rot="1129388">
            <a:off x="7860026" y="2310284"/>
            <a:ext cx="1198976" cy="866466"/>
          </a:xfrm>
          <a:prstGeom prst="wedgeEllipseCallout">
            <a:avLst>
              <a:gd name="adj1" fmla="val -63418"/>
              <a:gd name="adj2" fmla="val 78303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1394978">
            <a:off x="7748821" y="1132451"/>
            <a:ext cx="1215478" cy="859105"/>
          </a:xfrm>
          <a:prstGeom prst="wedgeEllipseCallout">
            <a:avLst>
              <a:gd name="adj1" fmla="val -29216"/>
              <a:gd name="adj2" fmla="val 97936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99%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t="32581" r="32175" b="45357"/>
          <a:stretch/>
        </p:blipFill>
        <p:spPr bwMode="auto">
          <a:xfrm>
            <a:off x="1643062" y="5642791"/>
            <a:ext cx="4029075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199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ГИА-2024 (9кл.)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968248"/>
              </p:ext>
            </p:extLst>
          </p:nvPr>
        </p:nvGraphicFramePr>
        <p:xfrm>
          <a:off x="528898" y="1301923"/>
          <a:ext cx="7886700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3110">
                  <a:extLst>
                    <a:ext uri="{9D8B030D-6E8A-4147-A177-3AD203B41FA5}">
                      <a16:colId xmlns:a16="http://schemas.microsoft.com/office/drawing/2014/main" val="4091637157"/>
                    </a:ext>
                  </a:extLst>
                </a:gridCol>
                <a:gridCol w="5863590">
                  <a:extLst>
                    <a:ext uri="{9D8B030D-6E8A-4147-A177-3AD203B41FA5}">
                      <a16:colId xmlns:a16="http://schemas.microsoft.com/office/drawing/2014/main" val="1739709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2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5, 9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«дубли» - 7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1 чел –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12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верно обозначена категория выпускника (7 чел.)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8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имени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87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верная форма ГИА (1 чел.)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9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13, 15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 о действующих экзаменах у ВПГ (1 чел.) и не верно отмечена категория (1 чел.)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8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 ГВЭ проставили без основания (2 чел.)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05648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8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ОГЭ- 2024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71669"/>
              </p:ext>
            </p:extLst>
          </p:nvPr>
        </p:nvGraphicFramePr>
        <p:xfrm>
          <a:off x="628650" y="1504604"/>
          <a:ext cx="8099714" cy="467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270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ГИА-2024 (9кл.)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853924"/>
              </p:ext>
            </p:extLst>
          </p:nvPr>
        </p:nvGraphicFramePr>
        <p:xfrm>
          <a:off x="335107" y="1968263"/>
          <a:ext cx="8473786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3710">
                  <a:extLst>
                    <a:ext uri="{9D8B030D-6E8A-4147-A177-3AD203B41FA5}">
                      <a16:colId xmlns:a16="http://schemas.microsoft.com/office/drawing/2014/main" val="4091637157"/>
                    </a:ext>
                  </a:extLst>
                </a:gridCol>
                <a:gridCol w="6300076">
                  <a:extLst>
                    <a:ext uri="{9D8B030D-6E8A-4147-A177-3AD203B41FA5}">
                      <a16:colId xmlns:a16="http://schemas.microsoft.com/office/drawing/2014/main" val="1739709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2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5.03.2024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мониторинг по русскому языку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РИС – работники ППЭ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1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15.03.2024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РИС – работники ППЭ (корректировка)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3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месяца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выверка документов для выплаты компенсации педагогическим работникам за работу на ГИА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04530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2" y="87552"/>
            <a:ext cx="996075" cy="4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2189</TotalTime>
  <Words>517</Words>
  <Application>Microsoft Office PowerPoint</Application>
  <PresentationFormat>Экран (4:3)</PresentationFormat>
  <Paragraphs>164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РЕЗУЛЬТАТЫ  ИТОГОВОГО СОБЕСЕДОВАНИЯ 9 класс</vt:lpstr>
      <vt:lpstr>                      </vt:lpstr>
      <vt:lpstr>.</vt:lpstr>
      <vt:lpstr>Презентация PowerPoint</vt:lpstr>
      <vt:lpstr>Итоговое собеседование</vt:lpstr>
      <vt:lpstr>Подготовка к ГИА-2024 (9кл.)</vt:lpstr>
      <vt:lpstr>ОГЭ- 2024</vt:lpstr>
      <vt:lpstr>Подготовка к ГИА-2024 (9кл.)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EV_Axova</cp:lastModifiedBy>
  <cp:revision>104</cp:revision>
  <cp:lastPrinted>2023-02-21T06:01:11Z</cp:lastPrinted>
  <dcterms:created xsi:type="dcterms:W3CDTF">2019-02-21T15:01:25Z</dcterms:created>
  <dcterms:modified xsi:type="dcterms:W3CDTF">2024-02-29T06:30:21Z</dcterms:modified>
</cp:coreProperties>
</file>