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0" r:id="rId7"/>
    <p:sldId id="259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265-211B-4E71-9FB0-262A6A84CEF4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71D5-B438-426D-964E-84AFF0F3A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712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265-211B-4E71-9FB0-262A6A84CEF4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71D5-B438-426D-964E-84AFF0F3A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022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265-211B-4E71-9FB0-262A6A84CEF4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71D5-B438-426D-964E-84AFF0F3A13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3930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265-211B-4E71-9FB0-262A6A84CEF4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71D5-B438-426D-964E-84AFF0F3A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337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265-211B-4E71-9FB0-262A6A84CEF4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71D5-B438-426D-964E-84AFF0F3A13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6039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265-211B-4E71-9FB0-262A6A84CEF4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71D5-B438-426D-964E-84AFF0F3A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654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265-211B-4E71-9FB0-262A6A84CEF4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71D5-B438-426D-964E-84AFF0F3A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575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265-211B-4E71-9FB0-262A6A84CEF4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71D5-B438-426D-964E-84AFF0F3A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81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265-211B-4E71-9FB0-262A6A84CEF4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71D5-B438-426D-964E-84AFF0F3A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42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265-211B-4E71-9FB0-262A6A84CEF4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71D5-B438-426D-964E-84AFF0F3A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474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265-211B-4E71-9FB0-262A6A84CEF4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71D5-B438-426D-964E-84AFF0F3A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064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265-211B-4E71-9FB0-262A6A84CEF4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71D5-B438-426D-964E-84AFF0F3A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348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265-211B-4E71-9FB0-262A6A84CEF4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71D5-B438-426D-964E-84AFF0F3A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88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265-211B-4E71-9FB0-262A6A84CEF4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71D5-B438-426D-964E-84AFF0F3A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624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265-211B-4E71-9FB0-262A6A84CEF4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71D5-B438-426D-964E-84AFF0F3A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541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265-211B-4E71-9FB0-262A6A84CEF4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71D5-B438-426D-964E-84AFF0F3A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71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70265-211B-4E71-9FB0-262A6A84CEF4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2F471D5-B438-426D-964E-84AFF0F3A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44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114548">
            <a:off x="-2855797" y="3916939"/>
            <a:ext cx="8560858" cy="164630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РЕЗУЛЬТАТЫ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АНКЕТЫ 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от 24.08.23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21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600141" cy="1320800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chemeClr val="tx1"/>
                </a:solidFill>
              </a:rPr>
              <a:t>1.</a:t>
            </a:r>
            <a:r>
              <a:rPr lang="ru-RU" sz="4900" dirty="0">
                <a:solidFill>
                  <a:schemeClr val="tx1"/>
                </a:solidFill>
              </a:rPr>
              <a:t> Хотели бы Вы продолжить быть наставником или стать им, если таковым не являетесь</a:t>
            </a:r>
            <a:r>
              <a:rPr lang="ru-RU" sz="4900" dirty="0" smtClean="0">
                <a:solidFill>
                  <a:schemeClr val="tx1"/>
                </a:solidFill>
              </a:rPr>
              <a:t>?</a:t>
            </a:r>
            <a:br>
              <a:rPr lang="ru-RU" sz="4900" dirty="0" smtClean="0">
                <a:solidFill>
                  <a:schemeClr val="tx1"/>
                </a:solidFill>
              </a:rPr>
            </a:br>
            <a:r>
              <a:rPr lang="ru-RU" dirty="0" smtClean="0"/>
              <a:t>  </a:t>
            </a:r>
            <a:br>
              <a:rPr lang="ru-RU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575040"/>
              </p:ext>
            </p:extLst>
          </p:nvPr>
        </p:nvGraphicFramePr>
        <p:xfrm>
          <a:off x="677333" y="3255708"/>
          <a:ext cx="8112919" cy="27023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1744">
                  <a:extLst>
                    <a:ext uri="{9D8B030D-6E8A-4147-A177-3AD203B41FA5}">
                      <a16:colId xmlns:a16="http://schemas.microsoft.com/office/drawing/2014/main" val="3998942960"/>
                    </a:ext>
                  </a:extLst>
                </a:gridCol>
                <a:gridCol w="1461175">
                  <a:extLst>
                    <a:ext uri="{9D8B030D-6E8A-4147-A177-3AD203B41FA5}">
                      <a16:colId xmlns:a16="http://schemas.microsoft.com/office/drawing/2014/main" val="4421529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kern="1200" dirty="0">
                          <a:solidFill>
                            <a:srgbClr val="FF0000"/>
                          </a:solidFill>
                          <a:effectLst/>
                        </a:rPr>
                        <a:t>ДА</a:t>
                      </a:r>
                      <a:br>
                        <a:rPr lang="ru-RU" sz="3200" kern="1200" dirty="0">
                          <a:solidFill>
                            <a:srgbClr val="FF0000"/>
                          </a:solidFill>
                          <a:effectLst/>
                        </a:rPr>
                      </a:b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  <a:r>
                        <a:rPr lang="ru-RU" sz="3200" dirty="0" smtClean="0">
                          <a:effectLst/>
                        </a:rPr>
                        <a:t> </a:t>
                      </a:r>
                      <a:r>
                        <a:rPr lang="ru-RU" sz="3200" dirty="0" smtClean="0">
                          <a:solidFill>
                            <a:srgbClr val="FF0000"/>
                          </a:solidFill>
                          <a:effectLst/>
                        </a:rPr>
                        <a:t>75%</a:t>
                      </a:r>
                      <a:endParaRPr lang="ru-RU" sz="3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19330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>
                          <a:solidFill>
                            <a:srgbClr val="0070C0"/>
                          </a:solidFill>
                          <a:effectLst/>
                        </a:rPr>
                        <a:t>ВОЗМОЖНО, В ДАЛЕКОМ БУДУЩЕМ</a:t>
                      </a:r>
                      <a:endParaRPr lang="ru-RU" sz="11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ru-RU" sz="3200" b="1" dirty="0" smtClean="0">
                          <a:solidFill>
                            <a:srgbClr val="0070C0"/>
                          </a:solidFill>
                          <a:effectLst/>
                        </a:rPr>
                        <a:t> 5%</a:t>
                      </a:r>
                      <a:endParaRPr lang="ru-RU" sz="32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30855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kern="1200" dirty="0">
                          <a:solidFill>
                            <a:srgbClr val="FF0000"/>
                          </a:solidFill>
                          <a:effectLst/>
                        </a:rPr>
                        <a:t>ХОРОШО БЫ ПРОДОЛЖИТЬ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  <a:effectLst/>
                        </a:rPr>
                        <a:t>15%</a:t>
                      </a:r>
                      <a:endParaRPr lang="ru-RU" sz="3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8985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kern="1200" dirty="0">
                          <a:solidFill>
                            <a:srgbClr val="0070C0"/>
                          </a:solidFill>
                          <a:effectLst/>
                        </a:rPr>
                        <a:t>ПОКА ЗАТРУДНЯЮСЬ ОТВЕТИТЬ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ru-RU" sz="3200" b="1" dirty="0" smtClean="0">
                          <a:solidFill>
                            <a:srgbClr val="0070C0"/>
                          </a:solidFill>
                          <a:effectLst/>
                        </a:rPr>
                        <a:t> 5%</a:t>
                      </a:r>
                      <a:endParaRPr lang="ru-RU" sz="32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4805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159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600141" cy="1320800"/>
          </a:xfrm>
        </p:spPr>
        <p:txBody>
          <a:bodyPr>
            <a:normAutofit fontScale="90000"/>
          </a:bodyPr>
          <a:lstStyle/>
          <a:p>
            <a:r>
              <a:rPr lang="ru-RU" sz="4900" dirty="0">
                <a:solidFill>
                  <a:schemeClr val="tx1"/>
                </a:solidFill>
              </a:rPr>
              <a:t>2</a:t>
            </a:r>
            <a:r>
              <a:rPr lang="ru-RU" sz="4900" dirty="0" smtClean="0">
                <a:solidFill>
                  <a:schemeClr val="tx1"/>
                </a:solidFill>
              </a:rPr>
              <a:t>. </a:t>
            </a:r>
            <a:r>
              <a:rPr lang="ru-RU" sz="4900" dirty="0">
                <a:solidFill>
                  <a:schemeClr val="tx1"/>
                </a:solidFill>
              </a:rPr>
              <a:t>Сколько времени нужно уделять наставляемому для получения им необходимых знаний и навыков?</a:t>
            </a:r>
            <a:r>
              <a:rPr lang="ru-RU" dirty="0" smtClean="0"/>
              <a:t>  </a:t>
            </a:r>
            <a:br>
              <a:rPr lang="ru-RU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955354"/>
              </p:ext>
            </p:extLst>
          </p:nvPr>
        </p:nvGraphicFramePr>
        <p:xfrm>
          <a:off x="677333" y="3255708"/>
          <a:ext cx="8112919" cy="2266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1744">
                  <a:extLst>
                    <a:ext uri="{9D8B030D-6E8A-4147-A177-3AD203B41FA5}">
                      <a16:colId xmlns:a16="http://schemas.microsoft.com/office/drawing/2014/main" val="3998942960"/>
                    </a:ext>
                  </a:extLst>
                </a:gridCol>
                <a:gridCol w="1461175">
                  <a:extLst>
                    <a:ext uri="{9D8B030D-6E8A-4147-A177-3AD203B41FA5}">
                      <a16:colId xmlns:a16="http://schemas.microsoft.com/office/drawing/2014/main" val="4421529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kern="1200" dirty="0" smtClean="0">
                          <a:solidFill>
                            <a:srgbClr val="FF0000"/>
                          </a:solidFill>
                          <a:effectLst/>
                        </a:rPr>
                        <a:t>ПО</a:t>
                      </a:r>
                      <a:r>
                        <a:rPr lang="ru-RU" sz="3200" kern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МЕРЕ НЕОБХОДИМОСТИ</a:t>
                      </a:r>
                      <a:r>
                        <a:rPr lang="ru-RU" sz="3200" kern="1200" dirty="0">
                          <a:solidFill>
                            <a:srgbClr val="FF0000"/>
                          </a:solidFill>
                          <a:effectLst/>
                        </a:rPr>
                        <a:t/>
                      </a:r>
                      <a:br>
                        <a:rPr lang="ru-RU" sz="3200" kern="1200" dirty="0">
                          <a:solidFill>
                            <a:srgbClr val="FF0000"/>
                          </a:solidFill>
                          <a:effectLst/>
                        </a:rPr>
                      </a:b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  <a:r>
                        <a:rPr lang="ru-RU" sz="3200" dirty="0" smtClean="0">
                          <a:effectLst/>
                        </a:rPr>
                        <a:t> </a:t>
                      </a:r>
                      <a:r>
                        <a:rPr lang="ru-RU" sz="3200" dirty="0" smtClean="0">
                          <a:solidFill>
                            <a:srgbClr val="FF0000"/>
                          </a:solidFill>
                          <a:effectLst/>
                        </a:rPr>
                        <a:t>40%</a:t>
                      </a:r>
                      <a:endParaRPr lang="ru-RU" sz="3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19330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МИНИМУМ</a:t>
                      </a:r>
                      <a:r>
                        <a:rPr lang="ru-RU" sz="3200" b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РАЗ В НЕДЕЛЮ</a:t>
                      </a:r>
                      <a:endParaRPr lang="ru-RU" sz="11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ru-RU" sz="3200" b="1" dirty="0" smtClean="0">
                          <a:solidFill>
                            <a:srgbClr val="0070C0"/>
                          </a:solidFill>
                          <a:effectLst/>
                        </a:rPr>
                        <a:t> 5%</a:t>
                      </a:r>
                      <a:endParaRPr lang="ru-RU" sz="32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30855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2-3 РАЗА В НЕДЕЛЮ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  <a:r>
                        <a:rPr lang="ru-RU" sz="3200" dirty="0" smtClean="0">
                          <a:effectLst/>
                        </a:rPr>
                        <a:t> 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  <a:effectLst/>
                        </a:rPr>
                        <a:t>25%</a:t>
                      </a:r>
                      <a:endParaRPr lang="ru-RU" sz="3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8985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ВСЕГДА</a:t>
                      </a:r>
                      <a:r>
                        <a:rPr lang="ru-RU" sz="3200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БЫТЬ РЯДОМ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ru-RU" sz="3200" b="1" dirty="0" smtClean="0">
                          <a:solidFill>
                            <a:srgbClr val="0070C0"/>
                          </a:solidFill>
                          <a:effectLst/>
                        </a:rPr>
                        <a:t> 30%</a:t>
                      </a:r>
                      <a:endParaRPr lang="ru-RU" sz="32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4805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02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4907" y="171450"/>
            <a:ext cx="11762317" cy="1320800"/>
          </a:xfrm>
        </p:spPr>
        <p:txBody>
          <a:bodyPr>
            <a:normAutofit fontScale="90000"/>
          </a:bodyPr>
          <a:lstStyle/>
          <a:p>
            <a:r>
              <a:rPr lang="ru-RU" sz="4900" dirty="0">
                <a:solidFill>
                  <a:schemeClr val="tx1"/>
                </a:solidFill>
              </a:rPr>
              <a:t>3</a:t>
            </a:r>
            <a:r>
              <a:rPr lang="ru-RU" sz="4900" dirty="0" smtClean="0">
                <a:solidFill>
                  <a:schemeClr val="tx1"/>
                </a:solidFill>
              </a:rPr>
              <a:t>. </a:t>
            </a:r>
            <a:r>
              <a:rPr lang="ru-RU" sz="4900" dirty="0">
                <a:solidFill>
                  <a:schemeClr val="tx1"/>
                </a:solidFill>
              </a:rPr>
              <a:t>В каком соотношении должно находиться затраченное на наставничество время для  проработки теоретических знаний и практических навыков?</a:t>
            </a:r>
            <a:r>
              <a:rPr lang="ru-RU" dirty="0" smtClean="0"/>
              <a:t>  </a:t>
            </a:r>
            <a:br>
              <a:rPr lang="ru-RU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745618"/>
              </p:ext>
            </p:extLst>
          </p:nvPr>
        </p:nvGraphicFramePr>
        <p:xfrm>
          <a:off x="677333" y="3255708"/>
          <a:ext cx="8112919" cy="2180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1744">
                  <a:extLst>
                    <a:ext uri="{9D8B030D-6E8A-4147-A177-3AD203B41FA5}">
                      <a16:colId xmlns:a16="http://schemas.microsoft.com/office/drawing/2014/main" val="3998942960"/>
                    </a:ext>
                  </a:extLst>
                </a:gridCol>
                <a:gridCol w="1461175">
                  <a:extLst>
                    <a:ext uri="{9D8B030D-6E8A-4147-A177-3AD203B41FA5}">
                      <a16:colId xmlns:a16="http://schemas.microsoft.com/office/drawing/2014/main" val="4421529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kern="1200" dirty="0" smtClean="0">
                          <a:solidFill>
                            <a:srgbClr val="FF0000"/>
                          </a:solidFill>
                          <a:effectLst/>
                        </a:rPr>
                        <a:t>40</a:t>
                      </a:r>
                      <a:r>
                        <a:rPr lang="ru-RU" sz="3200" kern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НА 60</a:t>
                      </a:r>
                      <a:r>
                        <a:rPr lang="ru-RU" sz="3200" kern="1200" dirty="0" smtClean="0">
                          <a:solidFill>
                            <a:srgbClr val="FF0000"/>
                          </a:solidFill>
                          <a:effectLst/>
                        </a:rPr>
                        <a:t/>
                      </a:r>
                      <a:br>
                        <a:rPr lang="ru-RU" sz="3200" kern="1200" dirty="0" smtClean="0">
                          <a:solidFill>
                            <a:srgbClr val="FF0000"/>
                          </a:solidFill>
                          <a:effectLst/>
                        </a:rPr>
                      </a:b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  <a:r>
                        <a:rPr lang="ru-RU" sz="3200" dirty="0" smtClean="0">
                          <a:effectLst/>
                        </a:rPr>
                        <a:t> </a:t>
                      </a:r>
                      <a:r>
                        <a:rPr lang="ru-RU" sz="3200" dirty="0" smtClean="0">
                          <a:solidFill>
                            <a:srgbClr val="FF0000"/>
                          </a:solidFill>
                          <a:effectLst/>
                        </a:rPr>
                        <a:t>80%</a:t>
                      </a:r>
                      <a:endParaRPr lang="ru-RU" sz="3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19330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 smtClean="0">
                          <a:solidFill>
                            <a:srgbClr val="0070C0"/>
                          </a:solidFill>
                          <a:effectLst/>
                        </a:rPr>
                        <a:t>1 К 3</a:t>
                      </a:r>
                      <a:endParaRPr lang="ru-RU" sz="11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ru-RU" sz="3200" b="1" dirty="0" smtClean="0">
                          <a:solidFill>
                            <a:srgbClr val="0070C0"/>
                          </a:solidFill>
                          <a:effectLst/>
                        </a:rPr>
                        <a:t> 10%</a:t>
                      </a:r>
                      <a:endParaRPr lang="ru-RU" sz="32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30855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ПОПОЛАМ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  <a:r>
                        <a:rPr lang="ru-RU" sz="3200" dirty="0" smtClean="0">
                          <a:effectLst/>
                        </a:rPr>
                        <a:t> </a:t>
                      </a:r>
                      <a:r>
                        <a:rPr lang="ru-RU" sz="32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  <a:effectLst/>
                        </a:rPr>
                        <a:t>5%</a:t>
                      </a:r>
                      <a:endParaRPr lang="ru-RU" sz="3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8985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kern="1200" dirty="0" smtClean="0">
                          <a:solidFill>
                            <a:srgbClr val="0070C0"/>
                          </a:solidFill>
                          <a:effectLst/>
                        </a:rPr>
                        <a:t>30 НА 70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ru-RU" sz="3200" b="1" dirty="0" smtClean="0">
                          <a:solidFill>
                            <a:srgbClr val="0070C0"/>
                          </a:solidFill>
                          <a:effectLst/>
                        </a:rPr>
                        <a:t>  5%</a:t>
                      </a:r>
                      <a:endParaRPr lang="ru-RU" sz="32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4805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921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932" y="0"/>
            <a:ext cx="12048067" cy="1320800"/>
          </a:xfrm>
        </p:spPr>
        <p:txBody>
          <a:bodyPr>
            <a:normAutofit fontScale="90000"/>
          </a:bodyPr>
          <a:lstStyle/>
          <a:p>
            <a:r>
              <a:rPr lang="ru-RU" sz="4900" dirty="0">
                <a:solidFill>
                  <a:schemeClr val="tx1"/>
                </a:solidFill>
              </a:rPr>
              <a:t>4</a:t>
            </a:r>
            <a:r>
              <a:rPr lang="ru-RU" sz="4900" dirty="0" smtClean="0">
                <a:solidFill>
                  <a:schemeClr val="tx1"/>
                </a:solidFill>
              </a:rPr>
              <a:t>. </a:t>
            </a:r>
            <a:r>
              <a:rPr lang="ru-RU" sz="4900" dirty="0">
                <a:solidFill>
                  <a:schemeClr val="tx1"/>
                </a:solidFill>
              </a:rPr>
              <a:t>Чему вы отдаете предпочтение при получении новых знаний и навыков</a:t>
            </a:r>
            <a:r>
              <a:rPr lang="ru-RU" sz="4900" dirty="0" smtClean="0">
                <a:solidFill>
                  <a:schemeClr val="tx1"/>
                </a:solidFill>
              </a:rPr>
              <a:t>?</a:t>
            </a:r>
            <a:br>
              <a:rPr lang="ru-RU" sz="4900" dirty="0" smtClean="0">
                <a:solidFill>
                  <a:schemeClr val="tx1"/>
                </a:solidFill>
              </a:rPr>
            </a:br>
            <a:r>
              <a:rPr lang="ru-RU" sz="4900" dirty="0" smtClean="0">
                <a:solidFill>
                  <a:schemeClr val="tx1"/>
                </a:solidFill>
              </a:rPr>
              <a:t> </a:t>
            </a:r>
            <a:r>
              <a:rPr lang="ru-RU" sz="4900" dirty="0">
                <a:solidFill>
                  <a:schemeClr val="tx1"/>
                </a:solidFill>
              </a:rPr>
              <a:t>(личные встречи, онлайн-консультации, мастер-классы и т.п., приветствуется свой вариант ответа!)</a:t>
            </a:r>
            <a:r>
              <a:rPr lang="ru-RU" sz="4900" dirty="0" smtClean="0">
                <a:solidFill>
                  <a:schemeClr val="tx1"/>
                </a:solidFill>
              </a:rPr>
              <a:t/>
            </a:r>
            <a:br>
              <a:rPr lang="ru-RU" sz="4900" dirty="0" smtClean="0">
                <a:solidFill>
                  <a:schemeClr val="tx1"/>
                </a:solidFill>
              </a:rPr>
            </a:br>
            <a:r>
              <a:rPr lang="ru-RU" dirty="0" smtClean="0"/>
              <a:t>  </a:t>
            </a:r>
            <a:br>
              <a:rPr lang="ru-RU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871759"/>
              </p:ext>
            </p:extLst>
          </p:nvPr>
        </p:nvGraphicFramePr>
        <p:xfrm>
          <a:off x="753533" y="3722433"/>
          <a:ext cx="8112919" cy="22066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1744">
                  <a:extLst>
                    <a:ext uri="{9D8B030D-6E8A-4147-A177-3AD203B41FA5}">
                      <a16:colId xmlns:a16="http://schemas.microsoft.com/office/drawing/2014/main" val="3998942960"/>
                    </a:ext>
                  </a:extLst>
                </a:gridCol>
                <a:gridCol w="1461175">
                  <a:extLst>
                    <a:ext uri="{9D8B030D-6E8A-4147-A177-3AD203B41FA5}">
                      <a16:colId xmlns:a16="http://schemas.microsoft.com/office/drawing/2014/main" val="4421529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kern="1200" dirty="0" smtClean="0">
                          <a:solidFill>
                            <a:srgbClr val="FF0000"/>
                          </a:solidFill>
                          <a:effectLst/>
                        </a:rPr>
                        <a:t>МАСТЕР-КЛАССЫ</a:t>
                      </a:r>
                      <a:r>
                        <a:rPr lang="ru-RU" sz="3200" kern="1200" dirty="0">
                          <a:solidFill>
                            <a:srgbClr val="FF0000"/>
                          </a:solidFill>
                          <a:effectLst/>
                        </a:rPr>
                        <a:t/>
                      </a:r>
                      <a:br>
                        <a:rPr lang="ru-RU" sz="3200" kern="1200" dirty="0">
                          <a:solidFill>
                            <a:srgbClr val="FF0000"/>
                          </a:solidFill>
                          <a:effectLst/>
                        </a:rPr>
                      </a:b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  <a:r>
                        <a:rPr lang="ru-RU" sz="3200" dirty="0" smtClean="0">
                          <a:effectLst/>
                        </a:rPr>
                        <a:t> </a:t>
                      </a:r>
                      <a:r>
                        <a:rPr lang="ru-RU" sz="3200" dirty="0" smtClean="0">
                          <a:solidFill>
                            <a:srgbClr val="FF0000"/>
                          </a:solidFill>
                          <a:effectLst/>
                        </a:rPr>
                        <a:t>25%</a:t>
                      </a:r>
                      <a:endParaRPr lang="ru-RU" sz="3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19330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ЛИЧНЫЕ</a:t>
                      </a:r>
                      <a:r>
                        <a:rPr lang="ru-RU" sz="3200" b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ВСТРЕЧИ</a:t>
                      </a:r>
                      <a:endParaRPr lang="ru-RU" sz="11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ru-RU" sz="3200" b="1" dirty="0" smtClean="0">
                          <a:solidFill>
                            <a:srgbClr val="0070C0"/>
                          </a:solidFill>
                          <a:effectLst/>
                        </a:rPr>
                        <a:t> 65%</a:t>
                      </a:r>
                      <a:endParaRPr lang="ru-RU" sz="32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30855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ВЗАИМОПОСЕЩЕНИЯ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  <a:r>
                        <a:rPr lang="ru-RU" sz="32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  <a:effectLst/>
                        </a:rPr>
                        <a:t>5%</a:t>
                      </a:r>
                      <a:endParaRPr lang="ru-RU" sz="3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8985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kern="1200" dirty="0" smtClean="0">
                          <a:solidFill>
                            <a:srgbClr val="0070C0"/>
                          </a:solidFill>
                          <a:effectLst/>
                        </a:rPr>
                        <a:t>ОНЛАЙН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ru-RU" sz="3200" b="1" dirty="0" smtClean="0">
                          <a:solidFill>
                            <a:srgbClr val="0070C0"/>
                          </a:solidFill>
                          <a:effectLst/>
                        </a:rPr>
                        <a:t> 5%</a:t>
                      </a:r>
                      <a:endParaRPr lang="ru-RU" sz="32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4805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612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225" y="609600"/>
            <a:ext cx="11782425" cy="1320800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chemeClr val="tx1"/>
                </a:solidFill>
              </a:rPr>
              <a:t>1.</a:t>
            </a:r>
            <a:r>
              <a:rPr lang="ru-RU" sz="4900" dirty="0">
                <a:solidFill>
                  <a:schemeClr val="tx1"/>
                </a:solidFill>
              </a:rPr>
              <a:t> Вы готовы учиться и </a:t>
            </a:r>
            <a:r>
              <a:rPr lang="ru-RU" sz="4900" dirty="0" smtClean="0">
                <a:solidFill>
                  <a:schemeClr val="tx1"/>
                </a:solidFill>
              </a:rPr>
              <a:t>	совершенствовать </a:t>
            </a:r>
            <a:br>
              <a:rPr lang="ru-RU" sz="4900" dirty="0" smtClean="0">
                <a:solidFill>
                  <a:schemeClr val="tx1"/>
                </a:solidFill>
              </a:rPr>
            </a:br>
            <a:r>
              <a:rPr lang="ru-RU" sz="4900" dirty="0" smtClean="0">
                <a:solidFill>
                  <a:schemeClr val="tx1"/>
                </a:solidFill>
              </a:rPr>
              <a:t>свой </a:t>
            </a:r>
            <a:r>
              <a:rPr lang="ru-RU" sz="4900" dirty="0">
                <a:solidFill>
                  <a:schemeClr val="tx1"/>
                </a:solidFill>
              </a:rPr>
              <a:t>профессионализм?</a:t>
            </a:r>
            <a:r>
              <a:rPr lang="ru-RU" dirty="0" smtClean="0"/>
              <a:t>  </a:t>
            </a:r>
            <a:br>
              <a:rPr lang="ru-RU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184372"/>
              </p:ext>
            </p:extLst>
          </p:nvPr>
        </p:nvGraphicFramePr>
        <p:xfrm>
          <a:off x="1381125" y="2733930"/>
          <a:ext cx="8734425" cy="14856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29300">
                  <a:extLst>
                    <a:ext uri="{9D8B030D-6E8A-4147-A177-3AD203B41FA5}">
                      <a16:colId xmlns:a16="http://schemas.microsoft.com/office/drawing/2014/main" val="3998942960"/>
                    </a:ext>
                  </a:extLst>
                </a:gridCol>
                <a:gridCol w="2905125">
                  <a:extLst>
                    <a:ext uri="{9D8B030D-6E8A-4147-A177-3AD203B41FA5}">
                      <a16:colId xmlns:a16="http://schemas.microsoft.com/office/drawing/2014/main" val="442152931"/>
                    </a:ext>
                  </a:extLst>
                </a:gridCol>
              </a:tblGrid>
              <a:tr h="14856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600" kern="1200" dirty="0" smtClean="0">
                          <a:solidFill>
                            <a:srgbClr val="FF0000"/>
                          </a:solidFill>
                          <a:effectLst/>
                        </a:rPr>
                        <a:t>ДА</a:t>
                      </a:r>
                      <a:endParaRPr lang="ru-RU" sz="6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600" dirty="0">
                          <a:effectLst/>
                        </a:rPr>
                        <a:t> </a:t>
                      </a:r>
                      <a:r>
                        <a:rPr lang="ru-RU" sz="6600" dirty="0" smtClean="0">
                          <a:effectLst/>
                        </a:rPr>
                        <a:t> </a:t>
                      </a:r>
                      <a:r>
                        <a:rPr lang="ru-RU" sz="6600" dirty="0" smtClean="0">
                          <a:solidFill>
                            <a:srgbClr val="FF0000"/>
                          </a:solidFill>
                          <a:effectLst/>
                        </a:rPr>
                        <a:t>100%</a:t>
                      </a:r>
                      <a:endParaRPr lang="ru-RU" sz="6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1933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41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600141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dirty="0" smtClean="0">
                <a:solidFill>
                  <a:schemeClr val="tx1"/>
                </a:solidFill>
              </a:rPr>
              <a:t>ПРЕДЛОЖЕНИЯ:</a:t>
            </a:r>
            <a:br>
              <a:rPr lang="ru-RU" sz="4900" b="1" dirty="0" smtClean="0">
                <a:solidFill>
                  <a:schemeClr val="tx1"/>
                </a:solidFill>
              </a:rPr>
            </a:br>
            <a:r>
              <a:rPr lang="ru-RU" dirty="0" smtClean="0"/>
              <a:t>  </a:t>
            </a:r>
            <a:br>
              <a:rPr lang="ru-RU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336153"/>
              </p:ext>
            </p:extLst>
          </p:nvPr>
        </p:nvGraphicFramePr>
        <p:xfrm>
          <a:off x="1439333" y="1674558"/>
          <a:ext cx="8590492" cy="48759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90492">
                  <a:extLst>
                    <a:ext uri="{9D8B030D-6E8A-4147-A177-3AD203B41FA5}">
                      <a16:colId xmlns:a16="http://schemas.microsoft.com/office/drawing/2014/main" val="39989429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kern="1200" dirty="0" smtClean="0">
                          <a:solidFill>
                            <a:srgbClr val="FF0000"/>
                          </a:solidFill>
                          <a:effectLst/>
                        </a:rPr>
                        <a:t>Проводить</a:t>
                      </a:r>
                      <a:r>
                        <a:rPr lang="ru-RU" sz="3200" kern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дни наставников раз в четверть на уровне не только школы, но и города</a:t>
                      </a:r>
                      <a:r>
                        <a:rPr lang="ru-RU" sz="3200" kern="1200" dirty="0">
                          <a:solidFill>
                            <a:srgbClr val="FF0000"/>
                          </a:solidFill>
                          <a:effectLst/>
                        </a:rPr>
                        <a:t/>
                      </a:r>
                      <a:br>
                        <a:rPr lang="ru-RU" sz="3200" kern="1200" dirty="0">
                          <a:solidFill>
                            <a:srgbClr val="FF0000"/>
                          </a:solidFill>
                          <a:effectLst/>
                        </a:rPr>
                      </a:b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19330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Разработать</a:t>
                      </a:r>
                      <a:r>
                        <a:rPr lang="ru-RU" sz="3200" b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пакет льгот для наставника и наставляемого</a:t>
                      </a:r>
                      <a:endParaRPr lang="ru-RU" sz="11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30855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Всеми</a:t>
                      </a:r>
                      <a:r>
                        <a:rPr lang="ru-RU" sz="32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возможными и невозможными способами удержать молодого специалиста в школе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985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Вести</a:t>
                      </a:r>
                      <a:r>
                        <a:rPr lang="ru-RU" sz="3200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наставничество на уровне города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4805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74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1999" cy="6858000"/>
          </a:xfrm>
        </p:spPr>
      </p:pic>
      <p:sp>
        <p:nvSpPr>
          <p:cNvPr id="5" name="TextBox 4"/>
          <p:cNvSpPr txBox="1"/>
          <p:nvPr/>
        </p:nvSpPr>
        <p:spPr>
          <a:xfrm rot="21056338">
            <a:off x="1199930" y="989172"/>
            <a:ext cx="42854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Спасибо за внимание!</a:t>
            </a:r>
          </a:p>
          <a:p>
            <a:r>
              <a:rPr lang="ru-RU" sz="4000" b="1" i="1" dirty="0" smtClean="0">
                <a:solidFill>
                  <a:srgbClr val="FF0000"/>
                </a:solidFill>
              </a:rPr>
              <a:t>С наступающим 1 сентября!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33763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</TotalTime>
  <Words>302</Words>
  <Application>Microsoft Office PowerPoint</Application>
  <PresentationFormat>Широкоэкранный</PresentationFormat>
  <Paragraphs>47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Wingdings 3</vt:lpstr>
      <vt:lpstr>Аспект</vt:lpstr>
      <vt:lpstr>РЕЗУЛЬТАТЫ  АНКЕТЫ  от 24.08.23   </vt:lpstr>
      <vt:lpstr>1. Хотели бы Вы продолжить быть наставником или стать им, если таковым не являетесь?        </vt:lpstr>
      <vt:lpstr>2. Сколько времени нужно уделять наставляемому для получения им необходимых знаний и навыков?       </vt:lpstr>
      <vt:lpstr>3. В каком соотношении должно находиться затраченное на наставничество время для  проработки теоретических знаний и практических навыков?       </vt:lpstr>
      <vt:lpstr>4. Чему вы отдаете предпочтение при получении новых знаний и навыков?  (личные встречи, онлайн-консультации, мастер-классы и т.п., приветствуется свой вариант ответа!)        </vt:lpstr>
      <vt:lpstr>1. Вы готовы учиться и  совершенствовать  свой профессионализм?       </vt:lpstr>
      <vt:lpstr>ПРЕДЛОЖЕНИЯ:        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АНКЕТЫ  О НАСТАВНИЧЕСТВЕ   </dc:title>
  <dc:creator>User</dc:creator>
  <cp:lastModifiedBy>User</cp:lastModifiedBy>
  <cp:revision>6</cp:revision>
  <dcterms:created xsi:type="dcterms:W3CDTF">2023-08-25T00:47:03Z</dcterms:created>
  <dcterms:modified xsi:type="dcterms:W3CDTF">2023-08-25T01:48:34Z</dcterms:modified>
</cp:coreProperties>
</file>