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58" r:id="rId5"/>
    <p:sldId id="260" r:id="rId6"/>
    <p:sldId id="263" r:id="rId7"/>
    <p:sldId id="266" r:id="rId8"/>
    <p:sldId id="264" r:id="rId9"/>
    <p:sldId id="265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1" d="100"/>
          <a:sy n="151" d="100"/>
        </p:scale>
        <p:origin x="47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836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DA693C-2C86-DAF9-402F-E16140734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44BF29-D8D5-781C-9F37-DE003E0460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50B4DC-F16F-9BF5-5EBD-6D9716937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FF793-02A3-84EA-480B-1D3F22476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492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27286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033DB-8E5C-CD1A-5F4A-FD16F5101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546EC6-7826-4FFB-5BA6-8978F8CBD9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1CD5F6-9871-63DC-12BA-314208D7BF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D984A4-7D31-0E95-FD34-1AB42DEA78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021451-1387-4CA6-816F-3879F97B5CB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048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3855" y="440175"/>
            <a:ext cx="4256439" cy="42606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050" y="440175"/>
            <a:ext cx="45585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87625" y="77372"/>
            <a:ext cx="5409791" cy="31792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247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общения: повышаем удовлетворённость родителей
</a:t>
            </a:r>
            <a:r>
              <a:rPr lang="en-US" sz="1416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247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878E7B-40CE-1B2F-EC71-12CC5FCAC270}"/>
              </a:ext>
            </a:extLst>
          </p:cNvPr>
          <p:cNvSpPr txBox="1"/>
          <p:nvPr/>
        </p:nvSpPr>
        <p:spPr>
          <a:xfrm>
            <a:off x="203706" y="3432265"/>
            <a:ext cx="4923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Цель: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повысить уровень вежливости и доброжелательности в общении с родителями, отработать практические навыки конструктивного взаимодействия.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50" y="740863"/>
            <a:ext cx="4150800" cy="3660325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37875" y="739975"/>
            <a:ext cx="40530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6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показала независимая оценка
</a:t>
            </a:r>
            <a:endParaRPr lang="en-US" sz="1869" dirty="0"/>
          </a:p>
        </p:txBody>
      </p:sp>
      <p:sp>
        <p:nvSpPr>
          <p:cNvPr id="5" name="Text 1"/>
          <p:cNvSpPr txBox="1"/>
          <p:nvPr/>
        </p:nvSpPr>
        <p:spPr>
          <a:xfrm>
            <a:off x="4737874" y="1377275"/>
            <a:ext cx="4279225" cy="302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НОКО выявила чувствительную зону в общении с родителями: </a:t>
            </a:r>
            <a:r>
              <a:rPr lang="en-US" sz="16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доброжелательность оценивается недостаточно высоко. Это напрямую влияет на доверие к школе, частоту конфликтов и готовность семьи к сотрудничеству.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98B68F-69AC-5681-F97A-BD88928FA72B}"/>
              </a:ext>
            </a:extLst>
          </p:cNvPr>
          <p:cNvSpPr txBox="1"/>
          <p:nvPr/>
        </p:nvSpPr>
        <p:spPr>
          <a:xfrm>
            <a:off x="4737875" y="3314105"/>
            <a:ext cx="411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1200" b="1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Результаты независимой оценки качества образования (НОКО) МБОУ «СОШ № 17»:</a:t>
            </a:r>
            <a:endParaRPr lang="ru-RU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Доброжелательность при первичном контакте 91.1%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q"/>
            </a:pPr>
            <a:r>
              <a:rPr lang="ru-RU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 непосредственном оказании услуги 90.7%</a:t>
            </a:r>
            <a:endParaRPr lang="ru-RU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364C91-FE09-BFA6-C3CC-D3D4B60A7E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F3D071C7-539A-5749-00CB-181F31F2B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" y="-217157"/>
            <a:ext cx="9144000" cy="5143500"/>
          </a:xfrm>
          <a:prstGeom prst="rect">
            <a:avLst/>
          </a:prstGeom>
        </p:spPr>
      </p:pic>
      <p:sp>
        <p:nvSpPr>
          <p:cNvPr id="6" name="Text 2">
            <a:extLst>
              <a:ext uri="{FF2B5EF4-FFF2-40B4-BE49-F238E27FC236}">
                <a16:creationId xmlns:a16="http://schemas.microsoft.com/office/drawing/2014/main" id="{4D2E729A-0052-9063-DECD-393343BE4F56}"/>
              </a:ext>
            </a:extLst>
          </p:cNvPr>
          <p:cNvSpPr txBox="1"/>
          <p:nvPr/>
        </p:nvSpPr>
        <p:spPr>
          <a:xfrm>
            <a:off x="8546875" y="45404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96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DFFF4"/>
                </a:solidFill>
                <a:latin typeface="Arial" pitchFamily="34" charset="0"/>
                <a:cs typeface="Arial" pitchFamily="34" charset="-120"/>
              </a:rPr>
              <a:t>3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C6806-386E-0EF6-4A56-6A1227F03D4B}"/>
              </a:ext>
            </a:extLst>
          </p:cNvPr>
          <p:cNvSpPr txBox="1"/>
          <p:nvPr/>
        </p:nvSpPr>
        <p:spPr>
          <a:xfrm>
            <a:off x="710419" y="744770"/>
            <a:ext cx="82394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Разминка «Ассоциации»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4FBE63-22F9-F47D-38FE-B8C24E2E8061}"/>
              </a:ext>
            </a:extLst>
          </p:cNvPr>
          <p:cNvSpPr txBox="1"/>
          <p:nvPr/>
        </p:nvSpPr>
        <p:spPr>
          <a:xfrm>
            <a:off x="1779563" y="2018512"/>
            <a:ext cx="6133514" cy="1647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апишите 2 – 3 слова ассоциации:  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ru-RU" sz="28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«Доброжелательное общение»</a:t>
            </a:r>
            <a:r>
              <a:rPr lang="ru-RU" sz="2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516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25" y="1328555"/>
            <a:ext cx="754800" cy="603840"/>
          </a:xfrm>
          <a:prstGeom prst="rect">
            <a:avLst/>
          </a:prstGeom>
        </p:spPr>
      </p:pic>
      <p:pic>
        <p:nvPicPr>
          <p:cNvPr id="6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50088" y="1295008"/>
            <a:ext cx="754800" cy="670933"/>
          </a:xfrm>
          <a:prstGeom prst="rect">
            <a:avLst/>
          </a:prstGeom>
        </p:spPr>
      </p:pic>
      <p:pic>
        <p:nvPicPr>
          <p:cNvPr id="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26825" y="1285325"/>
            <a:ext cx="690300" cy="690300"/>
          </a:xfrm>
          <a:prstGeom prst="rect">
            <a:avLst/>
          </a:prstGeom>
        </p:spPr>
      </p:pic>
      <p:pic>
        <p:nvPicPr>
          <p:cNvPr id="12" name="Image 10" descr="preencoded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9113" y="1295008"/>
            <a:ext cx="754800" cy="670933"/>
          </a:xfrm>
          <a:prstGeom prst="rect">
            <a:avLst/>
          </a:prstGeom>
        </p:spPr>
      </p:pic>
      <p:pic>
        <p:nvPicPr>
          <p:cNvPr id="15" name="Image 13" descr="preencoded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Image 14" descr="preencoded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0"/>
            <a:ext cx="9144000" cy="4939200"/>
          </a:xfrm>
          <a:prstGeom prst="rect">
            <a:avLst/>
          </a:prstGeom>
        </p:spPr>
      </p:pic>
      <p:pic>
        <p:nvPicPr>
          <p:cNvPr id="17" name="Image 15" descr="preencoded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02150" y="1285325"/>
            <a:ext cx="517725" cy="690300"/>
          </a:xfrm>
          <a:prstGeom prst="rect">
            <a:avLst/>
          </a:prstGeom>
        </p:spPr>
      </p:pic>
      <p:sp>
        <p:nvSpPr>
          <p:cNvPr id="18" name="Text 0"/>
          <p:cNvSpPr txBox="1"/>
          <p:nvPr/>
        </p:nvSpPr>
        <p:spPr>
          <a:xfrm>
            <a:off x="524225" y="351850"/>
            <a:ext cx="80955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279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ассоциации с доброжелательным общением
</a:t>
            </a:r>
            <a:endParaRPr lang="en-US" sz="2279" dirty="0"/>
          </a:p>
        </p:txBody>
      </p:sp>
      <p:sp>
        <p:nvSpPr>
          <p:cNvPr id="19" name="Text 1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88"/>
              </a:lnSpc>
              <a:buNone/>
            </a:pPr>
            <a:r>
              <a:rPr lang="ru-RU" sz="2400" b="1" dirty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0" name="Text 2"/>
          <p:cNvSpPr txBox="1"/>
          <p:nvPr/>
        </p:nvSpPr>
        <p:spPr>
          <a:xfrm>
            <a:off x="334918" y="2334266"/>
            <a:ext cx="1496213" cy="20825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3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
</a:t>
            </a:r>
            <a:r>
              <a:rPr lang="en-US" sz="103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связывали доброжелательное общение с вниманием к личности собеседника, корректным обращением и признанием его права на вопрос, сомнение или несогласие без давления и спора.
</a:t>
            </a:r>
            <a:endParaRPr lang="en-US" sz="1033" dirty="0"/>
          </a:p>
        </p:txBody>
      </p:sp>
      <p:sp>
        <p:nvSpPr>
          <p:cNvPr id="21" name="Text 3"/>
          <p:cNvSpPr txBox="1"/>
          <p:nvPr/>
        </p:nvSpPr>
        <p:spPr>
          <a:xfrm>
            <a:off x="2149099" y="2334266"/>
            <a:ext cx="1356900" cy="186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48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Спокойствие
</a:t>
            </a:r>
            <a:r>
              <a:rPr lang="en-US" sz="1048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ответах часто звучала идея внутренней собранности: спокойный тон, выдержка и отсутствие резких реакций помогают снизить напряжение и удержать разговор в конструктивном русле.
</a:t>
            </a:r>
            <a:endParaRPr lang="en-US" sz="1048" dirty="0"/>
          </a:p>
        </p:txBody>
      </p:sp>
      <p:sp>
        <p:nvSpPr>
          <p:cNvPr id="22" name="Text 4"/>
          <p:cNvSpPr txBox="1"/>
          <p:nvPr/>
        </p:nvSpPr>
        <p:spPr>
          <a:xfrm>
            <a:off x="3823967" y="2242916"/>
            <a:ext cx="1426458" cy="2091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55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Эмпатия
</a:t>
            </a:r>
            <a:r>
              <a:rPr lang="en-US" sz="1055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показывали важность умения услышать переживание родителя, заметить его эмоции и откликнуться не формально, а с пониманием ситуации и реальных трудностей семьи.
</a:t>
            </a:r>
            <a:endParaRPr lang="en-US" sz="1055" dirty="0"/>
          </a:p>
        </p:txBody>
      </p:sp>
      <p:sp>
        <p:nvSpPr>
          <p:cNvPr id="23" name="Text 5"/>
          <p:cNvSpPr txBox="1"/>
          <p:nvPr/>
        </p:nvSpPr>
        <p:spPr>
          <a:xfrm>
            <a:off x="5551200" y="2334266"/>
            <a:ext cx="1496212" cy="20001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5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
</a:t>
            </a:r>
            <a:r>
              <a:rPr lang="en-US" sz="1050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открытости проявлялась в готовности объяснять позицию школы ясно и без скрытых смыслов, задавать уточняющие вопросы и оставлять пространство для диалога, а не для защиты.
</a:t>
            </a:r>
            <a:endParaRPr lang="en-US" sz="1050" dirty="0"/>
          </a:p>
        </p:txBody>
      </p:sp>
      <p:sp>
        <p:nvSpPr>
          <p:cNvPr id="24" name="Text 6"/>
          <p:cNvSpPr txBox="1"/>
          <p:nvPr/>
        </p:nvSpPr>
        <p:spPr>
          <a:xfrm>
            <a:off x="7243325" y="2334266"/>
            <a:ext cx="1608050" cy="194253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003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
</a:t>
            </a:r>
            <a:r>
              <a:rPr lang="en-US" sz="100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участники назвали необходимым качеством педагогического общения: оно помогает не торопить разговор, выдерживать сложные вопросы и доводить обсуждение до взаимоприемлемого решения.
</a:t>
            </a:r>
            <a:endParaRPr lang="en-US" sz="100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5601" y="273600"/>
            <a:ext cx="8505774" cy="6080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Презентация решений, о</a:t>
            </a:r>
            <a:r>
              <a:rPr lang="en-US" sz="2600" b="1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бщий</a:t>
            </a:r>
            <a:r>
              <a:rPr lang="en-US" sz="2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600" b="1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разбор</a:t>
            </a:r>
            <a:r>
              <a:rPr lang="en-US" sz="2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lang="en-US" sz="2600" b="1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рефлексия</a:t>
            </a:r>
            <a:r>
              <a:rPr lang="ru-RU" sz="26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lang="en-US" sz="2600" dirty="0"/>
          </a:p>
        </p:txBody>
      </p:sp>
      <p:sp>
        <p:nvSpPr>
          <p:cNvPr id="4" name="Text 1"/>
          <p:cNvSpPr txBox="1"/>
          <p:nvPr/>
        </p:nvSpPr>
        <p:spPr>
          <a:xfrm>
            <a:off x="446400" y="1496825"/>
            <a:ext cx="3922496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легко/сложно в данной ситуации?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446400" y="3292834"/>
            <a:ext cx="3922496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фразы могут помочь снизить напряжение?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4775103" y="1377150"/>
            <a:ext cx="4076271" cy="14884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невербальные сигналы (мимика, жесты, поза) могут </a:t>
            </a:r>
            <a:r>
              <a:rPr lang="ru-RU" sz="2400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усилилить</a:t>
            </a:r>
            <a:r>
              <a:rPr lang="ru-RU" sz="2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доброжелательность?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4775103" y="3161425"/>
            <a:ext cx="3922496" cy="119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ct val="100000"/>
              </a:lnSpc>
              <a:buNone/>
            </a:pPr>
            <a:r>
              <a:rPr lang="ru-RU" sz="24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ли применить эти приёмы в реальной работе?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546875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88"/>
              </a:lnSpc>
              <a:buNone/>
            </a:pPr>
            <a:r>
              <a:rPr lang="ru-RU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57948F-98F6-8E7C-838A-568D1DF5CDE1}"/>
              </a:ext>
            </a:extLst>
          </p:cNvPr>
          <p:cNvSpPr txBox="1"/>
          <p:nvPr/>
        </p:nvSpPr>
        <p:spPr>
          <a:xfrm>
            <a:off x="-56271" y="4549707"/>
            <a:ext cx="850577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Какие приемы и техники Вы использовали для решения задачи?</a:t>
            </a:r>
            <a:endParaRPr lang="ru-RU" sz="20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25" y="1157849"/>
            <a:ext cx="3345600" cy="3250852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165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7150" y="351841"/>
            <a:ext cx="8069700" cy="4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DFFF4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Взгляд, который говорит раньше слов
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1"/>
          <p:cNvSpPr txBox="1"/>
          <p:nvPr/>
        </p:nvSpPr>
        <p:spPr>
          <a:xfrm>
            <a:off x="4044925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поза и контакт
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2"/>
          <p:cNvSpPr txBox="1"/>
          <p:nvPr/>
        </p:nvSpPr>
        <p:spPr>
          <a:xfrm>
            <a:off x="4044925" y="1800245"/>
            <a:ext cx="20331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поза, спокойные движения и зрительный контакт помогают родителю почувствовать внимание без давления. Такой сигнал задаёт безопасный тон разговора и поддерживает готовность к диалогу.</a:t>
            </a:r>
            <a:r>
              <a:rPr kumimoji="0" lang="en-US" sz="1466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kumimoji="0" lang="en-US" sz="14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 3"/>
          <p:cNvSpPr txBox="1"/>
          <p:nvPr/>
        </p:nvSpPr>
        <p:spPr>
          <a:xfrm>
            <a:off x="6471137" y="1800245"/>
            <a:ext cx="2258137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Мягкая мимика, нейтральные жесты и уважительная дистанция усиливают впечатление доброжелательности. Невербальные детали часто формируют первое доверие ещё до начала содержательного обсуждения.</a:t>
            </a:r>
            <a:r>
              <a:rPr kumimoji="0" lang="en-US" sz="1466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kumimoji="0" lang="en-US" sz="1466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4"/>
          <p:cNvSpPr txBox="1"/>
          <p:nvPr/>
        </p:nvSpPr>
        <p:spPr>
          <a:xfrm>
            <a:off x="6573750" y="1210961"/>
            <a:ext cx="2033100" cy="4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Мимика и дистанция
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 5"/>
          <p:cNvSpPr txBox="1"/>
          <p:nvPr/>
        </p:nvSpPr>
        <p:spPr>
          <a:xfrm>
            <a:off x="8546875" y="4625092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96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88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6F80283-545F-8AB2-3F34-CD98858F6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74870D6A-0E8C-934D-EDE7-6D2CA1660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32809" y="-219606"/>
            <a:ext cx="9534409" cy="5363105"/>
          </a:xfrm>
          <a:prstGeom prst="rect">
            <a:avLst/>
          </a:prstGeom>
        </p:spPr>
      </p:pic>
      <p:sp>
        <p:nvSpPr>
          <p:cNvPr id="4" name="Text 0">
            <a:extLst>
              <a:ext uri="{FF2B5EF4-FFF2-40B4-BE49-F238E27FC236}">
                <a16:creationId xmlns:a16="http://schemas.microsoft.com/office/drawing/2014/main" id="{441837A7-E821-1722-F0BA-F8C820A604D1}"/>
              </a:ext>
            </a:extLst>
          </p:cNvPr>
          <p:cNvSpPr txBox="1"/>
          <p:nvPr/>
        </p:nvSpPr>
        <p:spPr>
          <a:xfrm>
            <a:off x="537150" y="351850"/>
            <a:ext cx="80697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Формы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с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родителями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2411" b="1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kumimoji="0" lang="en-US" sz="241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2">
            <a:extLst>
              <a:ext uri="{FF2B5EF4-FFF2-40B4-BE49-F238E27FC236}">
                <a16:creationId xmlns:a16="http://schemas.microsoft.com/office/drawing/2014/main" id="{85F5B604-0464-CB90-A74E-39FCD32C341F}"/>
              </a:ext>
            </a:extLst>
          </p:cNvPr>
          <p:cNvSpPr txBox="1"/>
          <p:nvPr/>
        </p:nvSpPr>
        <p:spPr>
          <a:xfrm>
            <a:off x="8551331" y="47042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796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FDFFF4"/>
                </a:solidFill>
                <a:latin typeface="Arial" pitchFamily="34" charset="0"/>
                <a:cs typeface="Arial" pitchFamily="34" charset="-120"/>
              </a:rPr>
              <a:t>8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F4260C3A-BAF6-4938-7B23-36F3600F45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666886"/>
              </p:ext>
            </p:extLst>
          </p:nvPr>
        </p:nvGraphicFramePr>
        <p:xfrm>
          <a:off x="2328203" y="881035"/>
          <a:ext cx="6070209" cy="4039202"/>
        </p:xfrm>
        <a:graphic>
          <a:graphicData uri="http://schemas.openxmlformats.org/drawingml/2006/table">
            <a:tbl>
              <a:tblPr/>
              <a:tblGrid>
                <a:gridCol w="2900873">
                  <a:extLst>
                    <a:ext uri="{9D8B030D-6E8A-4147-A177-3AD203B41FA5}">
                      <a16:colId xmlns:a16="http://schemas.microsoft.com/office/drawing/2014/main" val="3533235166"/>
                    </a:ext>
                  </a:extLst>
                </a:gridCol>
                <a:gridCol w="3169336">
                  <a:extLst>
                    <a:ext uri="{9D8B030D-6E8A-4147-A177-3AD203B41FA5}">
                      <a16:colId xmlns:a16="http://schemas.microsoft.com/office/drawing/2014/main" val="3062743626"/>
                    </a:ext>
                  </a:extLst>
                </a:gridCol>
              </a:tblGrid>
              <a:tr h="407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Традиционные формы (виды) взаимодействия с родителями </a:t>
                      </a: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Инновационные формы (виды)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взаимодействия с родителями 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6120541"/>
                  </a:ext>
                </a:extLst>
              </a:tr>
              <a:tr h="40787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 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Консультации с применением мультимедийной установки 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1549491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Родительские собрания 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Презентация жизни класса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3737308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Открытые просмотры 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Совместные праздники 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2542049"/>
                  </a:ext>
                </a:extLst>
              </a:tr>
              <a:tr h="47826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Праздники для родителей 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Круглый стол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4134828"/>
                  </a:ext>
                </a:extLst>
              </a:tr>
              <a:tr h="19683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Беседы 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Тренинги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2814589"/>
                  </a:ext>
                </a:extLst>
              </a:tr>
              <a:tr h="617874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Конференции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Тематические</a:t>
                      </a:r>
                      <a:r>
                        <a:rPr lang="ru-RU" sz="1200" spc="13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занятия</a:t>
                      </a:r>
                      <a:r>
                        <a:rPr lang="ru-RU" sz="1200" spc="11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spc="13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родителями,</a:t>
                      </a:r>
                      <a:r>
                        <a:rPr lang="ru-RU" sz="1200" spc="15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семинары</a:t>
                      </a:r>
                      <a:r>
                        <a:rPr lang="ru-RU" sz="1200" spc="185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практикумы.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3783656"/>
                  </a:ext>
                </a:extLst>
              </a:tr>
              <a:tr h="312122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Родительский</a:t>
                      </a:r>
                      <a:r>
                        <a:rPr lang="ru-RU" sz="12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уголок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Деловые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ролевые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игры.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6857918"/>
                  </a:ext>
                </a:extLst>
              </a:tr>
              <a:tr h="450166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Тематические</a:t>
                      </a:r>
                      <a:r>
                        <a:rPr lang="ru-RU" sz="1200" spc="-2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выставки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Совместная   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деятельность   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педагогов,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родителей и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детей.</a:t>
                      </a:r>
                      <a:r>
                        <a:rPr lang="ru-RU" sz="1200" spc="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КТД из жизни класса.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350744"/>
                  </a:ext>
                </a:extLst>
              </a:tr>
              <a:tr h="200610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Видеосъемка.</a:t>
                      </a:r>
                      <a:r>
                        <a:rPr lang="ru-RU" sz="1200" spc="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Видеоблог класса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7770870"/>
                  </a:ext>
                </a:extLst>
              </a:tr>
              <a:tr h="407879">
                <a:tc>
                  <a:txBody>
                    <a:bodyPr/>
                    <a:lstStyle/>
                    <a:p>
                      <a:pPr algn="just" eaLnBrk="0" hangingPunct="0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buNone/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Создание персональных</a:t>
                      </a:r>
                      <a:r>
                        <a:rPr lang="ru-RU" sz="1200" spc="-15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сайтов, групп из жизни класса</a:t>
                      </a:r>
                    </a:p>
                  </a:txBody>
                  <a:tcPr marL="56690" marR="566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167625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68A1DC4-87FC-58AD-536B-4C42A038315F}"/>
              </a:ext>
            </a:extLst>
          </p:cNvPr>
          <p:cNvSpPr txBox="1"/>
          <p:nvPr/>
        </p:nvSpPr>
        <p:spPr>
          <a:xfrm>
            <a:off x="-249702" y="1399706"/>
            <a:ext cx="2429442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привычных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обновлённых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форм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общения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показывает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как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школа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может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сочетать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практики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форматы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контакта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13C58"/>
              </a:solidFill>
              <a:effectLst/>
              <a:uLnTx/>
              <a:uFillTx/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13C58"/>
              </a:solidFill>
              <a:effectLst/>
              <a:uLnTx/>
              <a:uFillTx/>
              <a:latin typeface="Arial" pitchFamily="34" charset="0"/>
              <a:ea typeface="Arial" pitchFamily="34" charset="-122"/>
              <a:cs typeface="Arial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413C58"/>
                </a:solidFill>
                <a:effectLst/>
                <a:uLnTx/>
                <a:uFillTx/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формы не отменяют традиционные, а расширяют их: делают общение нагляднее, регулярнее и удобнее для включения семей в жизнь класса.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879154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6609" y="-11165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51143" y="1072925"/>
            <a:ext cx="3468900" cy="268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эффекты для школы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4635305" y="436097"/>
            <a:ext cx="4216070" cy="13008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363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Доброжелательный стиль общения уменьшает вероятность эскалации спорных ситуаций, помогает быстрее переводить обращения родителей в рабочий формат и снижает число повторных конфликтных контактов.
</a:t>
            </a:r>
            <a:endParaRPr lang="en-US" sz="1363" dirty="0"/>
          </a:p>
        </p:txBody>
      </p:sp>
      <p:sp>
        <p:nvSpPr>
          <p:cNvPr id="5" name="Text 2"/>
          <p:cNvSpPr txBox="1"/>
          <p:nvPr/>
        </p:nvSpPr>
        <p:spPr>
          <a:xfrm>
            <a:off x="4823600" y="1995740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родители чувствуют уважение и ясность, растёт удовлетворённость качеством школьной услуги, укрепляется психологический климат, а семья чаще включается в события и проекты класса.
</a:t>
            </a:r>
            <a:endParaRPr lang="en-US" sz="1461" dirty="0"/>
          </a:p>
        </p:txBody>
      </p:sp>
      <p:sp>
        <p:nvSpPr>
          <p:cNvPr id="6" name="Text 3"/>
          <p:cNvSpPr txBox="1"/>
          <p:nvPr/>
        </p:nvSpPr>
        <p:spPr>
          <a:xfrm>
            <a:off x="4823600" y="3406565"/>
            <a:ext cx="3790800" cy="9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46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школы это ещё и репутационный ресурс: культура общения становится заметным признаком сервиса, влияющим на доверие к коллективу и на общее восприятие образовательной организации.
</a:t>
            </a:r>
            <a:endParaRPr lang="en-US" sz="1461" dirty="0"/>
          </a:p>
        </p:txBody>
      </p:sp>
      <p:sp>
        <p:nvSpPr>
          <p:cNvPr id="7" name="Text 4"/>
          <p:cNvSpPr txBox="1"/>
          <p:nvPr/>
        </p:nvSpPr>
        <p:spPr>
          <a:xfrm>
            <a:off x="8405446" y="4614203"/>
            <a:ext cx="445929" cy="4176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79688"/>
              </a:lnSpc>
              <a:buNone/>
            </a:pPr>
            <a:r>
              <a:rPr lang="en-US" sz="2400" b="1" dirty="0">
                <a:solidFill>
                  <a:srgbClr val="FDFF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950" y="942920"/>
            <a:ext cx="3312000" cy="3237609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50" y="-105507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9065" y="2229730"/>
            <a:ext cx="5473374" cy="206091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b="1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</a:t>
            </a:r>
            <a:r>
              <a:rPr lang="en-US" sz="2000" b="1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доброжелательность 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— </a:t>
            </a:r>
            <a:r>
              <a:rPr lang="ru-RU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</a:t>
            </a:r>
            <a:r>
              <a:rPr lang="en-US" sz="2000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абстрактные качества, а измеряемые показатели </a:t>
            </a:r>
            <a:r>
              <a:rPr lang="en-US" sz="2000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школьного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взаимодействия</a:t>
            </a:r>
            <a:r>
              <a:rPr lang="ru-RU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которые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en-US" sz="2000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</a:t>
            </a:r>
            <a:r>
              <a:rPr lang="ru-RU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 закрепить общие нормы общения, усиливающие доверие родителей и </a:t>
            </a:r>
            <a:r>
              <a:rPr lang="en-US" sz="2000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результативность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r>
              <a:rPr lang="ru-RU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нашего </a:t>
            </a:r>
            <a:r>
              <a:rPr lang="en-US" sz="2000" dirty="0" err="1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сотрудничества</a:t>
            </a:r>
            <a:r>
              <a:rPr lang="en-US" sz="2000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</a:t>
            </a:r>
            <a:r>
              <a:rPr lang="en-US" sz="1455" dirty="0">
                <a:solidFill>
                  <a:srgbClr val="413C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484</Words>
  <Application>Microsoft Office PowerPoint</Application>
  <PresentationFormat>Экран (16:9)</PresentationFormat>
  <Paragraphs>77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ЗамДир108</cp:lastModifiedBy>
  <cp:revision>7</cp:revision>
  <dcterms:created xsi:type="dcterms:W3CDTF">2026-05-17T10:13:25Z</dcterms:created>
  <dcterms:modified xsi:type="dcterms:W3CDTF">2026-05-22T02:21:14Z</dcterms:modified>
</cp:coreProperties>
</file>