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6" r:id="rId1"/>
  </p:sldMasterIdLst>
  <p:notesMasterIdLst>
    <p:notesMasterId r:id="rId11"/>
  </p:notesMasterIdLst>
  <p:sldIdLst>
    <p:sldId id="256" r:id="rId2"/>
    <p:sldId id="257" r:id="rId3"/>
    <p:sldId id="258" r:id="rId4"/>
    <p:sldId id="3442" r:id="rId5"/>
    <p:sldId id="3448" r:id="rId6"/>
    <p:sldId id="3447" r:id="rId7"/>
    <p:sldId id="3449" r:id="rId8"/>
    <p:sldId id="3444" r:id="rId9"/>
    <p:sldId id="339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B9159-8703-4A8D-B279-F3C01C0448D2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4E2C0-4ED8-4253-8383-16AEAF17F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812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2AFC1-E326-4247-A0A4-F97EB4246A2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845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2AFC1-E326-4247-A0A4-F97EB4246A2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233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2AFC1-E326-4247-A0A4-F97EB4246A2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66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42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46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6812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55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8124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90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445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6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593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5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31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95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58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0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93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9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94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F0912-A506-4420-9E97-713945C165F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58837" y="1612157"/>
            <a:ext cx="8537575" cy="270033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повышении квалификации учителей физики и информатики летом 2026 года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48CBD3-57BD-4D23-BACE-75FB2E951DB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590985" y="5540827"/>
            <a:ext cx="5591175" cy="1947862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Краснова Наталья Кимовна, 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министра образования 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Иркутской области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A36032-6BA2-4EEF-AB04-776B50DF4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9722" y="167280"/>
            <a:ext cx="1444877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47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F0912-A506-4420-9E97-713945C165F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873625" y="5181600"/>
            <a:ext cx="7318375" cy="9048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«Политех в квадрате»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 учителей информатики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48CBD3-57BD-4D23-BACE-75FB2E951DB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385763"/>
            <a:ext cx="6872288" cy="194786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технологии</a:t>
            </a:r>
          </a:p>
          <a:p>
            <a:pPr marL="0" indent="0" algn="r">
              <a:buNone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учителей физики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15C10D-CD7A-471B-AB47-779B1BE23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98" y="1689783"/>
            <a:ext cx="3466669" cy="4781725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F1A04E9-F0E2-49AB-852C-02CE4D46D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396" y="771215"/>
            <a:ext cx="3183407" cy="4278337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F550F3-6BE8-4E87-8E8F-9A7BFD11DA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3255" y="0"/>
            <a:ext cx="1447558" cy="144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375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F0912-A506-4420-9E97-713945C165F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19807" y="644197"/>
            <a:ext cx="8148638" cy="29210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реализации федерального проекта «Кадры в АПК».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агротехнологических классов в Иркутской области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A125EC-BFBC-49C8-9740-5A2D13A6C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9699" y="278671"/>
            <a:ext cx="1444877" cy="14448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1C48FF-31F4-4F1B-9A35-BC5839AAA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626" y="3153103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61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F8F4990-B0AA-2064-ED83-BAA879550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3255" y="0"/>
            <a:ext cx="1447558" cy="144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FA691F-27B9-410C-ECDF-3D47898153E9}"/>
              </a:ext>
            </a:extLst>
          </p:cNvPr>
          <p:cNvSpPr txBox="1"/>
          <p:nvPr/>
        </p:nvSpPr>
        <p:spPr>
          <a:xfrm>
            <a:off x="1417726" y="612232"/>
            <a:ext cx="92555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Формирование системы непрерывной подготовки кадров для отрасли агропромышленного комплекса за счет сетевого взаимодействия общеобразовательной организации, профильных вузов, профильных колледжей и работодателей, направленного на формирование профильной предпрофессиональной образовательной среды а также на построение осознанной образовательной и профессиональной траектории развития</a:t>
            </a:r>
          </a:p>
          <a:p>
            <a:pPr algn="ctr"/>
            <a:r>
              <a:rPr lang="ru-RU" dirty="0">
                <a:latin typeface="Arial Narrow" panose="020B0606020202030204" pitchFamily="34" charset="0"/>
              </a:rPr>
              <a:t>в сфере сельского хозяйства для обучающихся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4BBD88-DD5E-B579-01DC-D3F66A557E20}"/>
              </a:ext>
            </a:extLst>
          </p:cNvPr>
          <p:cNvSpPr txBox="1"/>
          <p:nvPr/>
        </p:nvSpPr>
        <p:spPr>
          <a:xfrm>
            <a:off x="164592" y="9144"/>
            <a:ext cx="6096762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проекте «Агротехнологические классы»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9D7B5D7-986C-6748-1F2C-CE2E1A50ED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2" y="374786"/>
            <a:ext cx="1372962" cy="13729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C0B1A0-B3FE-2939-0EBA-5474CFF11B07}"/>
              </a:ext>
            </a:extLst>
          </p:cNvPr>
          <p:cNvSpPr txBox="1"/>
          <p:nvPr/>
        </p:nvSpPr>
        <p:spPr>
          <a:xfrm>
            <a:off x="167777" y="1792093"/>
            <a:ext cx="19983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Цель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442462-EE2C-E35A-721E-033F09480761}"/>
              </a:ext>
            </a:extLst>
          </p:cNvPr>
          <p:cNvSpPr txBox="1"/>
          <p:nvPr/>
        </p:nvSpPr>
        <p:spPr>
          <a:xfrm>
            <a:off x="579362" y="2811188"/>
            <a:ext cx="11033276" cy="3770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для реализации в общеобразовательных организациях в полном объеме образовательных программ, предусматривающих углубленное изучение профильных агротехнологических предметов, включая следующие учебные предметы: «Биология», «Химия», «Физика» и «Математика»;</a:t>
            </a:r>
            <a:endParaRPr lang="ru-RU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практико-ориентированного обучения с применением современных образовательных технологий, обеспечивающего качественную подготовку обучающихся к освоению будущей профессии в отрасли агропромышленного комплекса;</a:t>
            </a:r>
            <a:endParaRPr lang="ru-RU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единой модели профориентации в аграрном направлении;</a:t>
            </a:r>
            <a:endParaRPr lang="ru-RU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 количества обучающихся, поступивших в профильные вузы и колледжи на обучение по специальностям отрасли агропромышленного комплекса;</a:t>
            </a:r>
            <a:endParaRPr lang="ru-RU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престижа профессий, необходимых для агропромышленного комплекса.</a:t>
            </a:r>
            <a:endParaRPr lang="ru-RU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56CD05-DDB9-5B1B-47FB-088168E34D13}"/>
              </a:ext>
            </a:extLst>
          </p:cNvPr>
          <p:cNvSpPr txBox="1"/>
          <p:nvPr/>
        </p:nvSpPr>
        <p:spPr>
          <a:xfrm>
            <a:off x="4545367" y="2449262"/>
            <a:ext cx="2224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проекта</a:t>
            </a:r>
          </a:p>
        </p:txBody>
      </p:sp>
      <p:sp>
        <p:nvSpPr>
          <p:cNvPr id="8" name="Oval 34">
            <a:extLst>
              <a:ext uri="{FF2B5EF4-FFF2-40B4-BE49-F238E27FC236}">
                <a16:creationId xmlns:a16="http://schemas.microsoft.com/office/drawing/2014/main" id="{9AFF348A-413B-95FA-8D2F-1F4861929EB3}"/>
              </a:ext>
            </a:extLst>
          </p:cNvPr>
          <p:cNvSpPr/>
          <p:nvPr/>
        </p:nvSpPr>
        <p:spPr bwMode="auto">
          <a:xfrm>
            <a:off x="413468" y="6302540"/>
            <a:ext cx="165894" cy="1658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88" dirty="0">
              <a:latin typeface="+mj-lt"/>
            </a:endParaRPr>
          </a:p>
        </p:txBody>
      </p:sp>
      <p:sp>
        <p:nvSpPr>
          <p:cNvPr id="9" name="Oval 34">
            <a:extLst>
              <a:ext uri="{FF2B5EF4-FFF2-40B4-BE49-F238E27FC236}">
                <a16:creationId xmlns:a16="http://schemas.microsoft.com/office/drawing/2014/main" id="{53F2022F-F23A-136E-2E23-8034F0DDEE7B}"/>
              </a:ext>
            </a:extLst>
          </p:cNvPr>
          <p:cNvSpPr/>
          <p:nvPr/>
        </p:nvSpPr>
        <p:spPr bwMode="auto">
          <a:xfrm>
            <a:off x="380780" y="5156153"/>
            <a:ext cx="165894" cy="1658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88" dirty="0">
              <a:latin typeface="+mj-lt"/>
            </a:endParaRPr>
          </a:p>
        </p:txBody>
      </p:sp>
      <p:sp>
        <p:nvSpPr>
          <p:cNvPr id="11" name="Oval 34">
            <a:extLst>
              <a:ext uri="{FF2B5EF4-FFF2-40B4-BE49-F238E27FC236}">
                <a16:creationId xmlns:a16="http://schemas.microsoft.com/office/drawing/2014/main" id="{F87DF067-02BF-28C2-8894-364ECD0E12A6}"/>
              </a:ext>
            </a:extLst>
          </p:cNvPr>
          <p:cNvSpPr/>
          <p:nvPr/>
        </p:nvSpPr>
        <p:spPr bwMode="auto">
          <a:xfrm>
            <a:off x="413468" y="2936579"/>
            <a:ext cx="165894" cy="1658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88" dirty="0">
              <a:latin typeface="+mj-lt"/>
            </a:endParaRPr>
          </a:p>
        </p:txBody>
      </p:sp>
      <p:sp>
        <p:nvSpPr>
          <p:cNvPr id="14" name="Oval 34">
            <a:extLst>
              <a:ext uri="{FF2B5EF4-FFF2-40B4-BE49-F238E27FC236}">
                <a16:creationId xmlns:a16="http://schemas.microsoft.com/office/drawing/2014/main" id="{14741F95-D6C6-4A28-EB05-1D75AB1056A7}"/>
              </a:ext>
            </a:extLst>
          </p:cNvPr>
          <p:cNvSpPr/>
          <p:nvPr/>
        </p:nvSpPr>
        <p:spPr bwMode="auto">
          <a:xfrm>
            <a:off x="379971" y="5563452"/>
            <a:ext cx="165894" cy="165894"/>
          </a:xfrm>
          <a:prstGeom prst="ellipse">
            <a:avLst/>
          </a:prstGeom>
          <a:solidFill>
            <a:srgbClr val="5EC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88" dirty="0">
              <a:latin typeface="+mj-lt"/>
            </a:endParaRPr>
          </a:p>
        </p:txBody>
      </p:sp>
      <p:sp>
        <p:nvSpPr>
          <p:cNvPr id="17" name="Oval 34">
            <a:extLst>
              <a:ext uri="{FF2B5EF4-FFF2-40B4-BE49-F238E27FC236}">
                <a16:creationId xmlns:a16="http://schemas.microsoft.com/office/drawing/2014/main" id="{28A03FBD-E753-AF9A-97EC-13E88C8D4F55}"/>
              </a:ext>
            </a:extLst>
          </p:cNvPr>
          <p:cNvSpPr/>
          <p:nvPr/>
        </p:nvSpPr>
        <p:spPr bwMode="auto">
          <a:xfrm>
            <a:off x="380780" y="3955986"/>
            <a:ext cx="165894" cy="165894"/>
          </a:xfrm>
          <a:prstGeom prst="ellipse">
            <a:avLst/>
          </a:prstGeom>
          <a:solidFill>
            <a:srgbClr val="5EC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88" dirty="0">
              <a:highlight>
                <a:srgbClr val="00FF00"/>
              </a:highligh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0217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C21E8D4-4BD9-4A7E-9B7D-55A272770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91" y="275897"/>
            <a:ext cx="4581466" cy="292450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824FA4-0754-4B9C-990B-8C4392F04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91" y="3876435"/>
            <a:ext cx="3689351" cy="276701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9E1E4C1-05B0-4F73-9AE5-66EBA98DD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3115" y="275897"/>
            <a:ext cx="4508191" cy="338114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AA3B34-0D2F-4A6B-8C32-79002CD10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6017" y="2786957"/>
            <a:ext cx="5141989" cy="385649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89335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F8F4990-B0AA-2064-ED83-BAA879550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649" y="275303"/>
            <a:ext cx="1725613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27346C-DC6A-9BE2-215F-816193F429B4}"/>
              </a:ext>
            </a:extLst>
          </p:cNvPr>
          <p:cNvSpPr txBox="1"/>
          <p:nvPr/>
        </p:nvSpPr>
        <p:spPr>
          <a:xfrm>
            <a:off x="285751" y="201168"/>
            <a:ext cx="92366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rial Narrow" panose="020B0606020202030204" pitchFamily="34" charset="0"/>
              </a:rPr>
              <a:t>Перечень показателей (индикаторов), обеспечивающих мониторинг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rial Narrow" panose="020B0606020202030204" pitchFamily="34" charset="0"/>
              </a:rPr>
              <a:t>реализации мероприятий по созданию в общеобразовательных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rial Narrow" panose="020B0606020202030204" pitchFamily="34" charset="0"/>
              </a:rPr>
              <a:t>организациях агротехнологических классов, а также их плановые значения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rial Narrow" panose="020B0606020202030204" pitchFamily="34" charset="0"/>
              </a:rPr>
              <a:t>в Иркутской области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9605DBE8-03E1-42B1-977D-534ACB5706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396260"/>
              </p:ext>
            </p:extLst>
          </p:nvPr>
        </p:nvGraphicFramePr>
        <p:xfrm>
          <a:off x="834499" y="1524607"/>
          <a:ext cx="8687873" cy="5120469"/>
        </p:xfrm>
        <a:graphic>
          <a:graphicData uri="http://schemas.openxmlformats.org/drawingml/2006/table">
            <a:tbl>
              <a:tblPr/>
              <a:tblGrid>
                <a:gridCol w="719091">
                  <a:extLst>
                    <a:ext uri="{9D8B030D-6E8A-4147-A177-3AD203B41FA5}">
                      <a16:colId xmlns:a16="http://schemas.microsoft.com/office/drawing/2014/main" val="1063126505"/>
                    </a:ext>
                  </a:extLst>
                </a:gridCol>
                <a:gridCol w="3853493">
                  <a:extLst>
                    <a:ext uri="{9D8B030D-6E8A-4147-A177-3AD203B41FA5}">
                      <a16:colId xmlns:a16="http://schemas.microsoft.com/office/drawing/2014/main" val="2102044047"/>
                    </a:ext>
                  </a:extLst>
                </a:gridCol>
                <a:gridCol w="731604">
                  <a:extLst>
                    <a:ext uri="{9D8B030D-6E8A-4147-A177-3AD203B41FA5}">
                      <a16:colId xmlns:a16="http://schemas.microsoft.com/office/drawing/2014/main" val="2505237834"/>
                    </a:ext>
                  </a:extLst>
                </a:gridCol>
                <a:gridCol w="731604">
                  <a:extLst>
                    <a:ext uri="{9D8B030D-6E8A-4147-A177-3AD203B41FA5}">
                      <a16:colId xmlns:a16="http://schemas.microsoft.com/office/drawing/2014/main" val="2366490750"/>
                    </a:ext>
                  </a:extLst>
                </a:gridCol>
                <a:gridCol w="731604">
                  <a:extLst>
                    <a:ext uri="{9D8B030D-6E8A-4147-A177-3AD203B41FA5}">
                      <a16:colId xmlns:a16="http://schemas.microsoft.com/office/drawing/2014/main" val="192545978"/>
                    </a:ext>
                  </a:extLst>
                </a:gridCol>
                <a:gridCol w="640159">
                  <a:extLst>
                    <a:ext uri="{9D8B030D-6E8A-4147-A177-3AD203B41FA5}">
                      <a16:colId xmlns:a16="http://schemas.microsoft.com/office/drawing/2014/main" val="3439555957"/>
                    </a:ext>
                  </a:extLst>
                </a:gridCol>
                <a:gridCol w="640159">
                  <a:extLst>
                    <a:ext uri="{9D8B030D-6E8A-4147-A177-3AD203B41FA5}">
                      <a16:colId xmlns:a16="http://schemas.microsoft.com/office/drawing/2014/main" val="4240804991"/>
                    </a:ext>
                  </a:extLst>
                </a:gridCol>
                <a:gridCol w="640159">
                  <a:extLst>
                    <a:ext uri="{9D8B030D-6E8A-4147-A177-3AD203B41FA5}">
                      <a16:colId xmlns:a16="http://schemas.microsoft.com/office/drawing/2014/main" val="2293740897"/>
                    </a:ext>
                  </a:extLst>
                </a:gridCol>
              </a:tblGrid>
              <a:tr h="139108"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п/п</a:t>
                      </a:r>
                      <a:endParaRPr lang="ru-RU" sz="1200" dirty="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 (индикатора)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Значения показателей (план)</a:t>
                      </a:r>
                      <a:endParaRPr lang="ru-RU" sz="13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044372"/>
                  </a:ext>
                </a:extLst>
              </a:tr>
              <a:tr h="278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 год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2028 год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2029 год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2030 год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983504"/>
                  </a:ext>
                </a:extLst>
              </a:tr>
              <a:tr h="545474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</a:t>
                      </a:r>
                      <a:endParaRPr lang="ru-RU" sz="1200" dirty="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агротехнологических классов, единиц</a:t>
                      </a:r>
                      <a:endParaRPr lang="ru-RU" sz="1200" dirty="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6462146"/>
                  </a:ext>
                </a:extLst>
              </a:tr>
              <a:tr h="417325"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обучающихся агротехнологических классов, человек,</a:t>
                      </a:r>
                      <a:endParaRPr lang="ru-RU" sz="1200" dirty="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374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544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714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9024351"/>
                  </a:ext>
                </a:extLst>
              </a:tr>
              <a:tr h="1391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числе: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034665"/>
                  </a:ext>
                </a:extLst>
              </a:tr>
              <a:tr h="27821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2.1.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7 - 9 классы (основное общее образование), человек</a:t>
                      </a:r>
                      <a:endParaRPr lang="ru-RU" sz="1200" dirty="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374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476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646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358221"/>
                  </a:ext>
                </a:extLst>
              </a:tr>
              <a:tr h="27821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2.2.</a:t>
                      </a:r>
                      <a:endParaRPr lang="ru-RU" sz="1200" dirty="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10 - 11 классы (среднее общее образования), человек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  <a:endParaRPr lang="ru-RU" sz="1200" dirty="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59621"/>
                  </a:ext>
                </a:extLst>
              </a:tr>
              <a:tr h="41732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Средний балл ОГЭ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 профильным агротехнологическим предметам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20,7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20,7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20,7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5147286"/>
                  </a:ext>
                </a:extLst>
              </a:tr>
              <a:tr h="41732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Средний балл ЕГЭ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 профильным агротехнологическим предметам</a:t>
                      </a:r>
                      <a:endParaRPr lang="ru-RU" sz="1200" dirty="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50,3</a:t>
                      </a:r>
                      <a:endParaRPr lang="ru-RU" sz="1200" dirty="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50,3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50,3</a:t>
                      </a:r>
                      <a:endParaRPr lang="ru-RU" sz="1200" dirty="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50,3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9664191"/>
                  </a:ext>
                </a:extLst>
              </a:tr>
              <a:tr h="55643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выпускников агротехнологических классов, поступивших в профильные колледжи и профильные вузы, %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50%</a:t>
                      </a:r>
                      <a:endParaRPr lang="ru-RU" sz="1200" dirty="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50%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50%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50%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448042"/>
                  </a:ext>
                </a:extLst>
              </a:tr>
              <a:tr h="695543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выпускников агротехнологических классов, заключивших целевой договор с работодателем в сфере агропромышленного комплекса, %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40%</a:t>
                      </a:r>
                      <a:endParaRPr lang="ru-RU" sz="1200" dirty="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40%</a:t>
                      </a:r>
                      <a:endParaRPr lang="ru-RU" sz="1200" dirty="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40%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40%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3532176"/>
                  </a:ext>
                </a:extLst>
              </a:tr>
              <a:tr h="695543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педагогических работников агротехнологического класса, прошедших обучение по программам повышения квалификации, %</a:t>
                      </a:r>
                      <a:endParaRPr lang="ru-RU" sz="120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  <a:endParaRPr lang="ru-RU" sz="1200" dirty="0">
                        <a:effectLst/>
                      </a:endParaRP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</a:txBody>
                  <a:tcPr marL="50833" marR="5083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005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235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DA50E-CB2D-4094-8826-CFC5CF5F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6993"/>
            <a:ext cx="8596668" cy="13208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Агротехнологические классы 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FAAE3CD0-7217-4D5F-92AA-186CDA831A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8129"/>
              </p:ext>
            </p:extLst>
          </p:nvPr>
        </p:nvGraphicFramePr>
        <p:xfrm>
          <a:off x="530107" y="1047884"/>
          <a:ext cx="8773284" cy="5563118"/>
        </p:xfrm>
        <a:graphic>
          <a:graphicData uri="http://schemas.openxmlformats.org/drawingml/2006/table">
            <a:tbl>
              <a:tblPr/>
              <a:tblGrid>
                <a:gridCol w="406171">
                  <a:extLst>
                    <a:ext uri="{9D8B030D-6E8A-4147-A177-3AD203B41FA5}">
                      <a16:colId xmlns:a16="http://schemas.microsoft.com/office/drawing/2014/main" val="3703304070"/>
                    </a:ext>
                  </a:extLst>
                </a:gridCol>
                <a:gridCol w="3168133">
                  <a:extLst>
                    <a:ext uri="{9D8B030D-6E8A-4147-A177-3AD203B41FA5}">
                      <a16:colId xmlns:a16="http://schemas.microsoft.com/office/drawing/2014/main" val="30624038"/>
                    </a:ext>
                  </a:extLst>
                </a:gridCol>
                <a:gridCol w="2193324">
                  <a:extLst>
                    <a:ext uri="{9D8B030D-6E8A-4147-A177-3AD203B41FA5}">
                      <a16:colId xmlns:a16="http://schemas.microsoft.com/office/drawing/2014/main" val="3214431214"/>
                    </a:ext>
                  </a:extLst>
                </a:gridCol>
                <a:gridCol w="1056038">
                  <a:extLst>
                    <a:ext uri="{9D8B030D-6E8A-4147-A177-3AD203B41FA5}">
                      <a16:colId xmlns:a16="http://schemas.microsoft.com/office/drawing/2014/main" val="3784228164"/>
                    </a:ext>
                  </a:extLst>
                </a:gridCol>
                <a:gridCol w="974809">
                  <a:extLst>
                    <a:ext uri="{9D8B030D-6E8A-4147-A177-3AD203B41FA5}">
                      <a16:colId xmlns:a16="http://schemas.microsoft.com/office/drawing/2014/main" val="697393232"/>
                    </a:ext>
                  </a:extLst>
                </a:gridCol>
                <a:gridCol w="974809">
                  <a:extLst>
                    <a:ext uri="{9D8B030D-6E8A-4147-A177-3AD203B41FA5}">
                      <a16:colId xmlns:a16="http://schemas.microsoft.com/office/drawing/2014/main" val="2889460057"/>
                    </a:ext>
                  </a:extLst>
                </a:gridCol>
              </a:tblGrid>
              <a:tr h="216893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СОШ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2028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028987"/>
                  </a:ext>
                </a:extLst>
              </a:tr>
              <a:tr h="43378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«Буретская СОШ»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8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Боханский р-он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класса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(7 и 10)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класса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(7 и 10)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463276"/>
                  </a:ext>
                </a:extLst>
              </a:tr>
              <a:tr h="43378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  «Мишелевская СОШ №19»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Усольский р-он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класса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(7 и 10)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класса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(7 и 10)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0489675"/>
                  </a:ext>
                </a:extLst>
              </a:tr>
              <a:tr h="43378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«Усть-Удинская средняя общебразовательная школа №2» 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Усть-Удинский р-он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1 - 7 кл.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1 - 7 кл.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773369"/>
                  </a:ext>
                </a:extLst>
              </a:tr>
              <a:tr h="65067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МКОУ «Средняя общеобразовательная школа поселка Молодежный»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Иркутский р-он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1 - 10 кл.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1 - 10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кл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1224475"/>
                  </a:ext>
                </a:extLst>
              </a:tr>
              <a:tr h="65067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МКОУ Средняя общеобразовательная школа с. Верхний Булай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Черемховский р-он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1 - 7 кл.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1 - 7 кл.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051835"/>
                  </a:ext>
                </a:extLst>
              </a:tr>
              <a:tr h="43378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МКОУ Центр образования «Каразей»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Куйтунский р-он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1 - 10 кл.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2377382"/>
                  </a:ext>
                </a:extLst>
              </a:tr>
              <a:tr h="28264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МКОУ ЦО «Альянс» п. Харик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Куйтунский р-он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1 - 10 кл.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7949068"/>
                  </a:ext>
                </a:extLst>
              </a:tr>
              <a:tr h="24190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МОУ Биритская СОШ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Балаганский р-он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1 - 8 кл.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3346590"/>
                  </a:ext>
                </a:extLst>
              </a:tr>
              <a:tr h="43378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МКОУ Вихоревская СОШ №101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Братский р-он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класса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(7 и 10)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490750"/>
                  </a:ext>
                </a:extLst>
              </a:tr>
              <a:tr h="24190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МОУ Невонская СОШ №2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Усть-Илимский р-он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1 - 7 кл.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960839"/>
                  </a:ext>
                </a:extLst>
              </a:tr>
              <a:tr h="43378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Покровская СОШ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Баяндаевский р-он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класса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(7 и 10)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7425174"/>
                  </a:ext>
                </a:extLst>
              </a:tr>
              <a:tr h="24190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Хохорская СОШ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Боханский р-он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1 - 7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кл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626504"/>
                  </a:ext>
                </a:extLst>
              </a:tr>
              <a:tr h="43378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Савватеевская СОШ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АГО</a:t>
                      </a:r>
                      <a:endParaRPr lang="ru-RU" sz="110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класса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(7 и 10)</a:t>
                      </a:r>
                      <a:endParaRPr lang="ru-RU" sz="1100" dirty="0">
                        <a:effectLst/>
                      </a:endParaRPr>
                    </a:p>
                  </a:txBody>
                  <a:tcPr marL="42377" marR="4237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5812026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6D4BA3-1942-43BA-B0B5-BDC96FEFC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5125" y="108367"/>
            <a:ext cx="1725318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20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F8F4990-B0AA-2064-ED83-BAA879550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448" y="9144"/>
            <a:ext cx="1447558" cy="144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C472E7-8BC2-2477-97AD-30956BA0AD84}"/>
              </a:ext>
            </a:extLst>
          </p:cNvPr>
          <p:cNvSpPr txBox="1"/>
          <p:nvPr/>
        </p:nvSpPr>
        <p:spPr>
          <a:xfrm>
            <a:off x="6323916" y="468736"/>
            <a:ext cx="4809497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latin typeface="Arial Narrow" panose="020B0606020202030204" pitchFamily="34" charset="0"/>
              </a:rPr>
              <a:t>профильные агротехнологические предметы</a:t>
            </a:r>
          </a:p>
          <a:p>
            <a:pPr>
              <a:spcAft>
                <a:spcPts val="1200"/>
              </a:spcAft>
            </a:pPr>
            <a:r>
              <a:rPr lang="ru-RU" dirty="0">
                <a:latin typeface="Arial Narrow" panose="020B0606020202030204" pitchFamily="34" charset="0"/>
              </a:rPr>
              <a:t>специализированные учебные курсы</a:t>
            </a:r>
          </a:p>
          <a:p>
            <a:pPr>
              <a:spcAft>
                <a:spcPts val="1200"/>
              </a:spcAft>
            </a:pPr>
            <a:r>
              <a:rPr lang="ru-RU" dirty="0">
                <a:latin typeface="Arial Narrow" panose="020B0606020202030204" pitchFamily="34" charset="0"/>
              </a:rPr>
              <a:t>курсы внеурочной деятельности</a:t>
            </a:r>
          </a:p>
          <a:p>
            <a:pPr>
              <a:spcAft>
                <a:spcPts val="1200"/>
              </a:spcAft>
            </a:pPr>
            <a:r>
              <a:rPr lang="ru-RU" dirty="0">
                <a:latin typeface="Arial Narrow" panose="020B0606020202030204" pitchFamily="34" charset="0"/>
              </a:rPr>
              <a:t>программы дополнительного образования</a:t>
            </a:r>
          </a:p>
          <a:p>
            <a:pPr>
              <a:spcAft>
                <a:spcPts val="1200"/>
              </a:spcAft>
            </a:pPr>
            <a:r>
              <a:rPr lang="ru-RU" dirty="0">
                <a:latin typeface="Arial Narrow" panose="020B0606020202030204" pitchFamily="34" charset="0"/>
              </a:rPr>
              <a:t>проектно-исследовательская деятельность </a:t>
            </a:r>
          </a:p>
          <a:p>
            <a:pPr>
              <a:spcAft>
                <a:spcPts val="1200"/>
              </a:spcAft>
            </a:pPr>
            <a:r>
              <a:rPr lang="ru-RU" dirty="0">
                <a:latin typeface="Arial Narrow" panose="020B0606020202030204" pitchFamily="34" charset="0"/>
              </a:rPr>
              <a:t>«ярмарки профессий», «дней открытых дверей» в профильных колледжах и вузах</a:t>
            </a:r>
          </a:p>
          <a:p>
            <a:pPr>
              <a:spcAft>
                <a:spcPts val="1200"/>
              </a:spcAft>
            </a:pPr>
            <a:r>
              <a:rPr lang="ru-RU" dirty="0">
                <a:latin typeface="Arial Narrow" panose="020B0606020202030204" pitchFamily="34" charset="0"/>
              </a:rPr>
              <a:t>тематические встречи и профессиональные пробы 	</a:t>
            </a:r>
          </a:p>
          <a:p>
            <a:pPr>
              <a:spcAft>
                <a:spcPts val="1200"/>
              </a:spcAft>
            </a:pPr>
            <a:r>
              <a:rPr lang="ru-RU" dirty="0">
                <a:latin typeface="Arial Narrow" panose="020B0606020202030204" pitchFamily="34" charset="0"/>
              </a:rPr>
              <a:t>профориентационные мероприятия на базе профильных колледжей, вузов, предприятий аграрного сектора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A69CE-0BAD-747A-F40D-F2CDFB8DB2F1}"/>
              </a:ext>
            </a:extLst>
          </p:cNvPr>
          <p:cNvSpPr txBox="1"/>
          <p:nvPr/>
        </p:nvSpPr>
        <p:spPr>
          <a:xfrm>
            <a:off x="946595" y="659430"/>
            <a:ext cx="3319272" cy="662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образовательные программы</a:t>
            </a:r>
            <a:endParaRPr lang="ru-RU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0E9FB8-7F3E-6224-2F6D-2E88783BD6D8}"/>
              </a:ext>
            </a:extLst>
          </p:cNvPr>
          <p:cNvSpPr txBox="1"/>
          <p:nvPr/>
        </p:nvSpPr>
        <p:spPr>
          <a:xfrm>
            <a:off x="957344" y="2891447"/>
            <a:ext cx="35295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Ресурсы агротехнологических классов, профильных вузов, профильных колледжей, работодателей, с которыми заключено соглашение о сотрудничестве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840664-B697-F466-E809-EDD1694C82E6}"/>
              </a:ext>
            </a:extLst>
          </p:cNvPr>
          <p:cNvSpPr txBox="1"/>
          <p:nvPr/>
        </p:nvSpPr>
        <p:spPr>
          <a:xfrm>
            <a:off x="142042" y="83346"/>
            <a:ext cx="9383697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Организация образовательной деятельности в агротехнологических классах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4C365F-93FD-33BD-A533-1914DEB0661E}"/>
              </a:ext>
            </a:extLst>
          </p:cNvPr>
          <p:cNvSpPr txBox="1"/>
          <p:nvPr/>
        </p:nvSpPr>
        <p:spPr>
          <a:xfrm>
            <a:off x="987210" y="1826667"/>
            <a:ext cx="33192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Дополнительные общеобразовательные программы</a:t>
            </a:r>
            <a:endParaRPr lang="ru-RU" dirty="0"/>
          </a:p>
        </p:txBody>
      </p:sp>
      <p:sp>
        <p:nvSpPr>
          <p:cNvPr id="18" name="Oval 34">
            <a:extLst>
              <a:ext uri="{FF2B5EF4-FFF2-40B4-BE49-F238E27FC236}">
                <a16:creationId xmlns:a16="http://schemas.microsoft.com/office/drawing/2014/main" id="{BA1EDF8C-5C5A-0241-1A23-B549FF4EB129}"/>
              </a:ext>
            </a:extLst>
          </p:cNvPr>
          <p:cNvSpPr/>
          <p:nvPr/>
        </p:nvSpPr>
        <p:spPr bwMode="auto">
          <a:xfrm>
            <a:off x="6078153" y="585890"/>
            <a:ext cx="165894" cy="165894"/>
          </a:xfrm>
          <a:prstGeom prst="ellipse">
            <a:avLst/>
          </a:prstGeom>
          <a:solidFill>
            <a:srgbClr val="5EC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88" dirty="0">
              <a:latin typeface="+mj-lt"/>
            </a:endParaRPr>
          </a:p>
        </p:txBody>
      </p:sp>
      <p:sp>
        <p:nvSpPr>
          <p:cNvPr id="21" name="Oval 34">
            <a:extLst>
              <a:ext uri="{FF2B5EF4-FFF2-40B4-BE49-F238E27FC236}">
                <a16:creationId xmlns:a16="http://schemas.microsoft.com/office/drawing/2014/main" id="{B1EC31E0-A545-1416-3DA5-EFF17D9807E4}"/>
              </a:ext>
            </a:extLst>
          </p:cNvPr>
          <p:cNvSpPr/>
          <p:nvPr/>
        </p:nvSpPr>
        <p:spPr bwMode="auto">
          <a:xfrm>
            <a:off x="6095564" y="3401705"/>
            <a:ext cx="165894" cy="165894"/>
          </a:xfrm>
          <a:prstGeom prst="ellipse">
            <a:avLst/>
          </a:prstGeom>
          <a:solidFill>
            <a:srgbClr val="5EC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88" dirty="0">
              <a:latin typeface="+mj-lt"/>
            </a:endParaRPr>
          </a:p>
        </p:txBody>
      </p:sp>
      <p:sp>
        <p:nvSpPr>
          <p:cNvPr id="22" name="Oval 34">
            <a:extLst>
              <a:ext uri="{FF2B5EF4-FFF2-40B4-BE49-F238E27FC236}">
                <a16:creationId xmlns:a16="http://schemas.microsoft.com/office/drawing/2014/main" id="{1D63DAB9-46B8-5C84-3D51-AB6A629369C1}"/>
              </a:ext>
            </a:extLst>
          </p:cNvPr>
          <p:cNvSpPr/>
          <p:nvPr/>
        </p:nvSpPr>
        <p:spPr bwMode="auto">
          <a:xfrm>
            <a:off x="6095564" y="2263566"/>
            <a:ext cx="165894" cy="165894"/>
          </a:xfrm>
          <a:prstGeom prst="ellipse">
            <a:avLst/>
          </a:prstGeom>
          <a:solidFill>
            <a:srgbClr val="5EC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88" dirty="0">
              <a:latin typeface="+mj-lt"/>
            </a:endParaRPr>
          </a:p>
        </p:txBody>
      </p:sp>
      <p:sp>
        <p:nvSpPr>
          <p:cNvPr id="23" name="Oval 34">
            <a:extLst>
              <a:ext uri="{FF2B5EF4-FFF2-40B4-BE49-F238E27FC236}">
                <a16:creationId xmlns:a16="http://schemas.microsoft.com/office/drawing/2014/main" id="{7F3C8293-152E-0ED2-A6A2-12FF684BDE69}"/>
              </a:ext>
            </a:extLst>
          </p:cNvPr>
          <p:cNvSpPr/>
          <p:nvPr/>
        </p:nvSpPr>
        <p:spPr bwMode="auto">
          <a:xfrm>
            <a:off x="6095564" y="1478260"/>
            <a:ext cx="165894" cy="165894"/>
          </a:xfrm>
          <a:prstGeom prst="ellipse">
            <a:avLst/>
          </a:prstGeom>
          <a:solidFill>
            <a:srgbClr val="5EC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88" dirty="0">
              <a:latin typeface="+mj-lt"/>
            </a:endParaRPr>
          </a:p>
        </p:txBody>
      </p:sp>
      <p:sp>
        <p:nvSpPr>
          <p:cNvPr id="24" name="Oval 34">
            <a:extLst>
              <a:ext uri="{FF2B5EF4-FFF2-40B4-BE49-F238E27FC236}">
                <a16:creationId xmlns:a16="http://schemas.microsoft.com/office/drawing/2014/main" id="{014088ED-E3A2-1261-52E2-F2F3EDA6A2C3}"/>
              </a:ext>
            </a:extLst>
          </p:cNvPr>
          <p:cNvSpPr/>
          <p:nvPr/>
        </p:nvSpPr>
        <p:spPr bwMode="auto">
          <a:xfrm>
            <a:off x="6101854" y="2751211"/>
            <a:ext cx="165894" cy="1658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88" dirty="0">
              <a:latin typeface="+mj-lt"/>
            </a:endParaRPr>
          </a:p>
        </p:txBody>
      </p:sp>
      <p:sp>
        <p:nvSpPr>
          <p:cNvPr id="25" name="Oval 34">
            <a:extLst>
              <a:ext uri="{FF2B5EF4-FFF2-40B4-BE49-F238E27FC236}">
                <a16:creationId xmlns:a16="http://schemas.microsoft.com/office/drawing/2014/main" id="{516ADA6F-D7AB-13A7-3534-B933C85224F5}"/>
              </a:ext>
            </a:extLst>
          </p:cNvPr>
          <p:cNvSpPr/>
          <p:nvPr/>
        </p:nvSpPr>
        <p:spPr bwMode="auto">
          <a:xfrm>
            <a:off x="6101854" y="1898658"/>
            <a:ext cx="165894" cy="1658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88" dirty="0">
              <a:latin typeface="+mj-lt"/>
            </a:endParaRPr>
          </a:p>
        </p:txBody>
      </p:sp>
      <p:sp>
        <p:nvSpPr>
          <p:cNvPr id="26" name="Oval 34">
            <a:extLst>
              <a:ext uri="{FF2B5EF4-FFF2-40B4-BE49-F238E27FC236}">
                <a16:creationId xmlns:a16="http://schemas.microsoft.com/office/drawing/2014/main" id="{3DB35DA7-33ED-16DC-15C8-6D0ADB828AB8}"/>
              </a:ext>
            </a:extLst>
          </p:cNvPr>
          <p:cNvSpPr/>
          <p:nvPr/>
        </p:nvSpPr>
        <p:spPr bwMode="auto">
          <a:xfrm>
            <a:off x="6095564" y="3937678"/>
            <a:ext cx="165894" cy="1658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88" dirty="0">
              <a:latin typeface="+mj-lt"/>
            </a:endParaRPr>
          </a:p>
        </p:txBody>
      </p:sp>
      <p:sp>
        <p:nvSpPr>
          <p:cNvPr id="27" name="Oval 34">
            <a:extLst>
              <a:ext uri="{FF2B5EF4-FFF2-40B4-BE49-F238E27FC236}">
                <a16:creationId xmlns:a16="http://schemas.microsoft.com/office/drawing/2014/main" id="{DDC9F110-AF3F-E5D5-371B-26AEAC0C7117}"/>
              </a:ext>
            </a:extLst>
          </p:cNvPr>
          <p:cNvSpPr/>
          <p:nvPr/>
        </p:nvSpPr>
        <p:spPr bwMode="auto">
          <a:xfrm>
            <a:off x="6095564" y="1046402"/>
            <a:ext cx="165894" cy="1658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88" dirty="0">
              <a:latin typeface="+mj-lt"/>
            </a:endParaRPr>
          </a:p>
        </p:txBody>
      </p:sp>
      <p:sp>
        <p:nvSpPr>
          <p:cNvPr id="28" name="Полилиния 56">
            <a:extLst>
              <a:ext uri="{FF2B5EF4-FFF2-40B4-BE49-F238E27FC236}">
                <a16:creationId xmlns:a16="http://schemas.microsoft.com/office/drawing/2014/main" id="{D0FCC8E4-AC4E-3832-F636-0341DE33806E}"/>
              </a:ext>
            </a:extLst>
          </p:cNvPr>
          <p:cNvSpPr/>
          <p:nvPr/>
        </p:nvSpPr>
        <p:spPr>
          <a:xfrm rot="10800000">
            <a:off x="882394" y="2115051"/>
            <a:ext cx="2487169" cy="475784"/>
          </a:xfrm>
          <a:custGeom>
            <a:avLst/>
            <a:gdLst>
              <a:gd name="connsiteX0" fmla="*/ 0 w 2706905"/>
              <a:gd name="connsiteY0" fmla="*/ 67149 h 6366349"/>
              <a:gd name="connsiteX1" fmla="*/ 2235200 w 2706905"/>
              <a:gd name="connsiteY1" fmla="*/ 67149 h 6366349"/>
              <a:gd name="connsiteX2" fmla="*/ 2670629 w 2706905"/>
              <a:gd name="connsiteY2" fmla="*/ 647720 h 6366349"/>
              <a:gd name="connsiteX3" fmla="*/ 2685143 w 2706905"/>
              <a:gd name="connsiteY3" fmla="*/ 6366349 h 6366349"/>
              <a:gd name="connsiteX0" fmla="*/ 0 w 2742434"/>
              <a:gd name="connsiteY0" fmla="*/ 99928 h 6399128"/>
              <a:gd name="connsiteX1" fmla="*/ 2235200 w 2742434"/>
              <a:gd name="connsiteY1" fmla="*/ 99928 h 6399128"/>
              <a:gd name="connsiteX2" fmla="*/ 2716349 w 2742434"/>
              <a:gd name="connsiteY2" fmla="*/ 1290099 h 6399128"/>
              <a:gd name="connsiteX3" fmla="*/ 2685143 w 2742434"/>
              <a:gd name="connsiteY3" fmla="*/ 6399128 h 6399128"/>
              <a:gd name="connsiteX0" fmla="*/ 0 w 2742434"/>
              <a:gd name="connsiteY0" fmla="*/ 58301 h 6357501"/>
              <a:gd name="connsiteX1" fmla="*/ 2235200 w 2742434"/>
              <a:gd name="connsiteY1" fmla="*/ 126881 h 6357501"/>
              <a:gd name="connsiteX2" fmla="*/ 2716349 w 2742434"/>
              <a:gd name="connsiteY2" fmla="*/ 1248472 h 6357501"/>
              <a:gd name="connsiteX3" fmla="*/ 2685143 w 2742434"/>
              <a:gd name="connsiteY3" fmla="*/ 6357501 h 6357501"/>
              <a:gd name="connsiteX0" fmla="*/ 0 w 2763422"/>
              <a:gd name="connsiteY0" fmla="*/ 39056 h 6338256"/>
              <a:gd name="connsiteX1" fmla="*/ 2235200 w 2763422"/>
              <a:gd name="connsiteY1" fmla="*/ 107636 h 6338256"/>
              <a:gd name="connsiteX2" fmla="*/ 2716349 w 2763422"/>
              <a:gd name="connsiteY2" fmla="*/ 1229227 h 6338256"/>
              <a:gd name="connsiteX3" fmla="*/ 2685143 w 2763422"/>
              <a:gd name="connsiteY3" fmla="*/ 6338256 h 6338256"/>
              <a:gd name="connsiteX0" fmla="*/ 0 w 2768215"/>
              <a:gd name="connsiteY0" fmla="*/ 92316 h 6391516"/>
              <a:gd name="connsiteX1" fmla="*/ 1877060 w 2768215"/>
              <a:gd name="connsiteY1" fmla="*/ 69456 h 6391516"/>
              <a:gd name="connsiteX2" fmla="*/ 2716349 w 2768215"/>
              <a:gd name="connsiteY2" fmla="*/ 1282487 h 6391516"/>
              <a:gd name="connsiteX3" fmla="*/ 2685143 w 2768215"/>
              <a:gd name="connsiteY3" fmla="*/ 6391516 h 6391516"/>
              <a:gd name="connsiteX0" fmla="*/ 0 w 2768215"/>
              <a:gd name="connsiteY0" fmla="*/ 29675 h 6328875"/>
              <a:gd name="connsiteX1" fmla="*/ 1877060 w 2768215"/>
              <a:gd name="connsiteY1" fmla="*/ 6815 h 6328875"/>
              <a:gd name="connsiteX2" fmla="*/ 2716349 w 2768215"/>
              <a:gd name="connsiteY2" fmla="*/ 1219846 h 6328875"/>
              <a:gd name="connsiteX3" fmla="*/ 2685143 w 2768215"/>
              <a:gd name="connsiteY3" fmla="*/ 6328875 h 6328875"/>
              <a:gd name="connsiteX0" fmla="*/ 0 w 2718484"/>
              <a:gd name="connsiteY0" fmla="*/ 29675 h 6328875"/>
              <a:gd name="connsiteX1" fmla="*/ 1877060 w 2718484"/>
              <a:gd name="connsiteY1" fmla="*/ 6815 h 6328875"/>
              <a:gd name="connsiteX2" fmla="*/ 2716349 w 2718484"/>
              <a:gd name="connsiteY2" fmla="*/ 1219846 h 6328875"/>
              <a:gd name="connsiteX3" fmla="*/ 2685143 w 2718484"/>
              <a:gd name="connsiteY3" fmla="*/ 6328875 h 6328875"/>
              <a:gd name="connsiteX0" fmla="*/ 0 w 2718484"/>
              <a:gd name="connsiteY0" fmla="*/ 91753 h 6390953"/>
              <a:gd name="connsiteX1" fmla="*/ 1877060 w 2718484"/>
              <a:gd name="connsiteY1" fmla="*/ 68893 h 6390953"/>
              <a:gd name="connsiteX2" fmla="*/ 2716349 w 2718484"/>
              <a:gd name="connsiteY2" fmla="*/ 954264 h 6390953"/>
              <a:gd name="connsiteX3" fmla="*/ 2685143 w 2718484"/>
              <a:gd name="connsiteY3" fmla="*/ 6390953 h 6390953"/>
              <a:gd name="connsiteX0" fmla="*/ 0 w 2774326"/>
              <a:gd name="connsiteY0" fmla="*/ 114414 h 6413614"/>
              <a:gd name="connsiteX1" fmla="*/ 1793240 w 2774326"/>
              <a:gd name="connsiteY1" fmla="*/ 61074 h 6413614"/>
              <a:gd name="connsiteX2" fmla="*/ 2716349 w 2774326"/>
              <a:gd name="connsiteY2" fmla="*/ 976925 h 6413614"/>
              <a:gd name="connsiteX3" fmla="*/ 2685143 w 2774326"/>
              <a:gd name="connsiteY3" fmla="*/ 6413614 h 6413614"/>
              <a:gd name="connsiteX0" fmla="*/ 0 w 2774326"/>
              <a:gd name="connsiteY0" fmla="*/ 61031 h 6360231"/>
              <a:gd name="connsiteX1" fmla="*/ 1793240 w 2774326"/>
              <a:gd name="connsiteY1" fmla="*/ 7691 h 6360231"/>
              <a:gd name="connsiteX2" fmla="*/ 2716349 w 2774326"/>
              <a:gd name="connsiteY2" fmla="*/ 923542 h 6360231"/>
              <a:gd name="connsiteX3" fmla="*/ 2685143 w 2774326"/>
              <a:gd name="connsiteY3" fmla="*/ 6360231 h 6360231"/>
              <a:gd name="connsiteX0" fmla="*/ 0 w 2774326"/>
              <a:gd name="connsiteY0" fmla="*/ 33971 h 6333171"/>
              <a:gd name="connsiteX1" fmla="*/ 1793240 w 2774326"/>
              <a:gd name="connsiteY1" fmla="*/ 18731 h 6333171"/>
              <a:gd name="connsiteX2" fmla="*/ 2716349 w 2774326"/>
              <a:gd name="connsiteY2" fmla="*/ 896482 h 6333171"/>
              <a:gd name="connsiteX3" fmla="*/ 2685143 w 2774326"/>
              <a:gd name="connsiteY3" fmla="*/ 6333171 h 6333171"/>
              <a:gd name="connsiteX0" fmla="*/ 0 w 2774326"/>
              <a:gd name="connsiteY0" fmla="*/ 28442 h 6327642"/>
              <a:gd name="connsiteX1" fmla="*/ 1793240 w 2774326"/>
              <a:gd name="connsiteY1" fmla="*/ 13202 h 6327642"/>
              <a:gd name="connsiteX2" fmla="*/ 2716349 w 2774326"/>
              <a:gd name="connsiteY2" fmla="*/ 890953 h 6327642"/>
              <a:gd name="connsiteX3" fmla="*/ 2685143 w 2774326"/>
              <a:gd name="connsiteY3" fmla="*/ 6327642 h 6327642"/>
              <a:gd name="connsiteX0" fmla="*/ 0 w 2718753"/>
              <a:gd name="connsiteY0" fmla="*/ 28442 h 6327642"/>
              <a:gd name="connsiteX1" fmla="*/ 1793240 w 2718753"/>
              <a:gd name="connsiteY1" fmla="*/ 13202 h 6327642"/>
              <a:gd name="connsiteX2" fmla="*/ 2716349 w 2718753"/>
              <a:gd name="connsiteY2" fmla="*/ 890953 h 6327642"/>
              <a:gd name="connsiteX3" fmla="*/ 2685143 w 2718753"/>
              <a:gd name="connsiteY3" fmla="*/ 6327642 h 6327642"/>
              <a:gd name="connsiteX0" fmla="*/ 0 w 2716546"/>
              <a:gd name="connsiteY0" fmla="*/ 28442 h 6327642"/>
              <a:gd name="connsiteX1" fmla="*/ 1793240 w 2716546"/>
              <a:gd name="connsiteY1" fmla="*/ 13202 h 6327642"/>
              <a:gd name="connsiteX2" fmla="*/ 2716349 w 2716546"/>
              <a:gd name="connsiteY2" fmla="*/ 890953 h 6327642"/>
              <a:gd name="connsiteX3" fmla="*/ 2685143 w 2716546"/>
              <a:gd name="connsiteY3" fmla="*/ 6327642 h 6327642"/>
              <a:gd name="connsiteX0" fmla="*/ 0 w 2720389"/>
              <a:gd name="connsiteY0" fmla="*/ 28442 h 6327642"/>
              <a:gd name="connsiteX1" fmla="*/ 1793240 w 2720389"/>
              <a:gd name="connsiteY1" fmla="*/ 13202 h 6327642"/>
              <a:gd name="connsiteX2" fmla="*/ 2716349 w 2720389"/>
              <a:gd name="connsiteY2" fmla="*/ 890953 h 6327642"/>
              <a:gd name="connsiteX3" fmla="*/ 2685143 w 2720389"/>
              <a:gd name="connsiteY3" fmla="*/ 6327642 h 632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0389" h="6327642">
                <a:moveTo>
                  <a:pt x="0" y="28442"/>
                </a:moveTo>
                <a:cubicBezTo>
                  <a:pt x="895047" y="-19939"/>
                  <a:pt x="1340515" y="6610"/>
                  <a:pt x="1793240" y="13202"/>
                </a:cubicBezTo>
                <a:cubicBezTo>
                  <a:pt x="2245965" y="19794"/>
                  <a:pt x="2697238" y="-130974"/>
                  <a:pt x="2716349" y="890953"/>
                </a:cubicBezTo>
                <a:cubicBezTo>
                  <a:pt x="2735460" y="1912880"/>
                  <a:pt x="2680305" y="5343090"/>
                  <a:pt x="2685143" y="6327642"/>
                </a:cubicBezTo>
              </a:path>
            </a:pathLst>
          </a:custGeom>
          <a:noFill/>
          <a:ln w="41275">
            <a:solidFill>
              <a:srgbClr val="0E4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00">
              <a:latin typeface="+mj-lt"/>
            </a:endParaRPr>
          </a:p>
        </p:txBody>
      </p:sp>
      <p:sp>
        <p:nvSpPr>
          <p:cNvPr id="29" name="Полилиния 56">
            <a:extLst>
              <a:ext uri="{FF2B5EF4-FFF2-40B4-BE49-F238E27FC236}">
                <a16:creationId xmlns:a16="http://schemas.microsoft.com/office/drawing/2014/main" id="{FBB68692-F506-C6E5-2BDA-E1B20E032D7B}"/>
              </a:ext>
            </a:extLst>
          </p:cNvPr>
          <p:cNvSpPr/>
          <p:nvPr/>
        </p:nvSpPr>
        <p:spPr>
          <a:xfrm rot="10800000">
            <a:off x="875292" y="4295293"/>
            <a:ext cx="2487169" cy="475784"/>
          </a:xfrm>
          <a:custGeom>
            <a:avLst/>
            <a:gdLst>
              <a:gd name="connsiteX0" fmla="*/ 0 w 2706905"/>
              <a:gd name="connsiteY0" fmla="*/ 67149 h 6366349"/>
              <a:gd name="connsiteX1" fmla="*/ 2235200 w 2706905"/>
              <a:gd name="connsiteY1" fmla="*/ 67149 h 6366349"/>
              <a:gd name="connsiteX2" fmla="*/ 2670629 w 2706905"/>
              <a:gd name="connsiteY2" fmla="*/ 647720 h 6366349"/>
              <a:gd name="connsiteX3" fmla="*/ 2685143 w 2706905"/>
              <a:gd name="connsiteY3" fmla="*/ 6366349 h 6366349"/>
              <a:gd name="connsiteX0" fmla="*/ 0 w 2742434"/>
              <a:gd name="connsiteY0" fmla="*/ 99928 h 6399128"/>
              <a:gd name="connsiteX1" fmla="*/ 2235200 w 2742434"/>
              <a:gd name="connsiteY1" fmla="*/ 99928 h 6399128"/>
              <a:gd name="connsiteX2" fmla="*/ 2716349 w 2742434"/>
              <a:gd name="connsiteY2" fmla="*/ 1290099 h 6399128"/>
              <a:gd name="connsiteX3" fmla="*/ 2685143 w 2742434"/>
              <a:gd name="connsiteY3" fmla="*/ 6399128 h 6399128"/>
              <a:gd name="connsiteX0" fmla="*/ 0 w 2742434"/>
              <a:gd name="connsiteY0" fmla="*/ 58301 h 6357501"/>
              <a:gd name="connsiteX1" fmla="*/ 2235200 w 2742434"/>
              <a:gd name="connsiteY1" fmla="*/ 126881 h 6357501"/>
              <a:gd name="connsiteX2" fmla="*/ 2716349 w 2742434"/>
              <a:gd name="connsiteY2" fmla="*/ 1248472 h 6357501"/>
              <a:gd name="connsiteX3" fmla="*/ 2685143 w 2742434"/>
              <a:gd name="connsiteY3" fmla="*/ 6357501 h 6357501"/>
              <a:gd name="connsiteX0" fmla="*/ 0 w 2763422"/>
              <a:gd name="connsiteY0" fmla="*/ 39056 h 6338256"/>
              <a:gd name="connsiteX1" fmla="*/ 2235200 w 2763422"/>
              <a:gd name="connsiteY1" fmla="*/ 107636 h 6338256"/>
              <a:gd name="connsiteX2" fmla="*/ 2716349 w 2763422"/>
              <a:gd name="connsiteY2" fmla="*/ 1229227 h 6338256"/>
              <a:gd name="connsiteX3" fmla="*/ 2685143 w 2763422"/>
              <a:gd name="connsiteY3" fmla="*/ 6338256 h 6338256"/>
              <a:gd name="connsiteX0" fmla="*/ 0 w 2768215"/>
              <a:gd name="connsiteY0" fmla="*/ 92316 h 6391516"/>
              <a:gd name="connsiteX1" fmla="*/ 1877060 w 2768215"/>
              <a:gd name="connsiteY1" fmla="*/ 69456 h 6391516"/>
              <a:gd name="connsiteX2" fmla="*/ 2716349 w 2768215"/>
              <a:gd name="connsiteY2" fmla="*/ 1282487 h 6391516"/>
              <a:gd name="connsiteX3" fmla="*/ 2685143 w 2768215"/>
              <a:gd name="connsiteY3" fmla="*/ 6391516 h 6391516"/>
              <a:gd name="connsiteX0" fmla="*/ 0 w 2768215"/>
              <a:gd name="connsiteY0" fmla="*/ 29675 h 6328875"/>
              <a:gd name="connsiteX1" fmla="*/ 1877060 w 2768215"/>
              <a:gd name="connsiteY1" fmla="*/ 6815 h 6328875"/>
              <a:gd name="connsiteX2" fmla="*/ 2716349 w 2768215"/>
              <a:gd name="connsiteY2" fmla="*/ 1219846 h 6328875"/>
              <a:gd name="connsiteX3" fmla="*/ 2685143 w 2768215"/>
              <a:gd name="connsiteY3" fmla="*/ 6328875 h 6328875"/>
              <a:gd name="connsiteX0" fmla="*/ 0 w 2718484"/>
              <a:gd name="connsiteY0" fmla="*/ 29675 h 6328875"/>
              <a:gd name="connsiteX1" fmla="*/ 1877060 w 2718484"/>
              <a:gd name="connsiteY1" fmla="*/ 6815 h 6328875"/>
              <a:gd name="connsiteX2" fmla="*/ 2716349 w 2718484"/>
              <a:gd name="connsiteY2" fmla="*/ 1219846 h 6328875"/>
              <a:gd name="connsiteX3" fmla="*/ 2685143 w 2718484"/>
              <a:gd name="connsiteY3" fmla="*/ 6328875 h 6328875"/>
              <a:gd name="connsiteX0" fmla="*/ 0 w 2718484"/>
              <a:gd name="connsiteY0" fmla="*/ 91753 h 6390953"/>
              <a:gd name="connsiteX1" fmla="*/ 1877060 w 2718484"/>
              <a:gd name="connsiteY1" fmla="*/ 68893 h 6390953"/>
              <a:gd name="connsiteX2" fmla="*/ 2716349 w 2718484"/>
              <a:gd name="connsiteY2" fmla="*/ 954264 h 6390953"/>
              <a:gd name="connsiteX3" fmla="*/ 2685143 w 2718484"/>
              <a:gd name="connsiteY3" fmla="*/ 6390953 h 6390953"/>
              <a:gd name="connsiteX0" fmla="*/ 0 w 2774326"/>
              <a:gd name="connsiteY0" fmla="*/ 114414 h 6413614"/>
              <a:gd name="connsiteX1" fmla="*/ 1793240 w 2774326"/>
              <a:gd name="connsiteY1" fmla="*/ 61074 h 6413614"/>
              <a:gd name="connsiteX2" fmla="*/ 2716349 w 2774326"/>
              <a:gd name="connsiteY2" fmla="*/ 976925 h 6413614"/>
              <a:gd name="connsiteX3" fmla="*/ 2685143 w 2774326"/>
              <a:gd name="connsiteY3" fmla="*/ 6413614 h 6413614"/>
              <a:gd name="connsiteX0" fmla="*/ 0 w 2774326"/>
              <a:gd name="connsiteY0" fmla="*/ 61031 h 6360231"/>
              <a:gd name="connsiteX1" fmla="*/ 1793240 w 2774326"/>
              <a:gd name="connsiteY1" fmla="*/ 7691 h 6360231"/>
              <a:gd name="connsiteX2" fmla="*/ 2716349 w 2774326"/>
              <a:gd name="connsiteY2" fmla="*/ 923542 h 6360231"/>
              <a:gd name="connsiteX3" fmla="*/ 2685143 w 2774326"/>
              <a:gd name="connsiteY3" fmla="*/ 6360231 h 6360231"/>
              <a:gd name="connsiteX0" fmla="*/ 0 w 2774326"/>
              <a:gd name="connsiteY0" fmla="*/ 33971 h 6333171"/>
              <a:gd name="connsiteX1" fmla="*/ 1793240 w 2774326"/>
              <a:gd name="connsiteY1" fmla="*/ 18731 h 6333171"/>
              <a:gd name="connsiteX2" fmla="*/ 2716349 w 2774326"/>
              <a:gd name="connsiteY2" fmla="*/ 896482 h 6333171"/>
              <a:gd name="connsiteX3" fmla="*/ 2685143 w 2774326"/>
              <a:gd name="connsiteY3" fmla="*/ 6333171 h 6333171"/>
              <a:gd name="connsiteX0" fmla="*/ 0 w 2774326"/>
              <a:gd name="connsiteY0" fmla="*/ 28442 h 6327642"/>
              <a:gd name="connsiteX1" fmla="*/ 1793240 w 2774326"/>
              <a:gd name="connsiteY1" fmla="*/ 13202 h 6327642"/>
              <a:gd name="connsiteX2" fmla="*/ 2716349 w 2774326"/>
              <a:gd name="connsiteY2" fmla="*/ 890953 h 6327642"/>
              <a:gd name="connsiteX3" fmla="*/ 2685143 w 2774326"/>
              <a:gd name="connsiteY3" fmla="*/ 6327642 h 6327642"/>
              <a:gd name="connsiteX0" fmla="*/ 0 w 2718753"/>
              <a:gd name="connsiteY0" fmla="*/ 28442 h 6327642"/>
              <a:gd name="connsiteX1" fmla="*/ 1793240 w 2718753"/>
              <a:gd name="connsiteY1" fmla="*/ 13202 h 6327642"/>
              <a:gd name="connsiteX2" fmla="*/ 2716349 w 2718753"/>
              <a:gd name="connsiteY2" fmla="*/ 890953 h 6327642"/>
              <a:gd name="connsiteX3" fmla="*/ 2685143 w 2718753"/>
              <a:gd name="connsiteY3" fmla="*/ 6327642 h 6327642"/>
              <a:gd name="connsiteX0" fmla="*/ 0 w 2716546"/>
              <a:gd name="connsiteY0" fmla="*/ 28442 h 6327642"/>
              <a:gd name="connsiteX1" fmla="*/ 1793240 w 2716546"/>
              <a:gd name="connsiteY1" fmla="*/ 13202 h 6327642"/>
              <a:gd name="connsiteX2" fmla="*/ 2716349 w 2716546"/>
              <a:gd name="connsiteY2" fmla="*/ 890953 h 6327642"/>
              <a:gd name="connsiteX3" fmla="*/ 2685143 w 2716546"/>
              <a:gd name="connsiteY3" fmla="*/ 6327642 h 6327642"/>
              <a:gd name="connsiteX0" fmla="*/ 0 w 2720389"/>
              <a:gd name="connsiteY0" fmla="*/ 28442 h 6327642"/>
              <a:gd name="connsiteX1" fmla="*/ 1793240 w 2720389"/>
              <a:gd name="connsiteY1" fmla="*/ 13202 h 6327642"/>
              <a:gd name="connsiteX2" fmla="*/ 2716349 w 2720389"/>
              <a:gd name="connsiteY2" fmla="*/ 890953 h 6327642"/>
              <a:gd name="connsiteX3" fmla="*/ 2685143 w 2720389"/>
              <a:gd name="connsiteY3" fmla="*/ 6327642 h 632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0389" h="6327642">
                <a:moveTo>
                  <a:pt x="0" y="28442"/>
                </a:moveTo>
                <a:cubicBezTo>
                  <a:pt x="895047" y="-19939"/>
                  <a:pt x="1340515" y="6610"/>
                  <a:pt x="1793240" y="13202"/>
                </a:cubicBezTo>
                <a:cubicBezTo>
                  <a:pt x="2245965" y="19794"/>
                  <a:pt x="2697238" y="-130974"/>
                  <a:pt x="2716349" y="890953"/>
                </a:cubicBezTo>
                <a:cubicBezTo>
                  <a:pt x="2735460" y="1912880"/>
                  <a:pt x="2680305" y="5343090"/>
                  <a:pt x="2685143" y="6327642"/>
                </a:cubicBezTo>
              </a:path>
            </a:pathLst>
          </a:custGeom>
          <a:noFill/>
          <a:ln w="41275">
            <a:solidFill>
              <a:srgbClr val="0E4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00">
              <a:latin typeface="+mj-lt"/>
            </a:endParaRPr>
          </a:p>
        </p:txBody>
      </p:sp>
      <p:sp>
        <p:nvSpPr>
          <p:cNvPr id="30" name="Полилиния 56">
            <a:extLst>
              <a:ext uri="{FF2B5EF4-FFF2-40B4-BE49-F238E27FC236}">
                <a16:creationId xmlns:a16="http://schemas.microsoft.com/office/drawing/2014/main" id="{7727AEC2-EDF3-9733-C2D5-3AA84D64A0DB}"/>
              </a:ext>
            </a:extLst>
          </p:cNvPr>
          <p:cNvSpPr/>
          <p:nvPr/>
        </p:nvSpPr>
        <p:spPr>
          <a:xfrm rot="10800000">
            <a:off x="882395" y="920240"/>
            <a:ext cx="2487169" cy="475784"/>
          </a:xfrm>
          <a:custGeom>
            <a:avLst/>
            <a:gdLst>
              <a:gd name="connsiteX0" fmla="*/ 0 w 2706905"/>
              <a:gd name="connsiteY0" fmla="*/ 67149 h 6366349"/>
              <a:gd name="connsiteX1" fmla="*/ 2235200 w 2706905"/>
              <a:gd name="connsiteY1" fmla="*/ 67149 h 6366349"/>
              <a:gd name="connsiteX2" fmla="*/ 2670629 w 2706905"/>
              <a:gd name="connsiteY2" fmla="*/ 647720 h 6366349"/>
              <a:gd name="connsiteX3" fmla="*/ 2685143 w 2706905"/>
              <a:gd name="connsiteY3" fmla="*/ 6366349 h 6366349"/>
              <a:gd name="connsiteX0" fmla="*/ 0 w 2742434"/>
              <a:gd name="connsiteY0" fmla="*/ 99928 h 6399128"/>
              <a:gd name="connsiteX1" fmla="*/ 2235200 w 2742434"/>
              <a:gd name="connsiteY1" fmla="*/ 99928 h 6399128"/>
              <a:gd name="connsiteX2" fmla="*/ 2716349 w 2742434"/>
              <a:gd name="connsiteY2" fmla="*/ 1290099 h 6399128"/>
              <a:gd name="connsiteX3" fmla="*/ 2685143 w 2742434"/>
              <a:gd name="connsiteY3" fmla="*/ 6399128 h 6399128"/>
              <a:gd name="connsiteX0" fmla="*/ 0 w 2742434"/>
              <a:gd name="connsiteY0" fmla="*/ 58301 h 6357501"/>
              <a:gd name="connsiteX1" fmla="*/ 2235200 w 2742434"/>
              <a:gd name="connsiteY1" fmla="*/ 126881 h 6357501"/>
              <a:gd name="connsiteX2" fmla="*/ 2716349 w 2742434"/>
              <a:gd name="connsiteY2" fmla="*/ 1248472 h 6357501"/>
              <a:gd name="connsiteX3" fmla="*/ 2685143 w 2742434"/>
              <a:gd name="connsiteY3" fmla="*/ 6357501 h 6357501"/>
              <a:gd name="connsiteX0" fmla="*/ 0 w 2763422"/>
              <a:gd name="connsiteY0" fmla="*/ 39056 h 6338256"/>
              <a:gd name="connsiteX1" fmla="*/ 2235200 w 2763422"/>
              <a:gd name="connsiteY1" fmla="*/ 107636 h 6338256"/>
              <a:gd name="connsiteX2" fmla="*/ 2716349 w 2763422"/>
              <a:gd name="connsiteY2" fmla="*/ 1229227 h 6338256"/>
              <a:gd name="connsiteX3" fmla="*/ 2685143 w 2763422"/>
              <a:gd name="connsiteY3" fmla="*/ 6338256 h 6338256"/>
              <a:gd name="connsiteX0" fmla="*/ 0 w 2768215"/>
              <a:gd name="connsiteY0" fmla="*/ 92316 h 6391516"/>
              <a:gd name="connsiteX1" fmla="*/ 1877060 w 2768215"/>
              <a:gd name="connsiteY1" fmla="*/ 69456 h 6391516"/>
              <a:gd name="connsiteX2" fmla="*/ 2716349 w 2768215"/>
              <a:gd name="connsiteY2" fmla="*/ 1282487 h 6391516"/>
              <a:gd name="connsiteX3" fmla="*/ 2685143 w 2768215"/>
              <a:gd name="connsiteY3" fmla="*/ 6391516 h 6391516"/>
              <a:gd name="connsiteX0" fmla="*/ 0 w 2768215"/>
              <a:gd name="connsiteY0" fmla="*/ 29675 h 6328875"/>
              <a:gd name="connsiteX1" fmla="*/ 1877060 w 2768215"/>
              <a:gd name="connsiteY1" fmla="*/ 6815 h 6328875"/>
              <a:gd name="connsiteX2" fmla="*/ 2716349 w 2768215"/>
              <a:gd name="connsiteY2" fmla="*/ 1219846 h 6328875"/>
              <a:gd name="connsiteX3" fmla="*/ 2685143 w 2768215"/>
              <a:gd name="connsiteY3" fmla="*/ 6328875 h 6328875"/>
              <a:gd name="connsiteX0" fmla="*/ 0 w 2718484"/>
              <a:gd name="connsiteY0" fmla="*/ 29675 h 6328875"/>
              <a:gd name="connsiteX1" fmla="*/ 1877060 w 2718484"/>
              <a:gd name="connsiteY1" fmla="*/ 6815 h 6328875"/>
              <a:gd name="connsiteX2" fmla="*/ 2716349 w 2718484"/>
              <a:gd name="connsiteY2" fmla="*/ 1219846 h 6328875"/>
              <a:gd name="connsiteX3" fmla="*/ 2685143 w 2718484"/>
              <a:gd name="connsiteY3" fmla="*/ 6328875 h 6328875"/>
              <a:gd name="connsiteX0" fmla="*/ 0 w 2718484"/>
              <a:gd name="connsiteY0" fmla="*/ 91753 h 6390953"/>
              <a:gd name="connsiteX1" fmla="*/ 1877060 w 2718484"/>
              <a:gd name="connsiteY1" fmla="*/ 68893 h 6390953"/>
              <a:gd name="connsiteX2" fmla="*/ 2716349 w 2718484"/>
              <a:gd name="connsiteY2" fmla="*/ 954264 h 6390953"/>
              <a:gd name="connsiteX3" fmla="*/ 2685143 w 2718484"/>
              <a:gd name="connsiteY3" fmla="*/ 6390953 h 6390953"/>
              <a:gd name="connsiteX0" fmla="*/ 0 w 2774326"/>
              <a:gd name="connsiteY0" fmla="*/ 114414 h 6413614"/>
              <a:gd name="connsiteX1" fmla="*/ 1793240 w 2774326"/>
              <a:gd name="connsiteY1" fmla="*/ 61074 h 6413614"/>
              <a:gd name="connsiteX2" fmla="*/ 2716349 w 2774326"/>
              <a:gd name="connsiteY2" fmla="*/ 976925 h 6413614"/>
              <a:gd name="connsiteX3" fmla="*/ 2685143 w 2774326"/>
              <a:gd name="connsiteY3" fmla="*/ 6413614 h 6413614"/>
              <a:gd name="connsiteX0" fmla="*/ 0 w 2774326"/>
              <a:gd name="connsiteY0" fmla="*/ 61031 h 6360231"/>
              <a:gd name="connsiteX1" fmla="*/ 1793240 w 2774326"/>
              <a:gd name="connsiteY1" fmla="*/ 7691 h 6360231"/>
              <a:gd name="connsiteX2" fmla="*/ 2716349 w 2774326"/>
              <a:gd name="connsiteY2" fmla="*/ 923542 h 6360231"/>
              <a:gd name="connsiteX3" fmla="*/ 2685143 w 2774326"/>
              <a:gd name="connsiteY3" fmla="*/ 6360231 h 6360231"/>
              <a:gd name="connsiteX0" fmla="*/ 0 w 2774326"/>
              <a:gd name="connsiteY0" fmla="*/ 33971 h 6333171"/>
              <a:gd name="connsiteX1" fmla="*/ 1793240 w 2774326"/>
              <a:gd name="connsiteY1" fmla="*/ 18731 h 6333171"/>
              <a:gd name="connsiteX2" fmla="*/ 2716349 w 2774326"/>
              <a:gd name="connsiteY2" fmla="*/ 896482 h 6333171"/>
              <a:gd name="connsiteX3" fmla="*/ 2685143 w 2774326"/>
              <a:gd name="connsiteY3" fmla="*/ 6333171 h 6333171"/>
              <a:gd name="connsiteX0" fmla="*/ 0 w 2774326"/>
              <a:gd name="connsiteY0" fmla="*/ 28442 h 6327642"/>
              <a:gd name="connsiteX1" fmla="*/ 1793240 w 2774326"/>
              <a:gd name="connsiteY1" fmla="*/ 13202 h 6327642"/>
              <a:gd name="connsiteX2" fmla="*/ 2716349 w 2774326"/>
              <a:gd name="connsiteY2" fmla="*/ 890953 h 6327642"/>
              <a:gd name="connsiteX3" fmla="*/ 2685143 w 2774326"/>
              <a:gd name="connsiteY3" fmla="*/ 6327642 h 6327642"/>
              <a:gd name="connsiteX0" fmla="*/ 0 w 2718753"/>
              <a:gd name="connsiteY0" fmla="*/ 28442 h 6327642"/>
              <a:gd name="connsiteX1" fmla="*/ 1793240 w 2718753"/>
              <a:gd name="connsiteY1" fmla="*/ 13202 h 6327642"/>
              <a:gd name="connsiteX2" fmla="*/ 2716349 w 2718753"/>
              <a:gd name="connsiteY2" fmla="*/ 890953 h 6327642"/>
              <a:gd name="connsiteX3" fmla="*/ 2685143 w 2718753"/>
              <a:gd name="connsiteY3" fmla="*/ 6327642 h 6327642"/>
              <a:gd name="connsiteX0" fmla="*/ 0 w 2716546"/>
              <a:gd name="connsiteY0" fmla="*/ 28442 h 6327642"/>
              <a:gd name="connsiteX1" fmla="*/ 1793240 w 2716546"/>
              <a:gd name="connsiteY1" fmla="*/ 13202 h 6327642"/>
              <a:gd name="connsiteX2" fmla="*/ 2716349 w 2716546"/>
              <a:gd name="connsiteY2" fmla="*/ 890953 h 6327642"/>
              <a:gd name="connsiteX3" fmla="*/ 2685143 w 2716546"/>
              <a:gd name="connsiteY3" fmla="*/ 6327642 h 6327642"/>
              <a:gd name="connsiteX0" fmla="*/ 0 w 2720389"/>
              <a:gd name="connsiteY0" fmla="*/ 28442 h 6327642"/>
              <a:gd name="connsiteX1" fmla="*/ 1793240 w 2720389"/>
              <a:gd name="connsiteY1" fmla="*/ 13202 h 6327642"/>
              <a:gd name="connsiteX2" fmla="*/ 2716349 w 2720389"/>
              <a:gd name="connsiteY2" fmla="*/ 890953 h 6327642"/>
              <a:gd name="connsiteX3" fmla="*/ 2685143 w 2720389"/>
              <a:gd name="connsiteY3" fmla="*/ 6327642 h 632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0389" h="6327642">
                <a:moveTo>
                  <a:pt x="0" y="28442"/>
                </a:moveTo>
                <a:cubicBezTo>
                  <a:pt x="895047" y="-19939"/>
                  <a:pt x="1340515" y="6610"/>
                  <a:pt x="1793240" y="13202"/>
                </a:cubicBezTo>
                <a:cubicBezTo>
                  <a:pt x="2245965" y="19794"/>
                  <a:pt x="2697238" y="-130974"/>
                  <a:pt x="2716349" y="890953"/>
                </a:cubicBezTo>
                <a:cubicBezTo>
                  <a:pt x="2735460" y="1912880"/>
                  <a:pt x="2680305" y="5343090"/>
                  <a:pt x="2685143" y="6327642"/>
                </a:cubicBezTo>
              </a:path>
            </a:pathLst>
          </a:custGeom>
          <a:noFill/>
          <a:ln w="41275">
            <a:solidFill>
              <a:srgbClr val="0E4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00">
              <a:latin typeface="+mj-lt"/>
            </a:endParaRPr>
          </a:p>
        </p:txBody>
      </p:sp>
      <p:sp>
        <p:nvSpPr>
          <p:cNvPr id="31" name="Стрелка: вправо 30">
            <a:extLst>
              <a:ext uri="{FF2B5EF4-FFF2-40B4-BE49-F238E27FC236}">
                <a16:creationId xmlns:a16="http://schemas.microsoft.com/office/drawing/2014/main" id="{7B9F838A-80E0-BC02-CD43-24AB3F3376B3}"/>
              </a:ext>
            </a:extLst>
          </p:cNvPr>
          <p:cNvSpPr/>
          <p:nvPr/>
        </p:nvSpPr>
        <p:spPr>
          <a:xfrm>
            <a:off x="4486928" y="848846"/>
            <a:ext cx="1083564" cy="33483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: вправо 31">
            <a:extLst>
              <a:ext uri="{FF2B5EF4-FFF2-40B4-BE49-F238E27FC236}">
                <a16:creationId xmlns:a16="http://schemas.microsoft.com/office/drawing/2014/main" id="{288F607A-69E7-9749-6B25-54260732BE97}"/>
              </a:ext>
            </a:extLst>
          </p:cNvPr>
          <p:cNvSpPr/>
          <p:nvPr/>
        </p:nvSpPr>
        <p:spPr>
          <a:xfrm>
            <a:off x="4524757" y="2003053"/>
            <a:ext cx="1083564" cy="33483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: вправо 32">
            <a:extLst>
              <a:ext uri="{FF2B5EF4-FFF2-40B4-BE49-F238E27FC236}">
                <a16:creationId xmlns:a16="http://schemas.microsoft.com/office/drawing/2014/main" id="{9465B595-9D34-5A46-DC37-BD20B2B02817}"/>
              </a:ext>
            </a:extLst>
          </p:cNvPr>
          <p:cNvSpPr/>
          <p:nvPr/>
        </p:nvSpPr>
        <p:spPr>
          <a:xfrm>
            <a:off x="4520216" y="3429000"/>
            <a:ext cx="1083564" cy="33483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CC6C9E4-17A4-2CE9-1667-D39B6C77D502}"/>
              </a:ext>
            </a:extLst>
          </p:cNvPr>
          <p:cNvSpPr txBox="1"/>
          <p:nvPr/>
        </p:nvSpPr>
        <p:spPr>
          <a:xfrm>
            <a:off x="2252170" y="4979893"/>
            <a:ext cx="9771126" cy="171664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Перспектива: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реализации предпрофессиональной подготовки и получение первой профессии в рамках школьного обучения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внеурочной деятельности на базе профильных колледжей и профильных вузов </a:t>
            </a:r>
            <a:endParaRPr lang="ru-RU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экскурсионно-обучающая деятельность</a:t>
            </a:r>
            <a:endParaRPr lang="ru-RU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" name="Picture 2" descr="https://o.remove.bg/downloads/561cf639-2783-46db-864d-85e50534c605/CTXr6FKFS88-removebg-preview.png">
            <a:extLst>
              <a:ext uri="{FF2B5EF4-FFF2-40B4-BE49-F238E27FC236}">
                <a16:creationId xmlns:a16="http://schemas.microsoft.com/office/drawing/2014/main" id="{82502CDD-A179-4407-1F92-BDE06B8F0E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59" r="44010"/>
          <a:stretch/>
        </p:blipFill>
        <p:spPr bwMode="auto">
          <a:xfrm>
            <a:off x="855830" y="4734917"/>
            <a:ext cx="1013677" cy="220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536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F8F4990-B0AA-2064-ED83-BAA879550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649" y="275303"/>
            <a:ext cx="1725613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D98422-8712-A2B5-0C0F-6CAA4D437071}"/>
              </a:ext>
            </a:extLst>
          </p:cNvPr>
          <p:cNvSpPr txBox="1"/>
          <p:nvPr/>
        </p:nvSpPr>
        <p:spPr>
          <a:xfrm>
            <a:off x="-20331" y="53281"/>
            <a:ext cx="6094476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педагогических кадров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C7C5C0-C904-DDE7-866D-340163ACE419}"/>
              </a:ext>
            </a:extLst>
          </p:cNvPr>
          <p:cNvSpPr txBox="1"/>
          <p:nvPr/>
        </p:nvSpPr>
        <p:spPr>
          <a:xfrm>
            <a:off x="4032890" y="2649933"/>
            <a:ext cx="6094476" cy="1847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ctr">
              <a:lnSpc>
                <a:spcPct val="107000"/>
              </a:lnSpc>
            </a:pPr>
            <a:r>
              <a:rPr lang="ru-RU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повышения квалификации </a:t>
            </a:r>
            <a:r>
              <a:rPr lang="ru-RU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«Организация практико-ориентированного обучения школьников с привлечением ресурсов агропромышленного комплекса Иркутской области» 72 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академических часа</a:t>
            </a:r>
          </a:p>
          <a:p>
            <a:pPr indent="540385" algn="ctr">
              <a:lnSpc>
                <a:spcPct val="107000"/>
              </a:lnSpc>
            </a:pPr>
            <a:r>
              <a:rPr lang="ru-RU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Целевая аудитория: педагоги общеобразовательных организаций, пилотных площадок по реализации Концепции</a:t>
            </a:r>
            <a:endParaRPr lang="ru-RU" sz="16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5206F3-84F0-E6E2-756F-1D218FBEADE6}"/>
              </a:ext>
            </a:extLst>
          </p:cNvPr>
          <p:cNvSpPr txBox="1"/>
          <p:nvPr/>
        </p:nvSpPr>
        <p:spPr>
          <a:xfrm>
            <a:off x="3932532" y="5166736"/>
            <a:ext cx="7583193" cy="1701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повышения квалификации </a:t>
            </a:r>
            <a:r>
              <a:rPr lang="ru-RU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«Содержание и методика преподавания профильных агротехнологических предметов» </a:t>
            </a:r>
            <a:br>
              <a:rPr lang="ru-RU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144 </a:t>
            </a:r>
            <a:r>
              <a:rPr lang="ru-RU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академических часа</a:t>
            </a: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60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Целевая аудитория:</a:t>
            </a:r>
            <a:r>
              <a:rPr lang="ru-RU" sz="1600" b="1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учителя химии, биологии, физики, математики </a:t>
            </a:r>
            <a:endParaRPr lang="ru-RU" sz="1600" dirty="0">
              <a:latin typeface="Arial Narrow" panose="020B0606020202030204" pitchFamily="34" charset="0"/>
            </a:endParaRP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21802D-E184-F1E7-32F5-8F83F1E68585}"/>
              </a:ext>
            </a:extLst>
          </p:cNvPr>
          <p:cNvSpPr txBox="1"/>
          <p:nvPr/>
        </p:nvSpPr>
        <p:spPr>
          <a:xfrm>
            <a:off x="3932532" y="758467"/>
            <a:ext cx="60944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Программа повышения квалификации 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«Содержание и методика преподавания естественно-научных предметов в агротехнологических классах» 144 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академических часа</a:t>
            </a:r>
          </a:p>
          <a:p>
            <a:pPr algn="ctr"/>
            <a:r>
              <a:rPr lang="ru-RU" sz="180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Целевая аудитория: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учителя химии, биологии, физики, математики 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FF44CA-73D2-2493-39B3-B56CA3E11492}"/>
              </a:ext>
            </a:extLst>
          </p:cNvPr>
          <p:cNvSpPr txBox="1"/>
          <p:nvPr/>
        </p:nvSpPr>
        <p:spPr>
          <a:xfrm>
            <a:off x="180229" y="980445"/>
            <a:ext cx="38526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ФГБОУ </a:t>
            </a:r>
            <a:r>
              <a:rPr lang="ru-RU" sz="1600" dirty="0">
                <a:latin typeface="Arial Narrow" panose="020B0606020202030204" pitchFamily="34" charset="0"/>
              </a:rPr>
              <a:t>ВО «Иркутский государственный аграрный университет имени А.А. </a:t>
            </a:r>
            <a:r>
              <a:rPr lang="ru-RU" sz="1600" dirty="0" err="1">
                <a:latin typeface="Arial Narrow" panose="020B0606020202030204" pitchFamily="34" charset="0"/>
              </a:rPr>
              <a:t>Ежевского</a:t>
            </a:r>
            <a:r>
              <a:rPr lang="ru-RU" sz="1600" dirty="0">
                <a:latin typeface="Arial Narrow" panose="020B0606020202030204" pitchFamily="34" charset="0"/>
              </a:rPr>
              <a:t>» </a:t>
            </a:r>
          </a:p>
          <a:p>
            <a:r>
              <a:rPr lang="ru-RU" sz="1600" dirty="0">
                <a:latin typeface="Arial Narrow" panose="020B0606020202030204" pitchFamily="34" charset="0"/>
              </a:rPr>
              <a:t>ФГБНУ «Институт содержания и </a:t>
            </a:r>
            <a:r>
              <a:rPr lang="ru-RU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методов обучения» </a:t>
            </a:r>
          </a:p>
          <a:p>
            <a:r>
              <a:rPr lang="ru-RU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АО «Академия «Просвещение»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6284C1-AA3B-0FD0-235C-7FED6BAF9430}"/>
              </a:ext>
            </a:extLst>
          </p:cNvPr>
          <p:cNvSpPr txBox="1"/>
          <p:nvPr/>
        </p:nvSpPr>
        <p:spPr>
          <a:xfrm>
            <a:off x="180229" y="3465892"/>
            <a:ext cx="2697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ГАУ ДПО ИРО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8" name="Полилиния 56">
            <a:extLst>
              <a:ext uri="{FF2B5EF4-FFF2-40B4-BE49-F238E27FC236}">
                <a16:creationId xmlns:a16="http://schemas.microsoft.com/office/drawing/2014/main" id="{2DBEBD0D-9041-71A9-A06F-5A5468DD0CA3}"/>
              </a:ext>
            </a:extLst>
          </p:cNvPr>
          <p:cNvSpPr/>
          <p:nvPr/>
        </p:nvSpPr>
        <p:spPr>
          <a:xfrm rot="10800000">
            <a:off x="3573040" y="5146828"/>
            <a:ext cx="2487169" cy="1363520"/>
          </a:xfrm>
          <a:custGeom>
            <a:avLst/>
            <a:gdLst>
              <a:gd name="connsiteX0" fmla="*/ 0 w 2706905"/>
              <a:gd name="connsiteY0" fmla="*/ 67149 h 6366349"/>
              <a:gd name="connsiteX1" fmla="*/ 2235200 w 2706905"/>
              <a:gd name="connsiteY1" fmla="*/ 67149 h 6366349"/>
              <a:gd name="connsiteX2" fmla="*/ 2670629 w 2706905"/>
              <a:gd name="connsiteY2" fmla="*/ 647720 h 6366349"/>
              <a:gd name="connsiteX3" fmla="*/ 2685143 w 2706905"/>
              <a:gd name="connsiteY3" fmla="*/ 6366349 h 6366349"/>
              <a:gd name="connsiteX0" fmla="*/ 0 w 2742434"/>
              <a:gd name="connsiteY0" fmla="*/ 99928 h 6399128"/>
              <a:gd name="connsiteX1" fmla="*/ 2235200 w 2742434"/>
              <a:gd name="connsiteY1" fmla="*/ 99928 h 6399128"/>
              <a:gd name="connsiteX2" fmla="*/ 2716349 w 2742434"/>
              <a:gd name="connsiteY2" fmla="*/ 1290099 h 6399128"/>
              <a:gd name="connsiteX3" fmla="*/ 2685143 w 2742434"/>
              <a:gd name="connsiteY3" fmla="*/ 6399128 h 6399128"/>
              <a:gd name="connsiteX0" fmla="*/ 0 w 2742434"/>
              <a:gd name="connsiteY0" fmla="*/ 58301 h 6357501"/>
              <a:gd name="connsiteX1" fmla="*/ 2235200 w 2742434"/>
              <a:gd name="connsiteY1" fmla="*/ 126881 h 6357501"/>
              <a:gd name="connsiteX2" fmla="*/ 2716349 w 2742434"/>
              <a:gd name="connsiteY2" fmla="*/ 1248472 h 6357501"/>
              <a:gd name="connsiteX3" fmla="*/ 2685143 w 2742434"/>
              <a:gd name="connsiteY3" fmla="*/ 6357501 h 6357501"/>
              <a:gd name="connsiteX0" fmla="*/ 0 w 2763422"/>
              <a:gd name="connsiteY0" fmla="*/ 39056 h 6338256"/>
              <a:gd name="connsiteX1" fmla="*/ 2235200 w 2763422"/>
              <a:gd name="connsiteY1" fmla="*/ 107636 h 6338256"/>
              <a:gd name="connsiteX2" fmla="*/ 2716349 w 2763422"/>
              <a:gd name="connsiteY2" fmla="*/ 1229227 h 6338256"/>
              <a:gd name="connsiteX3" fmla="*/ 2685143 w 2763422"/>
              <a:gd name="connsiteY3" fmla="*/ 6338256 h 6338256"/>
              <a:gd name="connsiteX0" fmla="*/ 0 w 2768215"/>
              <a:gd name="connsiteY0" fmla="*/ 92316 h 6391516"/>
              <a:gd name="connsiteX1" fmla="*/ 1877060 w 2768215"/>
              <a:gd name="connsiteY1" fmla="*/ 69456 h 6391516"/>
              <a:gd name="connsiteX2" fmla="*/ 2716349 w 2768215"/>
              <a:gd name="connsiteY2" fmla="*/ 1282487 h 6391516"/>
              <a:gd name="connsiteX3" fmla="*/ 2685143 w 2768215"/>
              <a:gd name="connsiteY3" fmla="*/ 6391516 h 6391516"/>
              <a:gd name="connsiteX0" fmla="*/ 0 w 2768215"/>
              <a:gd name="connsiteY0" fmla="*/ 29675 h 6328875"/>
              <a:gd name="connsiteX1" fmla="*/ 1877060 w 2768215"/>
              <a:gd name="connsiteY1" fmla="*/ 6815 h 6328875"/>
              <a:gd name="connsiteX2" fmla="*/ 2716349 w 2768215"/>
              <a:gd name="connsiteY2" fmla="*/ 1219846 h 6328875"/>
              <a:gd name="connsiteX3" fmla="*/ 2685143 w 2768215"/>
              <a:gd name="connsiteY3" fmla="*/ 6328875 h 6328875"/>
              <a:gd name="connsiteX0" fmla="*/ 0 w 2718484"/>
              <a:gd name="connsiteY0" fmla="*/ 29675 h 6328875"/>
              <a:gd name="connsiteX1" fmla="*/ 1877060 w 2718484"/>
              <a:gd name="connsiteY1" fmla="*/ 6815 h 6328875"/>
              <a:gd name="connsiteX2" fmla="*/ 2716349 w 2718484"/>
              <a:gd name="connsiteY2" fmla="*/ 1219846 h 6328875"/>
              <a:gd name="connsiteX3" fmla="*/ 2685143 w 2718484"/>
              <a:gd name="connsiteY3" fmla="*/ 6328875 h 6328875"/>
              <a:gd name="connsiteX0" fmla="*/ 0 w 2718484"/>
              <a:gd name="connsiteY0" fmla="*/ 91753 h 6390953"/>
              <a:gd name="connsiteX1" fmla="*/ 1877060 w 2718484"/>
              <a:gd name="connsiteY1" fmla="*/ 68893 h 6390953"/>
              <a:gd name="connsiteX2" fmla="*/ 2716349 w 2718484"/>
              <a:gd name="connsiteY2" fmla="*/ 954264 h 6390953"/>
              <a:gd name="connsiteX3" fmla="*/ 2685143 w 2718484"/>
              <a:gd name="connsiteY3" fmla="*/ 6390953 h 6390953"/>
              <a:gd name="connsiteX0" fmla="*/ 0 w 2774326"/>
              <a:gd name="connsiteY0" fmla="*/ 114414 h 6413614"/>
              <a:gd name="connsiteX1" fmla="*/ 1793240 w 2774326"/>
              <a:gd name="connsiteY1" fmla="*/ 61074 h 6413614"/>
              <a:gd name="connsiteX2" fmla="*/ 2716349 w 2774326"/>
              <a:gd name="connsiteY2" fmla="*/ 976925 h 6413614"/>
              <a:gd name="connsiteX3" fmla="*/ 2685143 w 2774326"/>
              <a:gd name="connsiteY3" fmla="*/ 6413614 h 6413614"/>
              <a:gd name="connsiteX0" fmla="*/ 0 w 2774326"/>
              <a:gd name="connsiteY0" fmla="*/ 61031 h 6360231"/>
              <a:gd name="connsiteX1" fmla="*/ 1793240 w 2774326"/>
              <a:gd name="connsiteY1" fmla="*/ 7691 h 6360231"/>
              <a:gd name="connsiteX2" fmla="*/ 2716349 w 2774326"/>
              <a:gd name="connsiteY2" fmla="*/ 923542 h 6360231"/>
              <a:gd name="connsiteX3" fmla="*/ 2685143 w 2774326"/>
              <a:gd name="connsiteY3" fmla="*/ 6360231 h 6360231"/>
              <a:gd name="connsiteX0" fmla="*/ 0 w 2774326"/>
              <a:gd name="connsiteY0" fmla="*/ 33971 h 6333171"/>
              <a:gd name="connsiteX1" fmla="*/ 1793240 w 2774326"/>
              <a:gd name="connsiteY1" fmla="*/ 18731 h 6333171"/>
              <a:gd name="connsiteX2" fmla="*/ 2716349 w 2774326"/>
              <a:gd name="connsiteY2" fmla="*/ 896482 h 6333171"/>
              <a:gd name="connsiteX3" fmla="*/ 2685143 w 2774326"/>
              <a:gd name="connsiteY3" fmla="*/ 6333171 h 6333171"/>
              <a:gd name="connsiteX0" fmla="*/ 0 w 2774326"/>
              <a:gd name="connsiteY0" fmla="*/ 28442 h 6327642"/>
              <a:gd name="connsiteX1" fmla="*/ 1793240 w 2774326"/>
              <a:gd name="connsiteY1" fmla="*/ 13202 h 6327642"/>
              <a:gd name="connsiteX2" fmla="*/ 2716349 w 2774326"/>
              <a:gd name="connsiteY2" fmla="*/ 890953 h 6327642"/>
              <a:gd name="connsiteX3" fmla="*/ 2685143 w 2774326"/>
              <a:gd name="connsiteY3" fmla="*/ 6327642 h 6327642"/>
              <a:gd name="connsiteX0" fmla="*/ 0 w 2718753"/>
              <a:gd name="connsiteY0" fmla="*/ 28442 h 6327642"/>
              <a:gd name="connsiteX1" fmla="*/ 1793240 w 2718753"/>
              <a:gd name="connsiteY1" fmla="*/ 13202 h 6327642"/>
              <a:gd name="connsiteX2" fmla="*/ 2716349 w 2718753"/>
              <a:gd name="connsiteY2" fmla="*/ 890953 h 6327642"/>
              <a:gd name="connsiteX3" fmla="*/ 2685143 w 2718753"/>
              <a:gd name="connsiteY3" fmla="*/ 6327642 h 6327642"/>
              <a:gd name="connsiteX0" fmla="*/ 0 w 2716546"/>
              <a:gd name="connsiteY0" fmla="*/ 28442 h 6327642"/>
              <a:gd name="connsiteX1" fmla="*/ 1793240 w 2716546"/>
              <a:gd name="connsiteY1" fmla="*/ 13202 h 6327642"/>
              <a:gd name="connsiteX2" fmla="*/ 2716349 w 2716546"/>
              <a:gd name="connsiteY2" fmla="*/ 890953 h 6327642"/>
              <a:gd name="connsiteX3" fmla="*/ 2685143 w 2716546"/>
              <a:gd name="connsiteY3" fmla="*/ 6327642 h 6327642"/>
              <a:gd name="connsiteX0" fmla="*/ 0 w 2720389"/>
              <a:gd name="connsiteY0" fmla="*/ 28442 h 6327642"/>
              <a:gd name="connsiteX1" fmla="*/ 1793240 w 2720389"/>
              <a:gd name="connsiteY1" fmla="*/ 13202 h 6327642"/>
              <a:gd name="connsiteX2" fmla="*/ 2716349 w 2720389"/>
              <a:gd name="connsiteY2" fmla="*/ 890953 h 6327642"/>
              <a:gd name="connsiteX3" fmla="*/ 2685143 w 2720389"/>
              <a:gd name="connsiteY3" fmla="*/ 6327642 h 632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0389" h="6327642">
                <a:moveTo>
                  <a:pt x="0" y="28442"/>
                </a:moveTo>
                <a:cubicBezTo>
                  <a:pt x="895047" y="-19939"/>
                  <a:pt x="1340515" y="6610"/>
                  <a:pt x="1793240" y="13202"/>
                </a:cubicBezTo>
                <a:cubicBezTo>
                  <a:pt x="2245965" y="19794"/>
                  <a:pt x="2697238" y="-130974"/>
                  <a:pt x="2716349" y="890953"/>
                </a:cubicBezTo>
                <a:cubicBezTo>
                  <a:pt x="2735460" y="1912880"/>
                  <a:pt x="2680305" y="5343090"/>
                  <a:pt x="2685143" y="6327642"/>
                </a:cubicBezTo>
              </a:path>
            </a:pathLst>
          </a:custGeom>
          <a:noFill/>
          <a:ln w="41275">
            <a:solidFill>
              <a:srgbClr val="0E4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00">
              <a:latin typeface="+mj-lt"/>
            </a:endParaRPr>
          </a:p>
        </p:txBody>
      </p:sp>
      <p:sp>
        <p:nvSpPr>
          <p:cNvPr id="19" name="Полилиния 56">
            <a:extLst>
              <a:ext uri="{FF2B5EF4-FFF2-40B4-BE49-F238E27FC236}">
                <a16:creationId xmlns:a16="http://schemas.microsoft.com/office/drawing/2014/main" id="{0C973CCE-6D4E-6E71-9876-DECBE30B8E0B}"/>
              </a:ext>
            </a:extLst>
          </p:cNvPr>
          <p:cNvSpPr/>
          <p:nvPr/>
        </p:nvSpPr>
        <p:spPr>
          <a:xfrm rot="10800000">
            <a:off x="3967565" y="3111198"/>
            <a:ext cx="2487169" cy="1494005"/>
          </a:xfrm>
          <a:custGeom>
            <a:avLst/>
            <a:gdLst>
              <a:gd name="connsiteX0" fmla="*/ 0 w 2706905"/>
              <a:gd name="connsiteY0" fmla="*/ 67149 h 6366349"/>
              <a:gd name="connsiteX1" fmla="*/ 2235200 w 2706905"/>
              <a:gd name="connsiteY1" fmla="*/ 67149 h 6366349"/>
              <a:gd name="connsiteX2" fmla="*/ 2670629 w 2706905"/>
              <a:gd name="connsiteY2" fmla="*/ 647720 h 6366349"/>
              <a:gd name="connsiteX3" fmla="*/ 2685143 w 2706905"/>
              <a:gd name="connsiteY3" fmla="*/ 6366349 h 6366349"/>
              <a:gd name="connsiteX0" fmla="*/ 0 w 2742434"/>
              <a:gd name="connsiteY0" fmla="*/ 99928 h 6399128"/>
              <a:gd name="connsiteX1" fmla="*/ 2235200 w 2742434"/>
              <a:gd name="connsiteY1" fmla="*/ 99928 h 6399128"/>
              <a:gd name="connsiteX2" fmla="*/ 2716349 w 2742434"/>
              <a:gd name="connsiteY2" fmla="*/ 1290099 h 6399128"/>
              <a:gd name="connsiteX3" fmla="*/ 2685143 w 2742434"/>
              <a:gd name="connsiteY3" fmla="*/ 6399128 h 6399128"/>
              <a:gd name="connsiteX0" fmla="*/ 0 w 2742434"/>
              <a:gd name="connsiteY0" fmla="*/ 58301 h 6357501"/>
              <a:gd name="connsiteX1" fmla="*/ 2235200 w 2742434"/>
              <a:gd name="connsiteY1" fmla="*/ 126881 h 6357501"/>
              <a:gd name="connsiteX2" fmla="*/ 2716349 w 2742434"/>
              <a:gd name="connsiteY2" fmla="*/ 1248472 h 6357501"/>
              <a:gd name="connsiteX3" fmla="*/ 2685143 w 2742434"/>
              <a:gd name="connsiteY3" fmla="*/ 6357501 h 6357501"/>
              <a:gd name="connsiteX0" fmla="*/ 0 w 2763422"/>
              <a:gd name="connsiteY0" fmla="*/ 39056 h 6338256"/>
              <a:gd name="connsiteX1" fmla="*/ 2235200 w 2763422"/>
              <a:gd name="connsiteY1" fmla="*/ 107636 h 6338256"/>
              <a:gd name="connsiteX2" fmla="*/ 2716349 w 2763422"/>
              <a:gd name="connsiteY2" fmla="*/ 1229227 h 6338256"/>
              <a:gd name="connsiteX3" fmla="*/ 2685143 w 2763422"/>
              <a:gd name="connsiteY3" fmla="*/ 6338256 h 6338256"/>
              <a:gd name="connsiteX0" fmla="*/ 0 w 2768215"/>
              <a:gd name="connsiteY0" fmla="*/ 92316 h 6391516"/>
              <a:gd name="connsiteX1" fmla="*/ 1877060 w 2768215"/>
              <a:gd name="connsiteY1" fmla="*/ 69456 h 6391516"/>
              <a:gd name="connsiteX2" fmla="*/ 2716349 w 2768215"/>
              <a:gd name="connsiteY2" fmla="*/ 1282487 h 6391516"/>
              <a:gd name="connsiteX3" fmla="*/ 2685143 w 2768215"/>
              <a:gd name="connsiteY3" fmla="*/ 6391516 h 6391516"/>
              <a:gd name="connsiteX0" fmla="*/ 0 w 2768215"/>
              <a:gd name="connsiteY0" fmla="*/ 29675 h 6328875"/>
              <a:gd name="connsiteX1" fmla="*/ 1877060 w 2768215"/>
              <a:gd name="connsiteY1" fmla="*/ 6815 h 6328875"/>
              <a:gd name="connsiteX2" fmla="*/ 2716349 w 2768215"/>
              <a:gd name="connsiteY2" fmla="*/ 1219846 h 6328875"/>
              <a:gd name="connsiteX3" fmla="*/ 2685143 w 2768215"/>
              <a:gd name="connsiteY3" fmla="*/ 6328875 h 6328875"/>
              <a:gd name="connsiteX0" fmla="*/ 0 w 2718484"/>
              <a:gd name="connsiteY0" fmla="*/ 29675 h 6328875"/>
              <a:gd name="connsiteX1" fmla="*/ 1877060 w 2718484"/>
              <a:gd name="connsiteY1" fmla="*/ 6815 h 6328875"/>
              <a:gd name="connsiteX2" fmla="*/ 2716349 w 2718484"/>
              <a:gd name="connsiteY2" fmla="*/ 1219846 h 6328875"/>
              <a:gd name="connsiteX3" fmla="*/ 2685143 w 2718484"/>
              <a:gd name="connsiteY3" fmla="*/ 6328875 h 6328875"/>
              <a:gd name="connsiteX0" fmla="*/ 0 w 2718484"/>
              <a:gd name="connsiteY0" fmla="*/ 91753 h 6390953"/>
              <a:gd name="connsiteX1" fmla="*/ 1877060 w 2718484"/>
              <a:gd name="connsiteY1" fmla="*/ 68893 h 6390953"/>
              <a:gd name="connsiteX2" fmla="*/ 2716349 w 2718484"/>
              <a:gd name="connsiteY2" fmla="*/ 954264 h 6390953"/>
              <a:gd name="connsiteX3" fmla="*/ 2685143 w 2718484"/>
              <a:gd name="connsiteY3" fmla="*/ 6390953 h 6390953"/>
              <a:gd name="connsiteX0" fmla="*/ 0 w 2774326"/>
              <a:gd name="connsiteY0" fmla="*/ 114414 h 6413614"/>
              <a:gd name="connsiteX1" fmla="*/ 1793240 w 2774326"/>
              <a:gd name="connsiteY1" fmla="*/ 61074 h 6413614"/>
              <a:gd name="connsiteX2" fmla="*/ 2716349 w 2774326"/>
              <a:gd name="connsiteY2" fmla="*/ 976925 h 6413614"/>
              <a:gd name="connsiteX3" fmla="*/ 2685143 w 2774326"/>
              <a:gd name="connsiteY3" fmla="*/ 6413614 h 6413614"/>
              <a:gd name="connsiteX0" fmla="*/ 0 w 2774326"/>
              <a:gd name="connsiteY0" fmla="*/ 61031 h 6360231"/>
              <a:gd name="connsiteX1" fmla="*/ 1793240 w 2774326"/>
              <a:gd name="connsiteY1" fmla="*/ 7691 h 6360231"/>
              <a:gd name="connsiteX2" fmla="*/ 2716349 w 2774326"/>
              <a:gd name="connsiteY2" fmla="*/ 923542 h 6360231"/>
              <a:gd name="connsiteX3" fmla="*/ 2685143 w 2774326"/>
              <a:gd name="connsiteY3" fmla="*/ 6360231 h 6360231"/>
              <a:gd name="connsiteX0" fmla="*/ 0 w 2774326"/>
              <a:gd name="connsiteY0" fmla="*/ 33971 h 6333171"/>
              <a:gd name="connsiteX1" fmla="*/ 1793240 w 2774326"/>
              <a:gd name="connsiteY1" fmla="*/ 18731 h 6333171"/>
              <a:gd name="connsiteX2" fmla="*/ 2716349 w 2774326"/>
              <a:gd name="connsiteY2" fmla="*/ 896482 h 6333171"/>
              <a:gd name="connsiteX3" fmla="*/ 2685143 w 2774326"/>
              <a:gd name="connsiteY3" fmla="*/ 6333171 h 6333171"/>
              <a:gd name="connsiteX0" fmla="*/ 0 w 2774326"/>
              <a:gd name="connsiteY0" fmla="*/ 28442 h 6327642"/>
              <a:gd name="connsiteX1" fmla="*/ 1793240 w 2774326"/>
              <a:gd name="connsiteY1" fmla="*/ 13202 h 6327642"/>
              <a:gd name="connsiteX2" fmla="*/ 2716349 w 2774326"/>
              <a:gd name="connsiteY2" fmla="*/ 890953 h 6327642"/>
              <a:gd name="connsiteX3" fmla="*/ 2685143 w 2774326"/>
              <a:gd name="connsiteY3" fmla="*/ 6327642 h 6327642"/>
              <a:gd name="connsiteX0" fmla="*/ 0 w 2718753"/>
              <a:gd name="connsiteY0" fmla="*/ 28442 h 6327642"/>
              <a:gd name="connsiteX1" fmla="*/ 1793240 w 2718753"/>
              <a:gd name="connsiteY1" fmla="*/ 13202 h 6327642"/>
              <a:gd name="connsiteX2" fmla="*/ 2716349 w 2718753"/>
              <a:gd name="connsiteY2" fmla="*/ 890953 h 6327642"/>
              <a:gd name="connsiteX3" fmla="*/ 2685143 w 2718753"/>
              <a:gd name="connsiteY3" fmla="*/ 6327642 h 6327642"/>
              <a:gd name="connsiteX0" fmla="*/ 0 w 2716546"/>
              <a:gd name="connsiteY0" fmla="*/ 28442 h 6327642"/>
              <a:gd name="connsiteX1" fmla="*/ 1793240 w 2716546"/>
              <a:gd name="connsiteY1" fmla="*/ 13202 h 6327642"/>
              <a:gd name="connsiteX2" fmla="*/ 2716349 w 2716546"/>
              <a:gd name="connsiteY2" fmla="*/ 890953 h 6327642"/>
              <a:gd name="connsiteX3" fmla="*/ 2685143 w 2716546"/>
              <a:gd name="connsiteY3" fmla="*/ 6327642 h 6327642"/>
              <a:gd name="connsiteX0" fmla="*/ 0 w 2720389"/>
              <a:gd name="connsiteY0" fmla="*/ 28442 h 6327642"/>
              <a:gd name="connsiteX1" fmla="*/ 1793240 w 2720389"/>
              <a:gd name="connsiteY1" fmla="*/ 13202 h 6327642"/>
              <a:gd name="connsiteX2" fmla="*/ 2716349 w 2720389"/>
              <a:gd name="connsiteY2" fmla="*/ 890953 h 6327642"/>
              <a:gd name="connsiteX3" fmla="*/ 2685143 w 2720389"/>
              <a:gd name="connsiteY3" fmla="*/ 6327642 h 632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0389" h="6327642">
                <a:moveTo>
                  <a:pt x="0" y="28442"/>
                </a:moveTo>
                <a:cubicBezTo>
                  <a:pt x="895047" y="-19939"/>
                  <a:pt x="1340515" y="6610"/>
                  <a:pt x="1793240" y="13202"/>
                </a:cubicBezTo>
                <a:cubicBezTo>
                  <a:pt x="2245965" y="19794"/>
                  <a:pt x="2697238" y="-130974"/>
                  <a:pt x="2716349" y="890953"/>
                </a:cubicBezTo>
                <a:cubicBezTo>
                  <a:pt x="2735460" y="1912880"/>
                  <a:pt x="2680305" y="5343090"/>
                  <a:pt x="2685143" y="6327642"/>
                </a:cubicBezTo>
              </a:path>
            </a:pathLst>
          </a:custGeom>
          <a:noFill/>
          <a:ln w="41275">
            <a:solidFill>
              <a:srgbClr val="0E4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00">
              <a:latin typeface="+mj-lt"/>
            </a:endParaRPr>
          </a:p>
        </p:txBody>
      </p:sp>
      <p:sp>
        <p:nvSpPr>
          <p:cNvPr id="20" name="Полилиния 56">
            <a:extLst>
              <a:ext uri="{FF2B5EF4-FFF2-40B4-BE49-F238E27FC236}">
                <a16:creationId xmlns:a16="http://schemas.microsoft.com/office/drawing/2014/main" id="{4C603E95-A622-EA8C-A037-1AE11C2DB2D3}"/>
              </a:ext>
            </a:extLst>
          </p:cNvPr>
          <p:cNvSpPr/>
          <p:nvPr/>
        </p:nvSpPr>
        <p:spPr>
          <a:xfrm rot="10800000">
            <a:off x="3967566" y="895163"/>
            <a:ext cx="2487169" cy="1494005"/>
          </a:xfrm>
          <a:custGeom>
            <a:avLst/>
            <a:gdLst>
              <a:gd name="connsiteX0" fmla="*/ 0 w 2706905"/>
              <a:gd name="connsiteY0" fmla="*/ 67149 h 6366349"/>
              <a:gd name="connsiteX1" fmla="*/ 2235200 w 2706905"/>
              <a:gd name="connsiteY1" fmla="*/ 67149 h 6366349"/>
              <a:gd name="connsiteX2" fmla="*/ 2670629 w 2706905"/>
              <a:gd name="connsiteY2" fmla="*/ 647720 h 6366349"/>
              <a:gd name="connsiteX3" fmla="*/ 2685143 w 2706905"/>
              <a:gd name="connsiteY3" fmla="*/ 6366349 h 6366349"/>
              <a:gd name="connsiteX0" fmla="*/ 0 w 2742434"/>
              <a:gd name="connsiteY0" fmla="*/ 99928 h 6399128"/>
              <a:gd name="connsiteX1" fmla="*/ 2235200 w 2742434"/>
              <a:gd name="connsiteY1" fmla="*/ 99928 h 6399128"/>
              <a:gd name="connsiteX2" fmla="*/ 2716349 w 2742434"/>
              <a:gd name="connsiteY2" fmla="*/ 1290099 h 6399128"/>
              <a:gd name="connsiteX3" fmla="*/ 2685143 w 2742434"/>
              <a:gd name="connsiteY3" fmla="*/ 6399128 h 6399128"/>
              <a:gd name="connsiteX0" fmla="*/ 0 w 2742434"/>
              <a:gd name="connsiteY0" fmla="*/ 58301 h 6357501"/>
              <a:gd name="connsiteX1" fmla="*/ 2235200 w 2742434"/>
              <a:gd name="connsiteY1" fmla="*/ 126881 h 6357501"/>
              <a:gd name="connsiteX2" fmla="*/ 2716349 w 2742434"/>
              <a:gd name="connsiteY2" fmla="*/ 1248472 h 6357501"/>
              <a:gd name="connsiteX3" fmla="*/ 2685143 w 2742434"/>
              <a:gd name="connsiteY3" fmla="*/ 6357501 h 6357501"/>
              <a:gd name="connsiteX0" fmla="*/ 0 w 2763422"/>
              <a:gd name="connsiteY0" fmla="*/ 39056 h 6338256"/>
              <a:gd name="connsiteX1" fmla="*/ 2235200 w 2763422"/>
              <a:gd name="connsiteY1" fmla="*/ 107636 h 6338256"/>
              <a:gd name="connsiteX2" fmla="*/ 2716349 w 2763422"/>
              <a:gd name="connsiteY2" fmla="*/ 1229227 h 6338256"/>
              <a:gd name="connsiteX3" fmla="*/ 2685143 w 2763422"/>
              <a:gd name="connsiteY3" fmla="*/ 6338256 h 6338256"/>
              <a:gd name="connsiteX0" fmla="*/ 0 w 2768215"/>
              <a:gd name="connsiteY0" fmla="*/ 92316 h 6391516"/>
              <a:gd name="connsiteX1" fmla="*/ 1877060 w 2768215"/>
              <a:gd name="connsiteY1" fmla="*/ 69456 h 6391516"/>
              <a:gd name="connsiteX2" fmla="*/ 2716349 w 2768215"/>
              <a:gd name="connsiteY2" fmla="*/ 1282487 h 6391516"/>
              <a:gd name="connsiteX3" fmla="*/ 2685143 w 2768215"/>
              <a:gd name="connsiteY3" fmla="*/ 6391516 h 6391516"/>
              <a:gd name="connsiteX0" fmla="*/ 0 w 2768215"/>
              <a:gd name="connsiteY0" fmla="*/ 29675 h 6328875"/>
              <a:gd name="connsiteX1" fmla="*/ 1877060 w 2768215"/>
              <a:gd name="connsiteY1" fmla="*/ 6815 h 6328875"/>
              <a:gd name="connsiteX2" fmla="*/ 2716349 w 2768215"/>
              <a:gd name="connsiteY2" fmla="*/ 1219846 h 6328875"/>
              <a:gd name="connsiteX3" fmla="*/ 2685143 w 2768215"/>
              <a:gd name="connsiteY3" fmla="*/ 6328875 h 6328875"/>
              <a:gd name="connsiteX0" fmla="*/ 0 w 2718484"/>
              <a:gd name="connsiteY0" fmla="*/ 29675 h 6328875"/>
              <a:gd name="connsiteX1" fmla="*/ 1877060 w 2718484"/>
              <a:gd name="connsiteY1" fmla="*/ 6815 h 6328875"/>
              <a:gd name="connsiteX2" fmla="*/ 2716349 w 2718484"/>
              <a:gd name="connsiteY2" fmla="*/ 1219846 h 6328875"/>
              <a:gd name="connsiteX3" fmla="*/ 2685143 w 2718484"/>
              <a:gd name="connsiteY3" fmla="*/ 6328875 h 6328875"/>
              <a:gd name="connsiteX0" fmla="*/ 0 w 2718484"/>
              <a:gd name="connsiteY0" fmla="*/ 91753 h 6390953"/>
              <a:gd name="connsiteX1" fmla="*/ 1877060 w 2718484"/>
              <a:gd name="connsiteY1" fmla="*/ 68893 h 6390953"/>
              <a:gd name="connsiteX2" fmla="*/ 2716349 w 2718484"/>
              <a:gd name="connsiteY2" fmla="*/ 954264 h 6390953"/>
              <a:gd name="connsiteX3" fmla="*/ 2685143 w 2718484"/>
              <a:gd name="connsiteY3" fmla="*/ 6390953 h 6390953"/>
              <a:gd name="connsiteX0" fmla="*/ 0 w 2774326"/>
              <a:gd name="connsiteY0" fmla="*/ 114414 h 6413614"/>
              <a:gd name="connsiteX1" fmla="*/ 1793240 w 2774326"/>
              <a:gd name="connsiteY1" fmla="*/ 61074 h 6413614"/>
              <a:gd name="connsiteX2" fmla="*/ 2716349 w 2774326"/>
              <a:gd name="connsiteY2" fmla="*/ 976925 h 6413614"/>
              <a:gd name="connsiteX3" fmla="*/ 2685143 w 2774326"/>
              <a:gd name="connsiteY3" fmla="*/ 6413614 h 6413614"/>
              <a:gd name="connsiteX0" fmla="*/ 0 w 2774326"/>
              <a:gd name="connsiteY0" fmla="*/ 61031 h 6360231"/>
              <a:gd name="connsiteX1" fmla="*/ 1793240 w 2774326"/>
              <a:gd name="connsiteY1" fmla="*/ 7691 h 6360231"/>
              <a:gd name="connsiteX2" fmla="*/ 2716349 w 2774326"/>
              <a:gd name="connsiteY2" fmla="*/ 923542 h 6360231"/>
              <a:gd name="connsiteX3" fmla="*/ 2685143 w 2774326"/>
              <a:gd name="connsiteY3" fmla="*/ 6360231 h 6360231"/>
              <a:gd name="connsiteX0" fmla="*/ 0 w 2774326"/>
              <a:gd name="connsiteY0" fmla="*/ 33971 h 6333171"/>
              <a:gd name="connsiteX1" fmla="*/ 1793240 w 2774326"/>
              <a:gd name="connsiteY1" fmla="*/ 18731 h 6333171"/>
              <a:gd name="connsiteX2" fmla="*/ 2716349 w 2774326"/>
              <a:gd name="connsiteY2" fmla="*/ 896482 h 6333171"/>
              <a:gd name="connsiteX3" fmla="*/ 2685143 w 2774326"/>
              <a:gd name="connsiteY3" fmla="*/ 6333171 h 6333171"/>
              <a:gd name="connsiteX0" fmla="*/ 0 w 2774326"/>
              <a:gd name="connsiteY0" fmla="*/ 28442 h 6327642"/>
              <a:gd name="connsiteX1" fmla="*/ 1793240 w 2774326"/>
              <a:gd name="connsiteY1" fmla="*/ 13202 h 6327642"/>
              <a:gd name="connsiteX2" fmla="*/ 2716349 w 2774326"/>
              <a:gd name="connsiteY2" fmla="*/ 890953 h 6327642"/>
              <a:gd name="connsiteX3" fmla="*/ 2685143 w 2774326"/>
              <a:gd name="connsiteY3" fmla="*/ 6327642 h 6327642"/>
              <a:gd name="connsiteX0" fmla="*/ 0 w 2718753"/>
              <a:gd name="connsiteY0" fmla="*/ 28442 h 6327642"/>
              <a:gd name="connsiteX1" fmla="*/ 1793240 w 2718753"/>
              <a:gd name="connsiteY1" fmla="*/ 13202 h 6327642"/>
              <a:gd name="connsiteX2" fmla="*/ 2716349 w 2718753"/>
              <a:gd name="connsiteY2" fmla="*/ 890953 h 6327642"/>
              <a:gd name="connsiteX3" fmla="*/ 2685143 w 2718753"/>
              <a:gd name="connsiteY3" fmla="*/ 6327642 h 6327642"/>
              <a:gd name="connsiteX0" fmla="*/ 0 w 2716546"/>
              <a:gd name="connsiteY0" fmla="*/ 28442 h 6327642"/>
              <a:gd name="connsiteX1" fmla="*/ 1793240 w 2716546"/>
              <a:gd name="connsiteY1" fmla="*/ 13202 h 6327642"/>
              <a:gd name="connsiteX2" fmla="*/ 2716349 w 2716546"/>
              <a:gd name="connsiteY2" fmla="*/ 890953 h 6327642"/>
              <a:gd name="connsiteX3" fmla="*/ 2685143 w 2716546"/>
              <a:gd name="connsiteY3" fmla="*/ 6327642 h 6327642"/>
              <a:gd name="connsiteX0" fmla="*/ 0 w 2720389"/>
              <a:gd name="connsiteY0" fmla="*/ 28442 h 6327642"/>
              <a:gd name="connsiteX1" fmla="*/ 1793240 w 2720389"/>
              <a:gd name="connsiteY1" fmla="*/ 13202 h 6327642"/>
              <a:gd name="connsiteX2" fmla="*/ 2716349 w 2720389"/>
              <a:gd name="connsiteY2" fmla="*/ 890953 h 6327642"/>
              <a:gd name="connsiteX3" fmla="*/ 2685143 w 2720389"/>
              <a:gd name="connsiteY3" fmla="*/ 6327642 h 632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0389" h="6327642">
                <a:moveTo>
                  <a:pt x="0" y="28442"/>
                </a:moveTo>
                <a:cubicBezTo>
                  <a:pt x="895047" y="-19939"/>
                  <a:pt x="1340515" y="6610"/>
                  <a:pt x="1793240" y="13202"/>
                </a:cubicBezTo>
                <a:cubicBezTo>
                  <a:pt x="2245965" y="19794"/>
                  <a:pt x="2697238" y="-130974"/>
                  <a:pt x="2716349" y="890953"/>
                </a:cubicBezTo>
                <a:cubicBezTo>
                  <a:pt x="2735460" y="1912880"/>
                  <a:pt x="2680305" y="5343090"/>
                  <a:pt x="2685143" y="6327642"/>
                </a:cubicBezTo>
              </a:path>
            </a:pathLst>
          </a:custGeom>
          <a:noFill/>
          <a:ln w="41275">
            <a:solidFill>
              <a:srgbClr val="0E4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00">
              <a:latin typeface="+mj-lt"/>
            </a:endParaRPr>
          </a:p>
        </p:txBody>
      </p:sp>
      <p:sp>
        <p:nvSpPr>
          <p:cNvPr id="21" name="Oval 34">
            <a:extLst>
              <a:ext uri="{FF2B5EF4-FFF2-40B4-BE49-F238E27FC236}">
                <a16:creationId xmlns:a16="http://schemas.microsoft.com/office/drawing/2014/main" id="{42A2E764-8A67-2079-468D-EDD6978DCFC7}"/>
              </a:ext>
            </a:extLst>
          </p:cNvPr>
          <p:cNvSpPr/>
          <p:nvPr/>
        </p:nvSpPr>
        <p:spPr bwMode="auto">
          <a:xfrm>
            <a:off x="5411788" y="2297324"/>
            <a:ext cx="165894" cy="165894"/>
          </a:xfrm>
          <a:prstGeom prst="ellipse">
            <a:avLst/>
          </a:prstGeom>
          <a:solidFill>
            <a:srgbClr val="5EC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88" dirty="0">
              <a:latin typeface="+mj-lt"/>
            </a:endParaRPr>
          </a:p>
        </p:txBody>
      </p:sp>
      <p:sp>
        <p:nvSpPr>
          <p:cNvPr id="22" name="Oval 34">
            <a:extLst>
              <a:ext uri="{FF2B5EF4-FFF2-40B4-BE49-F238E27FC236}">
                <a16:creationId xmlns:a16="http://schemas.microsoft.com/office/drawing/2014/main" id="{DA8F26A7-A411-B714-0869-89E05A4A18BF}"/>
              </a:ext>
            </a:extLst>
          </p:cNvPr>
          <p:cNvSpPr/>
          <p:nvPr/>
        </p:nvSpPr>
        <p:spPr bwMode="auto">
          <a:xfrm>
            <a:off x="5128202" y="4522257"/>
            <a:ext cx="165894" cy="165894"/>
          </a:xfrm>
          <a:prstGeom prst="ellipse">
            <a:avLst/>
          </a:prstGeom>
          <a:solidFill>
            <a:srgbClr val="5EC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88" dirty="0">
              <a:latin typeface="+mj-lt"/>
            </a:endParaRPr>
          </a:p>
        </p:txBody>
      </p:sp>
      <p:sp>
        <p:nvSpPr>
          <p:cNvPr id="23" name="Oval 34">
            <a:extLst>
              <a:ext uri="{FF2B5EF4-FFF2-40B4-BE49-F238E27FC236}">
                <a16:creationId xmlns:a16="http://schemas.microsoft.com/office/drawing/2014/main" id="{4B000E2D-A418-7937-93E1-2D7C8C2F5568}"/>
              </a:ext>
            </a:extLst>
          </p:cNvPr>
          <p:cNvSpPr/>
          <p:nvPr/>
        </p:nvSpPr>
        <p:spPr bwMode="auto">
          <a:xfrm>
            <a:off x="1891739" y="6192521"/>
            <a:ext cx="165894" cy="165894"/>
          </a:xfrm>
          <a:prstGeom prst="ellipse">
            <a:avLst/>
          </a:prstGeom>
          <a:solidFill>
            <a:srgbClr val="5EC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88" dirty="0"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58BDC5-A694-464D-8232-02F1F0A477F1}"/>
              </a:ext>
            </a:extLst>
          </p:cNvPr>
          <p:cNvSpPr txBox="1"/>
          <p:nvPr/>
        </p:nvSpPr>
        <p:spPr>
          <a:xfrm>
            <a:off x="394283" y="4852400"/>
            <a:ext cx="32717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ФГБОУ </a:t>
            </a:r>
            <a:r>
              <a:rPr lang="ru-RU" sz="1600" dirty="0" err="1">
                <a:latin typeface="Arial Narrow" panose="020B0606020202030204" pitchFamily="34" charset="0"/>
              </a:rPr>
              <a:t>ВО</a:t>
            </a:r>
            <a:r>
              <a:rPr lang="ru-RU" sz="16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«Российский</a:t>
            </a:r>
            <a:r>
              <a:rPr lang="ru-RU" sz="16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государственный аграрный университет – МСХА </a:t>
            </a:r>
            <a:br>
              <a:rPr lang="ru-RU" sz="16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им. К.А. Тимирязева»</a:t>
            </a:r>
            <a:endParaRPr lang="ru-RU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16285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</TotalTime>
  <Words>928</Words>
  <Application>Microsoft Office PowerPoint</Application>
  <PresentationFormat>Широкоэкранный</PresentationFormat>
  <Paragraphs>239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Arial Narrow</vt:lpstr>
      <vt:lpstr>Calibri</vt:lpstr>
      <vt:lpstr>Times New Roman</vt:lpstr>
      <vt:lpstr>Trebuchet MS</vt:lpstr>
      <vt:lpstr>Wingdings</vt:lpstr>
      <vt:lpstr>Wingdings 3</vt:lpstr>
      <vt:lpstr>Аспект</vt:lpstr>
      <vt:lpstr>О повышении квалификации учителей физики и информатики летом 2026 года</vt:lpstr>
      <vt:lpstr>Проект «Политех в квадрате» 126 учителей информатики</vt:lpstr>
      <vt:lpstr>О реализации федерального проекта «Кадры в АПК».  Открытие агротехнологических классов в Иркутской области</vt:lpstr>
      <vt:lpstr>Презентация PowerPoint</vt:lpstr>
      <vt:lpstr>Презентация PowerPoint</vt:lpstr>
      <vt:lpstr>Презентация PowerPoint</vt:lpstr>
      <vt:lpstr>Агротехнологические классы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повышении квалификации учителей физики и информатики летом 2026 года</dc:title>
  <dc:creator>Ермолаева Елена Николаевна</dc:creator>
  <cp:lastModifiedBy>Ермолаева Елена Николаевна</cp:lastModifiedBy>
  <cp:revision>14</cp:revision>
  <dcterms:created xsi:type="dcterms:W3CDTF">2026-05-14T08:54:59Z</dcterms:created>
  <dcterms:modified xsi:type="dcterms:W3CDTF">2026-05-14T10:32:20Z</dcterms:modified>
</cp:coreProperties>
</file>