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21"/>
  </p:notesMasterIdLst>
  <p:sldIdLst>
    <p:sldId id="313" r:id="rId2"/>
    <p:sldId id="347" r:id="rId3"/>
    <p:sldId id="358" r:id="rId4"/>
    <p:sldId id="359" r:id="rId5"/>
    <p:sldId id="360" r:id="rId6"/>
    <p:sldId id="357" r:id="rId7"/>
    <p:sldId id="353" r:id="rId8"/>
    <p:sldId id="342" r:id="rId9"/>
    <p:sldId id="355" r:id="rId10"/>
    <p:sldId id="274" r:id="rId11"/>
    <p:sldId id="277" r:id="rId12"/>
    <p:sldId id="348" r:id="rId13"/>
    <p:sldId id="293" r:id="rId14"/>
    <p:sldId id="302" r:id="rId15"/>
    <p:sldId id="295" r:id="rId16"/>
    <p:sldId id="287" r:id="rId17"/>
    <p:sldId id="290" r:id="rId18"/>
    <p:sldId id="298" r:id="rId19"/>
    <p:sldId id="351" r:id="rId20"/>
  </p:sldIdLst>
  <p:sldSz cx="18288000" cy="10287000"/>
  <p:notesSz cx="6858000" cy="9144000"/>
  <p:embeddedFontLst>
    <p:embeddedFont>
      <p:font typeface="Arial Black" panose="020B0A04020102020204" pitchFamily="34" charset="0"/>
      <p:bold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Montserrat" panose="020B0604020202020204" charset="-52"/>
      <p:regular r:id="rId27"/>
      <p:bold r:id="rId28"/>
      <p:italic r:id="rId29"/>
      <p:boldItalic r:id="rId30"/>
    </p:embeddedFont>
    <p:embeddedFont>
      <p:font typeface="Montserrat Black" panose="020B0604020202020204" charset="-52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25962B7-01FB-435A-A89C-7CB8D3FE32CF}">
          <p14:sldIdLst>
            <p14:sldId id="313"/>
            <p14:sldId id="347"/>
            <p14:sldId id="358"/>
            <p14:sldId id="359"/>
            <p14:sldId id="360"/>
            <p14:sldId id="357"/>
            <p14:sldId id="353"/>
            <p14:sldId id="342"/>
            <p14:sldId id="355"/>
            <p14:sldId id="274"/>
            <p14:sldId id="277"/>
            <p14:sldId id="348"/>
          </p14:sldIdLst>
        </p14:section>
        <p14:section name="7. Взаимодействия заявителя с ведомством" id="{B67A1FCB-08E9-414A-B3C7-B22BCC278D24}">
          <p14:sldIdLst>
            <p14:sldId id="293"/>
            <p14:sldId id="302"/>
            <p14:sldId id="295"/>
            <p14:sldId id="287"/>
            <p14:sldId id="290"/>
            <p14:sldId id="298"/>
            <p14:sldId id="351"/>
          </p14:sldIdLst>
        </p14:section>
      </p14:sectionLst>
    </p:ext>
    <p:ext uri="{EFAFB233-063F-42B5-8137-9DF3F51BA10A}">
      <p15:sldGuideLst xmlns:p15="http://schemas.microsoft.com/office/powerpoint/2012/main">
        <p15:guide id="2" pos="11040" userDrawn="1">
          <p15:clr>
            <a:srgbClr val="A4A3A4"/>
          </p15:clr>
        </p15:guide>
        <p15:guide id="3" pos="480" userDrawn="1">
          <p15:clr>
            <a:srgbClr val="A4A3A4"/>
          </p15:clr>
        </p15:guide>
        <p15:guide id="4" orient="horz" pos="592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mnibus3000@mail.ru" initials="o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0097FE"/>
    <a:srgbClr val="5943AC"/>
    <a:srgbClr val="2A8DFA"/>
    <a:srgbClr val="6647D9"/>
    <a:srgbClr val="056EE3"/>
    <a:srgbClr val="7CC6F5"/>
    <a:srgbClr val="41B15E"/>
    <a:srgbClr val="53A3FB"/>
    <a:srgbClr val="2913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6" autoAdjust="0"/>
    <p:restoredTop sz="94650" autoAdjust="0"/>
  </p:normalViewPr>
  <p:slideViewPr>
    <p:cSldViewPr>
      <p:cViewPr varScale="1">
        <p:scale>
          <a:sx n="73" d="100"/>
          <a:sy n="73" d="100"/>
        </p:scale>
        <p:origin x="516" y="66"/>
      </p:cViewPr>
      <p:guideLst>
        <p:guide pos="11040"/>
        <p:guide pos="480"/>
        <p:guide orient="horz" pos="59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5" d="100"/>
        <a:sy n="6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21" Type="http://schemas.openxmlformats.org/officeDocument/2006/relationships/notesMaster" Target="notesMasters/notesMaster1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589EA0-5466-4375-8C59-A4A6BFE82EA7}" type="datetimeFigureOut">
              <a:rPr lang="ru-RU" smtClean="0"/>
              <a:pPr/>
              <a:t>14.05.2026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C83E72-82DC-458D-9AD0-6757326288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1405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C83E72-82DC-458D-9AD0-67573262883C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5244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E1FC3-A3BE-454D-AC1E-495B6B709B3C}" type="slidenum">
              <a:rPr lang="uk-UA" smtClean="0"/>
              <a:pPr/>
              <a:t>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9503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E1FC3-A3BE-454D-AC1E-495B6B709B3C}" type="slidenum">
              <a:rPr lang="uk-UA" smtClean="0"/>
              <a:pPr/>
              <a:t>11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66445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Отдельные критерии модифицированы, в том числе разделены на несколько критериев, в целях синхронизации с критериями из остальных проектов (например, критерий по роботизации).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E1FC3-A3BE-454D-AC1E-495B6B709B3C}" type="slidenum">
              <a:rPr lang="uk-UA" smtClean="0"/>
              <a:pPr/>
              <a:t>18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414870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C83E72-82DC-458D-9AD0-67573262883C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7726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35CFB-996F-470A-8699-85D9F27575F6}" type="datetime1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39F56-C0F9-4288-8BF0-CF0CD1C9EF9D}" type="datetime1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D1940-CE4E-4A4D-BBCB-96758EC2CA37}" type="datetime1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лайд с фото навыл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6885860" y="394849"/>
            <a:ext cx="754440" cy="276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800">
                <a:solidFill>
                  <a:srgbClr val="6D92BF"/>
                </a:solidFill>
                <a:latin typeface="Arial" panose="020B0604020202020204" pitchFamily="34" charset="0"/>
              </a:defRPr>
            </a:lvl1pPr>
          </a:lstStyle>
          <a:p>
            <a:fld id="{AA83A2C4-EAEE-0541-80F0-7D439BD8E73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18772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DF89C-2E98-4C3C-8DD1-501560BFAAE2}" type="datetime1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F65AF-59B5-4EEC-B57B-04A74C0E1472}" type="datetime1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BA384-6A0A-490A-BE53-C27246ED5C21}" type="datetime1">
              <a:rPr lang="en-US" smtClean="0"/>
              <a:t>5/14/2026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2EBC5-05E9-41BA-9B2A-4C9DDE8833A2}" type="datetime1">
              <a:rPr lang="en-US" smtClean="0"/>
              <a:t>5/14/2026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654C5-6596-4F19-9020-1B7E876DBD94}" type="datetime1">
              <a:rPr lang="en-US" smtClean="0"/>
              <a:t>5/14/2026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429A0-FE2F-4822-A491-8A3B62BDACF6}" type="datetime1">
              <a:rPr lang="en-US" smtClean="0"/>
              <a:t>5/14/2026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0BEE7-5D4C-4376-A144-D19CF803E638}" type="datetime1">
              <a:rPr lang="en-US" smtClean="0"/>
              <a:t>5/14/2026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967D-B1F6-4957-8935-E90B450E7F1D}" type="datetime1">
              <a:rPr lang="en-US" smtClean="0"/>
              <a:t>5/14/2026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AE3C89-613E-40DD-9878-E46B046988EB}" type="datetime1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A9F2C0-73D3-64E1-74A6-7FB84A8CD723}"/>
              </a:ext>
            </a:extLst>
          </p:cNvPr>
          <p:cNvSpPr txBox="1">
            <a:spLocks/>
          </p:cNvSpPr>
          <p:nvPr/>
        </p:nvSpPr>
        <p:spPr>
          <a:xfrm>
            <a:off x="990600" y="800100"/>
            <a:ext cx="15849600" cy="929485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b="1" dirty="0">
                <a:solidFill>
                  <a:schemeClr val="bg1"/>
                </a:solidFill>
                <a:latin typeface="Montserrat" pitchFamily="2" charset="-52"/>
              </a:rPr>
              <a:t>Об оптимизации</a:t>
            </a:r>
          </a:p>
          <a:p>
            <a:r>
              <a:rPr lang="ru-RU" sz="6000" b="1" dirty="0">
                <a:solidFill>
                  <a:schemeClr val="bg1"/>
                </a:solidFill>
                <a:latin typeface="Montserrat" pitchFamily="2" charset="-52"/>
              </a:rPr>
              <a:t>муниципальных услуг</a:t>
            </a:r>
          </a:p>
          <a:p>
            <a:r>
              <a:rPr lang="ru-RU" sz="6000" b="1" dirty="0">
                <a:solidFill>
                  <a:schemeClr val="bg1"/>
                </a:solidFill>
                <a:latin typeface="Montserrat" pitchFamily="2" charset="-52"/>
              </a:rPr>
              <a:t>и мер поддержки участников специальной военной операции</a:t>
            </a:r>
          </a:p>
          <a:p>
            <a:pPr algn="l"/>
            <a:endParaRPr lang="ru-RU" sz="6000" b="1" dirty="0">
              <a:solidFill>
                <a:schemeClr val="bg1"/>
              </a:solidFill>
              <a:latin typeface="Montserrat" pitchFamily="2" charset="-52"/>
            </a:endParaRPr>
          </a:p>
          <a:p>
            <a:pPr algn="l"/>
            <a:endParaRPr lang="ru-RU" sz="6000" b="1" dirty="0">
              <a:solidFill>
                <a:schemeClr val="bg1"/>
              </a:solidFill>
              <a:latin typeface="Montserrat" pitchFamily="2" charset="-52"/>
            </a:endParaRPr>
          </a:p>
          <a:p>
            <a:pPr algn="l"/>
            <a:endParaRPr lang="ru-RU" sz="6000" b="1" dirty="0">
              <a:solidFill>
                <a:schemeClr val="bg1"/>
              </a:solidFill>
              <a:latin typeface="Montserrat" pitchFamily="2" charset="-52"/>
            </a:endParaRPr>
          </a:p>
          <a:p>
            <a:pPr algn="l"/>
            <a:endParaRPr lang="ru-RU" sz="6000" b="1" dirty="0">
              <a:solidFill>
                <a:schemeClr val="bg1"/>
              </a:solidFill>
              <a:latin typeface="Montserrat" pitchFamily="2" charset="-52"/>
            </a:endParaRPr>
          </a:p>
          <a:p>
            <a:pPr algn="l"/>
            <a:endParaRPr lang="ru-RU" sz="6000" b="1" dirty="0">
              <a:solidFill>
                <a:schemeClr val="bg1"/>
              </a:solidFill>
              <a:latin typeface="Montserrat" pitchFamily="2" charset="-52"/>
            </a:endParaRPr>
          </a:p>
          <a:p>
            <a:pPr algn="l"/>
            <a:r>
              <a:rPr lang="ru-RU" sz="3200" b="1" dirty="0">
                <a:solidFill>
                  <a:schemeClr val="bg1"/>
                </a:solidFill>
                <a:latin typeface="Montserrat" pitchFamily="2" charset="-52"/>
              </a:rPr>
              <a:t>Начальник отдела информатизации и информационной безопасности О.А. Кедис, тел.: 8 (3952) 24-00-78, е-</a:t>
            </a:r>
            <a:r>
              <a:rPr lang="en-US" sz="3200" b="1" dirty="0">
                <a:solidFill>
                  <a:schemeClr val="bg1"/>
                </a:solidFill>
                <a:latin typeface="Montserrat" pitchFamily="2" charset="-52"/>
              </a:rPr>
              <a:t>mail</a:t>
            </a:r>
            <a:r>
              <a:rPr lang="ru-RU" sz="3200" b="1" dirty="0">
                <a:solidFill>
                  <a:schemeClr val="bg1"/>
                </a:solidFill>
                <a:latin typeface="Montserrat" pitchFamily="2" charset="-52"/>
              </a:rPr>
              <a:t>: </a:t>
            </a:r>
            <a:r>
              <a:rPr lang="en-US" sz="3200" b="1" dirty="0">
                <a:solidFill>
                  <a:schemeClr val="bg1"/>
                </a:solidFill>
                <a:latin typeface="Montserrat" pitchFamily="2" charset="-52"/>
              </a:rPr>
              <a:t>kedisoa@govirk.ru</a:t>
            </a:r>
            <a:endParaRPr lang="ru-RU" sz="3200" b="1" dirty="0">
              <a:solidFill>
                <a:schemeClr val="bg1"/>
              </a:solidFill>
              <a:latin typeface="Montserrat" pitchFamily="2" charset="-52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7AF7EC3-2DD1-454B-9874-23E34B9CAA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7200" y="-190500"/>
            <a:ext cx="2770798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990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4557E50F-867F-458C-8FB9-02E3ACB8E26A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433925856"/>
              </p:ext>
            </p:extLst>
          </p:nvPr>
        </p:nvGraphicFramePr>
        <p:xfrm>
          <a:off x="716759" y="878887"/>
          <a:ext cx="16923542" cy="837719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9984194">
                  <a:extLst>
                    <a:ext uri="{9D8B030D-6E8A-4147-A177-3AD203B41FA5}">
                      <a16:colId xmlns:a16="http://schemas.microsoft.com/office/drawing/2014/main" val="2582259762"/>
                    </a:ext>
                  </a:extLst>
                </a:gridCol>
                <a:gridCol w="3150972">
                  <a:extLst>
                    <a:ext uri="{9D8B030D-6E8A-4147-A177-3AD203B41FA5}">
                      <a16:colId xmlns:a16="http://schemas.microsoft.com/office/drawing/2014/main" val="3010440640"/>
                    </a:ext>
                  </a:extLst>
                </a:gridCol>
                <a:gridCol w="3788376">
                  <a:extLst>
                    <a:ext uri="{9D8B030D-6E8A-4147-A177-3AD203B41FA5}">
                      <a16:colId xmlns:a16="http://schemas.microsoft.com/office/drawing/2014/main" val="2235266012"/>
                    </a:ext>
                  </a:extLst>
                </a:gridCol>
              </a:tblGrid>
              <a:tr h="534180">
                <a:tc>
                  <a:txBody>
                    <a:bodyPr/>
                    <a:lstStyle/>
                    <a:p>
                      <a:pPr algn="ctr"/>
                      <a:r>
                        <a:rPr lang="ru-RU" sz="1700" b="0" kern="1200" baseline="0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Наименование документа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rgbClr val="70A3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3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3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5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0" kern="1200" baseline="0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ТС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3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3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5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0" kern="1200" baseline="0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ЦС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3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3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3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7117144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marL="0" marR="0" lvl="0" indent="0" algn="l" defTabSz="435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1. Документ,</a:t>
                      </a:r>
                      <a:r>
                        <a:rPr lang="ru-RU" sz="1400" kern="1200" baseline="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 </a:t>
                      </a:r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удостоверяющий личность родителя (законного представителя)</a:t>
                      </a: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70A3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3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CF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580392" rtl="0" eaLnBrk="1" latinLnBrk="0" hangingPunct="1"/>
                      <a:r>
                        <a:rPr lang="ru-RU" sz="1300" kern="1200" dirty="0">
                          <a:solidFill>
                            <a:srgbClr val="1B3455"/>
                          </a:solidFill>
                          <a:latin typeface="Arial Black" panose="020B0A04020102020204" pitchFamily="34" charset="0"/>
                          <a:ea typeface="Golos Text" panose="020B0503020202020204" pitchFamily="34" charset="0"/>
                          <a:cs typeface="+mn-cs"/>
                        </a:rPr>
                        <a:t>ФГИС ЕСИА</a:t>
                      </a:r>
                    </a:p>
                  </a:txBody>
                  <a:tcPr marL="270000" marR="182880" marT="91440" marB="91440" anchor="ctr">
                    <a:lnL w="12700" cap="flat" cmpd="sng" algn="ctr">
                      <a:solidFill>
                        <a:srgbClr val="70A3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3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9D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580392" rtl="0" eaLnBrk="1" latinLnBrk="0" hangingPunct="1"/>
                      <a:r>
                        <a:rPr lang="ru-RU" sz="1300" kern="1200" dirty="0">
                          <a:solidFill>
                            <a:srgbClr val="1B3455"/>
                          </a:solidFill>
                          <a:latin typeface="Arial Black" panose="020B0A04020102020204" pitchFamily="34" charset="0"/>
                          <a:ea typeface="Golos Text" panose="020B0503020202020204" pitchFamily="34" charset="0"/>
                          <a:cs typeface="+mn-cs"/>
                        </a:rPr>
                        <a:t>ФГИС</a:t>
                      </a:r>
                      <a:r>
                        <a:rPr lang="ru-RU" sz="1300" kern="1200" baseline="0" dirty="0">
                          <a:solidFill>
                            <a:srgbClr val="1B3455"/>
                          </a:solidFill>
                          <a:latin typeface="Arial Black" panose="020B0A04020102020204" pitchFamily="34" charset="0"/>
                          <a:ea typeface="Golos Text" panose="020B0503020202020204" pitchFamily="34" charset="0"/>
                          <a:cs typeface="+mn-cs"/>
                        </a:rPr>
                        <a:t> ЕСИА</a:t>
                      </a:r>
                      <a:endParaRPr lang="ru-RU" sz="1300" kern="1200" dirty="0">
                        <a:solidFill>
                          <a:srgbClr val="1B3455"/>
                        </a:solidFill>
                        <a:latin typeface="Arial Black" panose="020B0A04020102020204" pitchFamily="34" charset="0"/>
                        <a:ea typeface="Golos Text" panose="020B0503020202020204" pitchFamily="34" charset="0"/>
                        <a:cs typeface="+mn-cs"/>
                      </a:endParaRPr>
                    </a:p>
                  </a:txBody>
                  <a:tcPr marL="270000" marR="182880" marT="91440" marB="91440" anchor="ctr">
                    <a:lnL w="12700" cap="flat" cmpd="sng" algn="ctr">
                      <a:solidFill>
                        <a:srgbClr val="70A3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3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9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0226263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435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2. Свидетельство о рождении ребенка</a:t>
                      </a: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70A3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3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580392" rtl="0" eaLnBrk="1" latinLnBrk="0" hangingPunct="1"/>
                      <a:r>
                        <a:rPr lang="ru-RU" sz="1300" kern="1200" dirty="0">
                          <a:solidFill>
                            <a:srgbClr val="1B3455"/>
                          </a:solidFill>
                          <a:latin typeface="Arial Black" panose="020B0A04020102020204" pitchFamily="34" charset="0"/>
                          <a:ea typeface="Golos Text" panose="020B0503020202020204" pitchFamily="34" charset="0"/>
                          <a:cs typeface="+mn-cs"/>
                        </a:rPr>
                        <a:t>ФГИС ЕГР ЗАГС</a:t>
                      </a:r>
                    </a:p>
                  </a:txBody>
                  <a:tcPr marL="270000" marR="182880" marT="91440" marB="91440" anchor="ctr">
                    <a:lnL w="12700" cap="flat" cmpd="sng" algn="ctr">
                      <a:solidFill>
                        <a:srgbClr val="70A3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3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9D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580392" rtl="0" eaLnBrk="1" latinLnBrk="0" hangingPunct="1"/>
                      <a:r>
                        <a:rPr lang="ru-RU" sz="1300" kern="1200" dirty="0">
                          <a:solidFill>
                            <a:srgbClr val="1B3455"/>
                          </a:solidFill>
                          <a:latin typeface="Arial Black" panose="020B0A04020102020204" pitchFamily="34" charset="0"/>
                          <a:ea typeface="Golos Text" panose="020B0503020202020204" pitchFamily="34" charset="0"/>
                          <a:cs typeface="+mn-cs"/>
                        </a:rPr>
                        <a:t>ФГИС</a:t>
                      </a:r>
                      <a:r>
                        <a:rPr lang="ru-RU" sz="1300" kern="1200" baseline="0" dirty="0">
                          <a:solidFill>
                            <a:srgbClr val="1B3455"/>
                          </a:solidFill>
                          <a:latin typeface="Arial Black" panose="020B0A04020102020204" pitchFamily="34" charset="0"/>
                          <a:ea typeface="Golos Text" panose="020B0503020202020204" pitchFamily="34" charset="0"/>
                          <a:cs typeface="+mn-cs"/>
                        </a:rPr>
                        <a:t> ЕГР ЗАГС/Эл. или бумажный документ*</a:t>
                      </a:r>
                      <a:endParaRPr lang="ru-RU" sz="1300" kern="1200" dirty="0">
                        <a:solidFill>
                          <a:srgbClr val="1B3455"/>
                        </a:solidFill>
                        <a:latin typeface="Arial Black" panose="020B0A04020102020204" pitchFamily="34" charset="0"/>
                        <a:ea typeface="Golos Text" panose="020B0503020202020204" pitchFamily="34" charset="0"/>
                        <a:cs typeface="+mn-cs"/>
                      </a:endParaRPr>
                    </a:p>
                  </a:txBody>
                  <a:tcPr marL="270000" marR="182880" marT="91440" marB="91440" anchor="ctr">
                    <a:lnL w="12700" cap="flat" cmpd="sng" algn="ctr">
                      <a:solidFill>
                        <a:srgbClr val="70A3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3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E5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4823854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marL="0" marR="0" lvl="0" indent="0" algn="l" defTabSz="435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3. Свидетельство о регистрации ребенка по месту жительства (форма №8) или пребывания (форма №3)</a:t>
                      </a: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70A3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3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C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noProof="0" dirty="0">
                          <a:solidFill>
                            <a:srgbClr val="1B3455"/>
                          </a:solidFill>
                          <a:latin typeface="Arial Black" panose="020B0A04020102020204" pitchFamily="34" charset="0"/>
                          <a:ea typeface="Golos Text" panose="020B0503020202020204" pitchFamily="34" charset="0"/>
                          <a:cs typeface="+mn-cs"/>
                        </a:rPr>
                        <a:t>ФГИС МВД</a:t>
                      </a:r>
                    </a:p>
                  </a:txBody>
                  <a:tcPr marL="270000" marR="182880" marT="91440" marB="91440" anchor="ctr">
                    <a:lnL w="12700" cap="flat" cmpd="sng" algn="ctr">
                      <a:solidFill>
                        <a:srgbClr val="70A3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3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9D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580392" rtl="0" eaLnBrk="1" latinLnBrk="0" hangingPunct="1"/>
                      <a:r>
                        <a:rPr lang="ru-RU" sz="1300" kern="1200" dirty="0">
                          <a:solidFill>
                            <a:srgbClr val="1B3455"/>
                          </a:solidFill>
                          <a:latin typeface="Arial Black" panose="020B0A04020102020204" pitchFamily="34" charset="0"/>
                          <a:ea typeface="Golos Text" panose="020B0503020202020204" pitchFamily="34" charset="0"/>
                          <a:cs typeface="+mn-cs"/>
                        </a:rPr>
                        <a:t>ФГИС</a:t>
                      </a:r>
                      <a:r>
                        <a:rPr lang="ru-RU" sz="1300" kern="1200" baseline="0" dirty="0">
                          <a:solidFill>
                            <a:srgbClr val="1B3455"/>
                          </a:solidFill>
                          <a:latin typeface="Arial Black" panose="020B0A04020102020204" pitchFamily="34" charset="0"/>
                          <a:ea typeface="Golos Text" panose="020B0503020202020204" pitchFamily="34" charset="0"/>
                          <a:cs typeface="+mn-cs"/>
                        </a:rPr>
                        <a:t> МВД</a:t>
                      </a:r>
                      <a:endParaRPr lang="ru-RU" sz="1300" kern="1200" dirty="0">
                        <a:solidFill>
                          <a:srgbClr val="1B3455"/>
                        </a:solidFill>
                        <a:latin typeface="Arial Black" panose="020B0A04020102020204" pitchFamily="34" charset="0"/>
                        <a:ea typeface="Golos Text" panose="020B0503020202020204" pitchFamily="34" charset="0"/>
                        <a:cs typeface="+mn-cs"/>
                      </a:endParaRPr>
                    </a:p>
                  </a:txBody>
                  <a:tcPr marL="270000" marR="182880" marT="91440" marB="91440" anchor="ctr">
                    <a:lnL w="12700" cap="flat" cmpd="sng" algn="ctr">
                      <a:solidFill>
                        <a:srgbClr val="70A3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3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9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9218545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marL="0" marR="0" lvl="0" indent="0" algn="l" defTabSz="435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4. Документ, удостоверяющий</a:t>
                      </a:r>
                      <a:r>
                        <a:rPr lang="ru-RU" sz="1400" kern="1200" baseline="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 личность ребенка, достигшего 14 лет</a:t>
                      </a:r>
                      <a:endParaRPr lang="ru-RU" sz="1400" kern="1200" dirty="0">
                        <a:solidFill>
                          <a:srgbClr val="1B3455"/>
                        </a:solidFill>
                        <a:latin typeface="Arial" panose="020B0604020202020204" pitchFamily="34" charset="0"/>
                        <a:ea typeface="Golos Text" panose="020B0503020202020204" pitchFamily="34" charset="0"/>
                        <a:cs typeface="+mn-cs"/>
                      </a:endParaRP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70A3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3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noProof="0" dirty="0">
                          <a:solidFill>
                            <a:srgbClr val="1B3455"/>
                          </a:solidFill>
                          <a:latin typeface="Arial Black" panose="020B0A04020102020204" pitchFamily="34" charset="0"/>
                          <a:ea typeface="Golos Text" panose="020B0503020202020204" pitchFamily="34" charset="0"/>
                          <a:cs typeface="+mn-cs"/>
                        </a:rPr>
                        <a:t>ФГИС ЕСИА</a:t>
                      </a:r>
                    </a:p>
                  </a:txBody>
                  <a:tcPr marL="270000" marR="182880" marT="91440" marB="91440" anchor="ctr">
                    <a:lnL w="12700" cap="flat" cmpd="sng" algn="ctr">
                      <a:solidFill>
                        <a:srgbClr val="70A3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3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9D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580392" rtl="0" eaLnBrk="1" latinLnBrk="0" hangingPunct="1"/>
                      <a:r>
                        <a:rPr lang="ru-RU" sz="1300" kern="1200" dirty="0">
                          <a:solidFill>
                            <a:srgbClr val="1B3455"/>
                          </a:solidFill>
                          <a:latin typeface="Arial Black" panose="020B0A04020102020204" pitchFamily="34" charset="0"/>
                          <a:ea typeface="Golos Text" panose="020B0503020202020204" pitchFamily="34" charset="0"/>
                          <a:cs typeface="+mn-cs"/>
                        </a:rPr>
                        <a:t>ФГИС ЕСИА</a:t>
                      </a:r>
                    </a:p>
                  </a:txBody>
                  <a:tcPr marL="270000" marR="182880" marT="91440" marB="91440" anchor="ctr">
                    <a:lnL w="12700" cap="flat" cmpd="sng" algn="ctr">
                      <a:solidFill>
                        <a:srgbClr val="70A3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3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9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5.</a:t>
                      </a:r>
                      <a:r>
                        <a:rPr lang="ru-RU" sz="1400" kern="1200" baseline="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 Документ, подтверждающий </a:t>
                      </a:r>
                      <a:r>
                        <a:rPr lang="ru-RU" sz="1400" b="0" strike="noStrike" kern="1200" spc="-1" baseline="0" dirty="0">
                          <a:solidFill>
                            <a:srgbClr val="203864"/>
                          </a:solidFill>
                          <a:latin typeface="Montserrat"/>
                          <a:ea typeface="Times New Roman"/>
                          <a:cs typeface="+mn-cs"/>
                        </a:rPr>
                        <a:t>право внеочередного, первоочередного или преимущественного приема**</a:t>
                      </a:r>
                      <a:endParaRPr lang="ru-RU" sz="1400" kern="1200" dirty="0">
                        <a:solidFill>
                          <a:srgbClr val="1B3455"/>
                        </a:solidFill>
                        <a:latin typeface="Arial" panose="020B0604020202020204" pitchFamily="34" charset="0"/>
                        <a:ea typeface="Golos Text" panose="020B0503020202020204" pitchFamily="34" charset="0"/>
                        <a:cs typeface="+mn-cs"/>
                      </a:endParaRPr>
                    </a:p>
                  </a:txBody>
                  <a:tcPr marL="216000" marR="182880" marT="91440" marB="91440">
                    <a:lnL w="12700" cap="flat" cmpd="sng" algn="ctr">
                      <a:solidFill>
                        <a:srgbClr val="70A3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3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noProof="0" dirty="0">
                          <a:solidFill>
                            <a:srgbClr val="1B3455"/>
                          </a:solidFill>
                          <a:latin typeface="Arial Black" panose="020B0A04020102020204" pitchFamily="34" charset="0"/>
                          <a:ea typeface="Golos Text" panose="020B0503020202020204" pitchFamily="34" charset="0"/>
                          <a:cs typeface="+mn-cs"/>
                        </a:rPr>
                        <a:t>Эл. или бумажный документ</a:t>
                      </a:r>
                    </a:p>
                  </a:txBody>
                  <a:tcPr marL="270000" marR="182880" marT="91440" marB="91440">
                    <a:lnL w="12700" cap="flat" cmpd="sng" algn="ctr">
                      <a:solidFill>
                        <a:srgbClr val="70A3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3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E5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dirty="0">
                          <a:solidFill>
                            <a:srgbClr val="1B3455"/>
                          </a:solidFill>
                          <a:latin typeface="Arial Black" panose="020B0A04020102020204" pitchFamily="34" charset="0"/>
                          <a:ea typeface="Golos Text" panose="020B0503020202020204" pitchFamily="34" charset="0"/>
                          <a:cs typeface="+mn-cs"/>
                        </a:rPr>
                        <a:t>ФГИС</a:t>
                      </a:r>
                      <a:r>
                        <a:rPr lang="ru-RU" sz="1300" kern="1200" baseline="0" dirty="0">
                          <a:solidFill>
                            <a:srgbClr val="1B3455"/>
                          </a:solidFill>
                          <a:latin typeface="Arial Black" panose="020B0A04020102020204" pitchFamily="34" charset="0"/>
                          <a:ea typeface="Golos Text" panose="020B0503020202020204" pitchFamily="34" charset="0"/>
                          <a:cs typeface="+mn-cs"/>
                        </a:rPr>
                        <a:t> ЕСИА, ЕГИССО, ЕЦП, Витрина данных Минобороны России</a:t>
                      </a:r>
                      <a:endParaRPr lang="ru-RU" sz="1300" kern="1200" dirty="0">
                        <a:solidFill>
                          <a:srgbClr val="1B3455"/>
                        </a:solidFill>
                        <a:latin typeface="Arial Black" panose="020B0A04020102020204" pitchFamily="34" charset="0"/>
                        <a:ea typeface="Golos Text" panose="020B0503020202020204" pitchFamily="34" charset="0"/>
                        <a:cs typeface="+mn-cs"/>
                      </a:endParaRPr>
                    </a:p>
                  </a:txBody>
                  <a:tcPr marL="270000" marR="182880" marT="91440" marB="91440">
                    <a:lnL w="12700" cap="flat" cmpd="sng" algn="ctr">
                      <a:solidFill>
                        <a:srgbClr val="70A3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3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9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7903068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6. Документ, подтверждающий установление опеки или попечительства (при</a:t>
                      </a:r>
                      <a:r>
                        <a:rPr lang="ru-RU" sz="1400" kern="1200" baseline="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 необходимости)</a:t>
                      </a:r>
                      <a:endParaRPr lang="ru-RU" sz="1400" kern="1200" dirty="0">
                        <a:solidFill>
                          <a:srgbClr val="1B3455"/>
                        </a:solidFill>
                        <a:latin typeface="Arial" panose="020B0604020202020204" pitchFamily="34" charset="0"/>
                        <a:ea typeface="Golos Text" panose="020B0503020202020204" pitchFamily="34" charset="0"/>
                        <a:cs typeface="+mn-cs"/>
                      </a:endParaRPr>
                    </a:p>
                  </a:txBody>
                  <a:tcPr marL="216000" marR="182880" marT="91440" marB="91440">
                    <a:lnL w="12700" cap="flat" cmpd="sng" algn="ctr">
                      <a:solidFill>
                        <a:srgbClr val="70A3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3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noProof="0" dirty="0">
                          <a:solidFill>
                            <a:srgbClr val="1B3455"/>
                          </a:solidFill>
                          <a:latin typeface="Arial Black" panose="020B0A04020102020204" pitchFamily="34" charset="0"/>
                          <a:ea typeface="Golos Text" panose="020B0503020202020204" pitchFamily="34" charset="0"/>
                          <a:cs typeface="+mn-cs"/>
                        </a:rPr>
                        <a:t>Эл. или бумажный документ</a:t>
                      </a:r>
                    </a:p>
                  </a:txBody>
                  <a:tcPr marL="270000" marR="182880" marT="91440" marB="91440">
                    <a:lnL w="12700" cap="flat" cmpd="sng" algn="ctr">
                      <a:solidFill>
                        <a:srgbClr val="70A3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3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E5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baseline="0" dirty="0">
                          <a:solidFill>
                            <a:srgbClr val="1B3455"/>
                          </a:solidFill>
                          <a:latin typeface="Arial Black" panose="020B0A04020102020204" pitchFamily="34" charset="0"/>
                          <a:ea typeface="Golos Text" panose="020B0503020202020204" pitchFamily="34" charset="0"/>
                          <a:cs typeface="+mn-cs"/>
                        </a:rPr>
                        <a:t>ЕГИССО, ЕЦП, ВИС ИОГВ</a:t>
                      </a:r>
                      <a:endParaRPr lang="ru-RU" sz="1300" kern="1200" dirty="0">
                        <a:solidFill>
                          <a:srgbClr val="1B3455"/>
                        </a:solidFill>
                        <a:latin typeface="Arial Black" panose="020B0A04020102020204" pitchFamily="34" charset="0"/>
                        <a:ea typeface="Golos Text" panose="020B0503020202020204" pitchFamily="34" charset="0"/>
                        <a:cs typeface="+mn-cs"/>
                      </a:endParaRPr>
                    </a:p>
                  </a:txBody>
                  <a:tcPr marL="270000" marR="182880" marT="91440" marB="91440">
                    <a:lnL w="12700" cap="flat" cmpd="sng" algn="ctr">
                      <a:solidFill>
                        <a:srgbClr val="70A3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3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9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0161099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7. Заключение психолого-медико-педагогической комиссии (при</a:t>
                      </a:r>
                      <a:r>
                        <a:rPr lang="ru-RU" sz="1400" kern="1200" baseline="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 необходимости)</a:t>
                      </a:r>
                      <a:endParaRPr lang="ru-RU" sz="1400" kern="1200" dirty="0">
                        <a:solidFill>
                          <a:srgbClr val="1B3455"/>
                        </a:solidFill>
                        <a:latin typeface="Arial" panose="020B0604020202020204" pitchFamily="34" charset="0"/>
                        <a:ea typeface="Golos Text" panose="020B0503020202020204" pitchFamily="34" charset="0"/>
                        <a:cs typeface="+mn-cs"/>
                      </a:endParaRPr>
                    </a:p>
                  </a:txBody>
                  <a:tcPr marL="216000" marR="182880" marT="91440" marB="91440">
                    <a:lnL w="12700" cap="flat" cmpd="sng" algn="ctr">
                      <a:solidFill>
                        <a:srgbClr val="70A3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3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noProof="0" dirty="0">
                          <a:solidFill>
                            <a:srgbClr val="1B3455"/>
                          </a:solidFill>
                          <a:latin typeface="Arial Black" panose="020B0A04020102020204" pitchFamily="34" charset="0"/>
                          <a:ea typeface="Golos Text" panose="020B0503020202020204" pitchFamily="34" charset="0"/>
                          <a:cs typeface="+mn-cs"/>
                        </a:rPr>
                        <a:t>Эл. или бумажный документ</a:t>
                      </a:r>
                    </a:p>
                  </a:txBody>
                  <a:tcPr marL="270000" marR="182880" marT="91440" marB="91440">
                    <a:lnL w="12700" cap="flat" cmpd="sng" algn="ctr">
                      <a:solidFill>
                        <a:srgbClr val="70A3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3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E5E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580392" rtl="0" eaLnBrk="1" latinLnBrk="0" hangingPunct="1"/>
                      <a:r>
                        <a:rPr lang="ru-RU" sz="1300" kern="1200" baseline="0" dirty="0">
                          <a:solidFill>
                            <a:srgbClr val="1B3455"/>
                          </a:solidFill>
                          <a:latin typeface="Arial Black" panose="020B0A04020102020204" pitchFamily="34" charset="0"/>
                          <a:ea typeface="Golos Text" panose="020B0503020202020204" pitchFamily="34" charset="0"/>
                          <a:cs typeface="+mn-cs"/>
                        </a:rPr>
                        <a:t>ВИС ИОГВ в сфере образования</a:t>
                      </a:r>
                      <a:endParaRPr lang="ru-RU" sz="1300" kern="1200" dirty="0">
                        <a:solidFill>
                          <a:srgbClr val="1B3455"/>
                        </a:solidFill>
                        <a:latin typeface="Arial Black" panose="020B0A04020102020204" pitchFamily="34" charset="0"/>
                        <a:ea typeface="Golos Text" panose="020B0503020202020204" pitchFamily="34" charset="0"/>
                        <a:cs typeface="+mn-cs"/>
                      </a:endParaRPr>
                    </a:p>
                  </a:txBody>
                  <a:tcPr marL="270000" marR="182880" marT="91440" marB="91440">
                    <a:lnL w="12700" cap="flat" cmpd="sng" algn="ctr">
                      <a:solidFill>
                        <a:srgbClr val="70A3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3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9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46382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marL="0" algn="l" defTabSz="580392" rtl="0" eaLnBrk="1" latinLnBrk="0" hangingPunct="1"/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8. Документ, подтверждающий право ребенка на пребывание в Российской Федерации (вид на жительство, разрешение</a:t>
                      </a:r>
                      <a:r>
                        <a:rPr lang="ru-RU" sz="1400" kern="1200" baseline="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 на временное проживание, виза или миграционная карта)</a:t>
                      </a:r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***</a:t>
                      </a:r>
                    </a:p>
                  </a:txBody>
                  <a:tcPr marL="216000" marR="182880" marT="91440" marB="91440">
                    <a:lnL w="12700" cap="flat" cmpd="sng" algn="ctr">
                      <a:solidFill>
                        <a:srgbClr val="70A3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3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noProof="0" dirty="0">
                          <a:solidFill>
                            <a:srgbClr val="1B3455"/>
                          </a:solidFill>
                          <a:latin typeface="Arial Black" panose="020B0A04020102020204" pitchFamily="34" charset="0"/>
                          <a:ea typeface="Golos Text" panose="020B0503020202020204" pitchFamily="34" charset="0"/>
                          <a:cs typeface="+mn-cs"/>
                        </a:rPr>
                        <a:t>Эл. или бумажный документ</a:t>
                      </a:r>
                    </a:p>
                  </a:txBody>
                  <a:tcPr marL="270000" marR="182880" marT="91440" marB="91440">
                    <a:lnL w="12700" cap="flat" cmpd="sng" algn="ctr">
                      <a:solidFill>
                        <a:srgbClr val="70A3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3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E5E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580392" rtl="0" eaLnBrk="1" latinLnBrk="0" hangingPunct="1"/>
                      <a:r>
                        <a:rPr lang="ru-RU" sz="1300" kern="1200" dirty="0">
                          <a:solidFill>
                            <a:srgbClr val="1B3455"/>
                          </a:solidFill>
                          <a:latin typeface="Arial Black" panose="020B0A04020102020204" pitchFamily="34" charset="0"/>
                          <a:ea typeface="Golos Text" panose="020B0503020202020204" pitchFamily="34" charset="0"/>
                          <a:cs typeface="+mn-cs"/>
                        </a:rPr>
                        <a:t>Электронный дубликат</a:t>
                      </a:r>
                      <a:r>
                        <a:rPr lang="ru-RU" sz="1300" kern="1200" baseline="0" dirty="0">
                          <a:solidFill>
                            <a:srgbClr val="1B3455"/>
                          </a:solidFill>
                          <a:latin typeface="Arial Black" panose="020B0A04020102020204" pitchFamily="34" charset="0"/>
                          <a:ea typeface="Golos Text" panose="020B0503020202020204" pitchFamily="34" charset="0"/>
                          <a:cs typeface="+mn-cs"/>
                        </a:rPr>
                        <a:t> документа в ЛК ЕПГУ (ЭДД через МФЦ)</a:t>
                      </a:r>
                      <a:endParaRPr lang="ru-RU" sz="1300" kern="1200" dirty="0">
                        <a:solidFill>
                          <a:srgbClr val="1B3455"/>
                        </a:solidFill>
                        <a:latin typeface="Arial Black" panose="020B0A04020102020204" pitchFamily="34" charset="0"/>
                        <a:ea typeface="Golos Text" panose="020B0503020202020204" pitchFamily="34" charset="0"/>
                        <a:cs typeface="+mn-cs"/>
                      </a:endParaRPr>
                    </a:p>
                  </a:txBody>
                  <a:tcPr marL="270000" marR="182880" marT="91440" marB="91440">
                    <a:lnL w="12700" cap="flat" cmpd="sng" algn="ctr">
                      <a:solidFill>
                        <a:srgbClr val="70A3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3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9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4116460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algn="l" defTabSz="580392" rtl="0" eaLnBrk="1" latinLnBrk="0" hangingPunct="1"/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9. Документ, подтверждающий родство заявителя(ей) (или законность представления прав ребенка)***</a:t>
                      </a:r>
                    </a:p>
                  </a:txBody>
                  <a:tcPr marL="216000" marR="182880" marT="91440" marB="91440">
                    <a:lnL w="12700" cap="flat" cmpd="sng" algn="ctr">
                      <a:solidFill>
                        <a:srgbClr val="70A3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3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noProof="0">
                          <a:solidFill>
                            <a:srgbClr val="1B3455"/>
                          </a:solidFill>
                          <a:latin typeface="Arial Black" panose="020B0A04020102020204" pitchFamily="34" charset="0"/>
                          <a:ea typeface="Golos Text" panose="020B0503020202020204" pitchFamily="34" charset="0"/>
                          <a:cs typeface="+mn-cs"/>
                        </a:rPr>
                        <a:t>Эл. или бумажный документ</a:t>
                      </a:r>
                    </a:p>
                  </a:txBody>
                  <a:tcPr marL="270000" marR="182880" marT="91440" marB="91440">
                    <a:lnL w="12700" cap="flat" cmpd="sng" algn="ctr">
                      <a:solidFill>
                        <a:srgbClr val="70A3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3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E5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dirty="0">
                          <a:solidFill>
                            <a:srgbClr val="1B3455"/>
                          </a:solidFill>
                          <a:latin typeface="Arial Black" panose="020B0A04020102020204" pitchFamily="34" charset="0"/>
                          <a:ea typeface="Golos Text" panose="020B0503020202020204" pitchFamily="34" charset="0"/>
                          <a:cs typeface="+mn-cs"/>
                        </a:rPr>
                        <a:t>Электронный дубликат</a:t>
                      </a:r>
                      <a:r>
                        <a:rPr lang="ru-RU" sz="1300" kern="1200" baseline="0" dirty="0">
                          <a:solidFill>
                            <a:srgbClr val="1B3455"/>
                          </a:solidFill>
                          <a:latin typeface="Arial Black" panose="020B0A04020102020204" pitchFamily="34" charset="0"/>
                          <a:ea typeface="Golos Text" panose="020B0503020202020204" pitchFamily="34" charset="0"/>
                          <a:cs typeface="+mn-cs"/>
                        </a:rPr>
                        <a:t> документа в ЛК ЕПГУ (ЭДД через МФЦ)</a:t>
                      </a:r>
                      <a:endParaRPr lang="ru-RU" sz="1300" kern="1200" dirty="0">
                        <a:solidFill>
                          <a:srgbClr val="1B3455"/>
                        </a:solidFill>
                        <a:latin typeface="Arial Black" panose="020B0A04020102020204" pitchFamily="34" charset="0"/>
                        <a:ea typeface="Golos Text" panose="020B0503020202020204" pitchFamily="34" charset="0"/>
                        <a:cs typeface="+mn-cs"/>
                      </a:endParaRPr>
                    </a:p>
                  </a:txBody>
                  <a:tcPr marL="270000" marR="182880" marT="91440" marB="91440">
                    <a:lnL w="12700" cap="flat" cmpd="sng" algn="ctr">
                      <a:solidFill>
                        <a:srgbClr val="70A3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3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9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marL="0" marR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10. Документ, подтверждающий прохождение дактилоскопической регистрации ребенка***</a:t>
                      </a:r>
                    </a:p>
                  </a:txBody>
                  <a:tcPr marL="216000" marR="182880" marT="91440" marB="91440">
                    <a:lnL w="12700" cap="flat" cmpd="sng" algn="ctr">
                      <a:solidFill>
                        <a:srgbClr val="70A3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3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noProof="0" dirty="0">
                          <a:solidFill>
                            <a:srgbClr val="1B3455"/>
                          </a:solidFill>
                          <a:latin typeface="Arial Black" panose="020B0A04020102020204" pitchFamily="34" charset="0"/>
                          <a:ea typeface="Golos Text" panose="020B0503020202020204" pitchFamily="34" charset="0"/>
                          <a:cs typeface="+mn-cs"/>
                        </a:rPr>
                        <a:t>Эл. или бумажный документ</a:t>
                      </a:r>
                    </a:p>
                  </a:txBody>
                  <a:tcPr marL="270000" marR="182880" marT="91440" marB="91440">
                    <a:lnL w="12700" cap="flat" cmpd="sng" algn="ctr">
                      <a:solidFill>
                        <a:srgbClr val="70A3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3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E5E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580392" rtl="0" eaLnBrk="1" latinLnBrk="0" hangingPunct="1"/>
                      <a:r>
                        <a:rPr lang="ru-RU" sz="1300" kern="1200" dirty="0">
                          <a:solidFill>
                            <a:srgbClr val="1B3455"/>
                          </a:solidFill>
                          <a:latin typeface="Arial Black" panose="020B0A04020102020204" pitchFamily="34" charset="0"/>
                          <a:ea typeface="Golos Text" panose="020B0503020202020204" pitchFamily="34" charset="0"/>
                          <a:cs typeface="+mn-cs"/>
                        </a:rPr>
                        <a:t>ФГИС</a:t>
                      </a:r>
                      <a:r>
                        <a:rPr lang="ru-RU" sz="1300" kern="1200" baseline="0" dirty="0">
                          <a:solidFill>
                            <a:srgbClr val="1B3455"/>
                          </a:solidFill>
                          <a:latin typeface="Arial Black" panose="020B0A04020102020204" pitchFamily="34" charset="0"/>
                          <a:ea typeface="Golos Text" panose="020B0503020202020204" pitchFamily="34" charset="0"/>
                          <a:cs typeface="+mn-cs"/>
                        </a:rPr>
                        <a:t> МВД</a:t>
                      </a:r>
                      <a:endParaRPr lang="ru-RU" sz="1300" kern="1200" dirty="0">
                        <a:solidFill>
                          <a:srgbClr val="1B3455"/>
                        </a:solidFill>
                        <a:latin typeface="Arial Black" panose="020B0A04020102020204" pitchFamily="34" charset="0"/>
                        <a:ea typeface="Golos Text" panose="020B0503020202020204" pitchFamily="34" charset="0"/>
                        <a:cs typeface="+mn-cs"/>
                      </a:endParaRPr>
                    </a:p>
                  </a:txBody>
                  <a:tcPr marL="270000" marR="182880" marT="91440" marB="91440">
                    <a:lnL w="12700" cap="flat" cmpd="sng" algn="ctr">
                      <a:solidFill>
                        <a:srgbClr val="70A3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3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9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1</a:t>
                      </a:r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1. Документ, подтверждающий</a:t>
                      </a:r>
                      <a:r>
                        <a:rPr lang="ru-RU" sz="1400" kern="1200" baseline="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 прохождение тестирования на знание русского языка ребенком***</a:t>
                      </a:r>
                      <a:endParaRPr lang="ru-RU" sz="1400" kern="1200" dirty="0">
                        <a:solidFill>
                          <a:srgbClr val="1B3455"/>
                        </a:solidFill>
                        <a:latin typeface="Arial" panose="020B0604020202020204" pitchFamily="34" charset="0"/>
                        <a:ea typeface="Golos Text" panose="020B0503020202020204" pitchFamily="34" charset="0"/>
                        <a:cs typeface="+mn-cs"/>
                      </a:endParaRPr>
                    </a:p>
                  </a:txBody>
                  <a:tcPr marL="216000" marR="182880" marT="91440" marB="91440">
                    <a:lnL w="12700" cap="flat" cmpd="sng" algn="ctr">
                      <a:solidFill>
                        <a:srgbClr val="70A3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3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noProof="0" dirty="0">
                          <a:solidFill>
                            <a:srgbClr val="1B3455"/>
                          </a:solidFill>
                          <a:latin typeface="Arial Black" panose="020B0A04020102020204" pitchFamily="34" charset="0"/>
                          <a:ea typeface="Golos Text" panose="020B0503020202020204" pitchFamily="34" charset="0"/>
                          <a:cs typeface="+mn-cs"/>
                        </a:rPr>
                        <a:t>Эл. или бумажный документ</a:t>
                      </a:r>
                    </a:p>
                  </a:txBody>
                  <a:tcPr marL="270000" marR="182880" marT="91440" marB="91440">
                    <a:lnL w="12700" cap="flat" cmpd="sng" algn="ctr">
                      <a:solidFill>
                        <a:srgbClr val="70A3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3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E5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baseline="0" dirty="0">
                          <a:solidFill>
                            <a:srgbClr val="1B3455"/>
                          </a:solidFill>
                          <a:latin typeface="Arial Black" panose="020B0A04020102020204" pitchFamily="34" charset="0"/>
                          <a:ea typeface="Golos Text" panose="020B0503020202020204" pitchFamily="34" charset="0"/>
                          <a:cs typeface="+mn-cs"/>
                        </a:rPr>
                        <a:t>ВИС ИОГВ в сфере образования/</a:t>
                      </a:r>
                      <a:r>
                        <a:rPr lang="ru-RU" sz="1300" kern="1200" noProof="0" dirty="0">
                          <a:solidFill>
                            <a:srgbClr val="1B3455"/>
                          </a:solidFill>
                          <a:latin typeface="Arial Black" panose="020B0A04020102020204" pitchFamily="34" charset="0"/>
                          <a:ea typeface="Golos Text" panose="020B0503020202020204" pitchFamily="34" charset="0"/>
                          <a:cs typeface="+mn-cs"/>
                        </a:rPr>
                        <a:t>ФГИС ФРДО</a:t>
                      </a:r>
                    </a:p>
                  </a:txBody>
                  <a:tcPr marL="270000" marR="182880" marT="91440" marB="91440">
                    <a:lnL w="12700" cap="flat" cmpd="sng" algn="ctr">
                      <a:solidFill>
                        <a:srgbClr val="70A3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3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9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marL="0" marR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12. Медицинское заключение об отсутствии у ребенка инфекционных заболеваний***</a:t>
                      </a:r>
                    </a:p>
                  </a:txBody>
                  <a:tcPr marL="216000" marR="182880" marT="91440" marB="91440">
                    <a:lnL w="12700" cap="flat" cmpd="sng" algn="ctr">
                      <a:solidFill>
                        <a:srgbClr val="70A3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3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noProof="0" dirty="0">
                          <a:solidFill>
                            <a:srgbClr val="1B3455"/>
                          </a:solidFill>
                          <a:latin typeface="Arial Black" panose="020B0A04020102020204" pitchFamily="34" charset="0"/>
                          <a:ea typeface="Golos Text" panose="020B0503020202020204" pitchFamily="34" charset="0"/>
                          <a:cs typeface="+mn-cs"/>
                        </a:rPr>
                        <a:t>Эл. или бумажный документ</a:t>
                      </a:r>
                    </a:p>
                  </a:txBody>
                  <a:tcPr marL="270000" marR="182880" marT="91440" marB="91440">
                    <a:lnL w="12700" cap="flat" cmpd="sng" algn="ctr">
                      <a:solidFill>
                        <a:srgbClr val="70A3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3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E5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noProof="0" dirty="0">
                          <a:solidFill>
                            <a:srgbClr val="1B3455"/>
                          </a:solidFill>
                          <a:latin typeface="Arial Black" panose="020B0A04020102020204" pitchFamily="34" charset="0"/>
                          <a:ea typeface="Golos Text" panose="020B0503020202020204" pitchFamily="34" charset="0"/>
                          <a:cs typeface="+mn-cs"/>
                        </a:rPr>
                        <a:t>ВИС в сфере здравоохранения</a:t>
                      </a:r>
                    </a:p>
                  </a:txBody>
                  <a:tcPr marL="270000" marR="182880" marT="91440" marB="91440">
                    <a:lnL w="12700" cap="flat" cmpd="sng" algn="ctr">
                      <a:solidFill>
                        <a:srgbClr val="70A3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3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9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marL="0" marR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13.</a:t>
                      </a:r>
                      <a:r>
                        <a:rPr lang="ru-RU" sz="1400" kern="1200" baseline="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 Документы, подтверждающие осуществление родителем трудовой деятельности (при наличии)***</a:t>
                      </a:r>
                      <a:endParaRPr lang="ru-RU" sz="1400" kern="1200" dirty="0">
                        <a:solidFill>
                          <a:srgbClr val="1B3455"/>
                        </a:solidFill>
                        <a:latin typeface="Arial" panose="020B0604020202020204" pitchFamily="34" charset="0"/>
                        <a:ea typeface="Golos Text" panose="020B0503020202020204" pitchFamily="34" charset="0"/>
                        <a:cs typeface="+mn-cs"/>
                      </a:endParaRPr>
                    </a:p>
                  </a:txBody>
                  <a:tcPr marL="216000" marR="182880" marT="91440" marB="91440">
                    <a:lnL w="12700" cap="flat" cmpd="sng" algn="ctr">
                      <a:solidFill>
                        <a:srgbClr val="70A3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3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noProof="0" dirty="0">
                          <a:solidFill>
                            <a:srgbClr val="1B3455"/>
                          </a:solidFill>
                          <a:latin typeface="Arial Black" panose="020B0A04020102020204" pitchFamily="34" charset="0"/>
                          <a:ea typeface="Golos Text" panose="020B0503020202020204" pitchFamily="34" charset="0"/>
                          <a:cs typeface="+mn-cs"/>
                        </a:rPr>
                        <a:t>Эл. или бумажный документ</a:t>
                      </a:r>
                    </a:p>
                  </a:txBody>
                  <a:tcPr marL="270000" marR="182880" marT="91440" marB="91440">
                    <a:lnL w="12700" cap="flat" cmpd="sng" algn="ctr">
                      <a:solidFill>
                        <a:srgbClr val="70A3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3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E5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noProof="0" dirty="0">
                          <a:solidFill>
                            <a:srgbClr val="FF0000"/>
                          </a:solidFill>
                          <a:latin typeface="Arial Black" panose="020B0A04020102020204" pitchFamily="34" charset="0"/>
                          <a:ea typeface="Golos Text" panose="020B0503020202020204" pitchFamily="34" charset="0"/>
                          <a:cs typeface="+mn-cs"/>
                        </a:rPr>
                        <a:t>НЕТ</a:t>
                      </a:r>
                    </a:p>
                  </a:txBody>
                  <a:tcPr marL="270000" marR="182880" marT="91440" marB="91440">
                    <a:lnL w="12700" cap="flat" cmpd="sng" algn="ctr">
                      <a:solidFill>
                        <a:srgbClr val="70A3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3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marL="0" marR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14. Аттестат об основном общем образовании****</a:t>
                      </a:r>
                    </a:p>
                  </a:txBody>
                  <a:tcPr marL="216000" marR="182880" marT="91440" marB="91440">
                    <a:lnL w="12700" cap="flat" cmpd="sng" algn="ctr">
                      <a:solidFill>
                        <a:srgbClr val="70A3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3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noProof="0" dirty="0">
                          <a:solidFill>
                            <a:srgbClr val="1B3455"/>
                          </a:solidFill>
                          <a:latin typeface="Arial Black" panose="020B0A04020102020204" pitchFamily="34" charset="0"/>
                          <a:ea typeface="Golos Text" panose="020B0503020202020204" pitchFamily="34" charset="0"/>
                          <a:cs typeface="+mn-cs"/>
                        </a:rPr>
                        <a:t>Эл. или бумажный документ</a:t>
                      </a:r>
                    </a:p>
                  </a:txBody>
                  <a:tcPr marL="270000" marR="182880" marT="91440" marB="91440">
                    <a:lnL w="12700" cap="flat" cmpd="sng" algn="ctr">
                      <a:solidFill>
                        <a:srgbClr val="70A3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3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E5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noProof="0" dirty="0">
                          <a:solidFill>
                            <a:srgbClr val="1B3455"/>
                          </a:solidFill>
                          <a:latin typeface="Arial Black" panose="020B0A04020102020204" pitchFamily="34" charset="0"/>
                          <a:ea typeface="Golos Text" panose="020B0503020202020204" pitchFamily="34" charset="0"/>
                          <a:cs typeface="+mn-cs"/>
                        </a:rPr>
                        <a:t>ФГИС</a:t>
                      </a:r>
                      <a:r>
                        <a:rPr lang="ru-RU" sz="1300" kern="1200" baseline="0" noProof="0" dirty="0">
                          <a:solidFill>
                            <a:srgbClr val="1B3455"/>
                          </a:solidFill>
                          <a:latin typeface="Arial Black" panose="020B0A04020102020204" pitchFamily="34" charset="0"/>
                          <a:ea typeface="Golos Text" panose="020B0503020202020204" pitchFamily="34" charset="0"/>
                          <a:cs typeface="+mn-cs"/>
                        </a:rPr>
                        <a:t> ФРДО</a:t>
                      </a:r>
                      <a:endParaRPr lang="ru-RU" sz="1300" kern="1200" noProof="0" dirty="0">
                        <a:solidFill>
                          <a:srgbClr val="1B3455"/>
                        </a:solidFill>
                        <a:latin typeface="Arial Black" panose="020B0A04020102020204" pitchFamily="34" charset="0"/>
                        <a:ea typeface="Golos Text" panose="020B0503020202020204" pitchFamily="34" charset="0"/>
                        <a:cs typeface="+mn-cs"/>
                      </a:endParaRPr>
                    </a:p>
                  </a:txBody>
                  <a:tcPr marL="270000" marR="182880" marT="91440" marB="91440">
                    <a:lnL w="12700" cap="flat" cmpd="sng" algn="ctr">
                      <a:solidFill>
                        <a:srgbClr val="70A3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3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9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marL="0" marR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15. Личное дело обучающегося*****</a:t>
                      </a:r>
                    </a:p>
                  </a:txBody>
                  <a:tcPr marL="216000" marR="182880" marT="91440" marB="91440">
                    <a:lnL w="12700" cap="flat" cmpd="sng" algn="ctr">
                      <a:solidFill>
                        <a:srgbClr val="70A3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3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noProof="0" dirty="0">
                          <a:solidFill>
                            <a:srgbClr val="1B3455"/>
                          </a:solidFill>
                          <a:latin typeface="Arial Black" panose="020B0A04020102020204" pitchFamily="34" charset="0"/>
                          <a:ea typeface="Golos Text" panose="020B0503020202020204" pitchFamily="34" charset="0"/>
                          <a:cs typeface="+mn-cs"/>
                        </a:rPr>
                        <a:t>Эл. или бумажный документ</a:t>
                      </a:r>
                    </a:p>
                  </a:txBody>
                  <a:tcPr marL="270000" marR="182880" marT="91440" marB="91440">
                    <a:lnL w="12700" cap="flat" cmpd="sng" algn="ctr">
                      <a:solidFill>
                        <a:srgbClr val="70A3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3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E5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noProof="0" dirty="0">
                          <a:solidFill>
                            <a:srgbClr val="1B3455"/>
                          </a:solidFill>
                          <a:latin typeface="Arial Black" panose="020B0A04020102020204" pitchFamily="34" charset="0"/>
                          <a:ea typeface="Golos Text" panose="020B0503020202020204" pitchFamily="34" charset="0"/>
                          <a:cs typeface="+mn-cs"/>
                        </a:rPr>
                        <a:t>Эл. или бумажный документ</a:t>
                      </a:r>
                    </a:p>
                  </a:txBody>
                  <a:tcPr marL="270000" marR="182880" marT="91440" marB="91440">
                    <a:lnL w="12700" cap="flat" cmpd="sng" algn="ctr">
                      <a:solidFill>
                        <a:srgbClr val="70A3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3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E5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756410">
                <a:tc>
                  <a:txBody>
                    <a:bodyPr/>
                    <a:lstStyle/>
                    <a:p>
                      <a:pPr marL="0" marR="0" lvl="0" indent="0" algn="l" defTabSz="435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E58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Итого документов, представляемых заявителем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3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35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baseline="0" dirty="0">
                          <a:solidFill>
                            <a:srgbClr val="FF0000"/>
                          </a:solidFill>
                          <a:latin typeface="Arial Black" panose="020B0A04020102020204" pitchFamily="34" charset="0"/>
                        </a:rPr>
                        <a:t>9</a:t>
                      </a:r>
                      <a:r>
                        <a:rPr lang="en-US" sz="1800" b="1" baseline="0" dirty="0">
                          <a:latin typeface="Arial Black" panose="020B0A04020102020204" pitchFamily="34" charset="0"/>
                        </a:rPr>
                        <a:t> </a:t>
                      </a:r>
                      <a:r>
                        <a:rPr kumimoji="0" lang="ru-RU" sz="1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E58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Док.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rgbClr val="70A3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3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35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29A7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E58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Док.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rgbClr val="70A3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14471480"/>
                  </a:ext>
                </a:extLst>
              </a:tr>
            </a:tbl>
          </a:graphicData>
        </a:graphic>
      </p:graphicFrame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9965AE8A-05B8-4D16-A208-5D75FA32390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16759" y="221725"/>
            <a:ext cx="15276099" cy="34624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>
              <a:lnSpc>
                <a:spcPts val="2700"/>
              </a:lnSpc>
            </a:pPr>
            <a:r>
              <a:rPr lang="ru-RU" sz="2400" dirty="0">
                <a:solidFill>
                  <a:srgbClr val="002E58"/>
                </a:solidFill>
                <a:latin typeface="Arial Black" panose="020B0A04020102020204" pitchFamily="34" charset="0"/>
                <a:ea typeface="Golos Text Bold" pitchFamily="34" charset="-122"/>
                <a:cs typeface="Golos Text Bold" pitchFamily="34" charset="-120"/>
              </a:rPr>
              <a:t>Оптимизация перечня документов, представляемых заявителем самостоятельно</a:t>
            </a: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B10B2A93-62D4-4086-89B8-56BAF82063F4}"/>
              </a:ext>
            </a:extLst>
          </p:cNvPr>
          <p:cNvSpPr txBox="1">
            <a:spLocks/>
          </p:cNvSpPr>
          <p:nvPr/>
        </p:nvSpPr>
        <p:spPr>
          <a:xfrm>
            <a:off x="716759" y="577397"/>
            <a:ext cx="6561372" cy="2151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indent="0" defTabSz="435305">
              <a:lnSpc>
                <a:spcPts val="1500"/>
              </a:lnSpc>
              <a:spcBef>
                <a:spcPts val="0"/>
              </a:spcBef>
              <a:buFontTx/>
              <a:buNone/>
              <a:defRPr sz="1400" b="0" i="0">
                <a:solidFill>
                  <a:srgbClr val="002E58"/>
                </a:solidFill>
                <a:latin typeface="Montserrat SemiBold" pitchFamily="2" charset="-52"/>
                <a:ea typeface="Golos Text Bold" pitchFamily="34" charset="-122"/>
                <a:cs typeface="Golos Text Bold" pitchFamily="34" charset="-120"/>
              </a:defRPr>
            </a:lvl1pPr>
            <a:lvl2pPr marL="0" indent="0" defTabSz="435305">
              <a:spcBef>
                <a:spcPts val="0"/>
              </a:spcBef>
              <a:buFontTx/>
              <a:buNone/>
              <a:defRPr sz="1400" b="1" i="0">
                <a:latin typeface="Montserrat" panose="00000500000000000000" pitchFamily="2" charset="-52"/>
                <a:cs typeface="Arial"/>
              </a:defRPr>
            </a:lvl2pPr>
            <a:lvl3pPr marL="181377" indent="-181377" defTabSz="435305">
              <a:spcBef>
                <a:spcPts val="0"/>
              </a:spcBef>
              <a:buSzPct val="80000"/>
              <a:buFont typeface="Lucida Grande"/>
              <a:buChar char="＞"/>
              <a:defRPr sz="1300" b="0" i="0">
                <a:latin typeface="Montserrat" panose="00000500000000000000" pitchFamily="2" charset="-52"/>
                <a:cs typeface="Arial"/>
              </a:defRPr>
            </a:lvl3pPr>
            <a:lvl4pPr marL="0" indent="0" defTabSz="435305">
              <a:spcBef>
                <a:spcPts val="0"/>
              </a:spcBef>
              <a:buFontTx/>
              <a:buNone/>
              <a:defRPr sz="1700" b="0" i="0" cap="all">
                <a:latin typeface="Montserrat" panose="00000500000000000000" pitchFamily="2" charset="-52"/>
                <a:cs typeface="Arial"/>
              </a:defRPr>
            </a:lvl4pPr>
            <a:lvl5pPr marL="0" indent="0" defTabSz="435305">
              <a:spcBef>
                <a:spcPts val="0"/>
              </a:spcBef>
              <a:buFontTx/>
              <a:buNone/>
              <a:defRPr sz="1000" b="0" i="0">
                <a:latin typeface="Montserrat" panose="00000500000000000000" pitchFamily="2" charset="-52"/>
                <a:cs typeface="Arial"/>
              </a:defRPr>
            </a:lvl5pPr>
            <a:lvl6pPr marL="2394176" indent="-217652" defTabSz="435305">
              <a:spcBef>
                <a:spcPct val="20000"/>
              </a:spcBef>
              <a:buFont typeface="Arial"/>
              <a:buChar char="•"/>
              <a:defRPr sz="1900"/>
            </a:lvl6pPr>
            <a:lvl7pPr marL="2829480" indent="-217652" defTabSz="435305">
              <a:spcBef>
                <a:spcPct val="20000"/>
              </a:spcBef>
              <a:buFont typeface="Arial"/>
              <a:buChar char="•"/>
              <a:defRPr sz="1900"/>
            </a:lvl7pPr>
            <a:lvl8pPr marL="3264785" indent="-217652" defTabSz="435305">
              <a:spcBef>
                <a:spcPct val="20000"/>
              </a:spcBef>
              <a:buFont typeface="Arial"/>
              <a:buChar char="•"/>
              <a:defRPr sz="1900"/>
            </a:lvl8pPr>
            <a:lvl9pPr marL="3700090" indent="-217652" defTabSz="435305">
              <a:spcBef>
                <a:spcPct val="20000"/>
              </a:spcBef>
              <a:buFont typeface="Arial"/>
              <a:buChar char="•"/>
              <a:defRPr sz="1900"/>
            </a:lvl9pPr>
          </a:lstStyle>
          <a:p>
            <a:r>
              <a:rPr lang="ru-RU" sz="2100" dirty="0">
                <a:latin typeface="Arial Black" panose="020B0A04020102020204" pitchFamily="34" charset="0"/>
              </a:rPr>
              <a:t>Запись в школу (по всем </a:t>
            </a:r>
            <a:r>
              <a:rPr lang="ru-RU" sz="2100" dirty="0" err="1">
                <a:latin typeface="Arial Black" panose="020B0A04020102020204" pitchFamily="34" charset="0"/>
              </a:rPr>
              <a:t>подуслугам</a:t>
            </a:r>
            <a:r>
              <a:rPr lang="ru-RU" sz="2100" dirty="0">
                <a:latin typeface="Arial Black" panose="020B0A04020102020204" pitchFamily="34" charset="0"/>
              </a:rPr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054742-2EF4-4FBF-874D-C92A43A467DB}"/>
              </a:ext>
            </a:extLst>
          </p:cNvPr>
          <p:cNvSpPr txBox="1"/>
          <p:nvPr/>
        </p:nvSpPr>
        <p:spPr>
          <a:xfrm>
            <a:off x="1236167" y="9793559"/>
            <a:ext cx="3274874" cy="135550"/>
          </a:xfrm>
          <a:prstGeom prst="rect">
            <a:avLst/>
          </a:prstGeom>
          <a:effectLst/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>
              <a:lnSpc>
                <a:spcPts val="1000"/>
              </a:lnSpc>
              <a:spcBef>
                <a:spcPts val="0"/>
              </a:spcBef>
              <a:defRPr sz="900">
                <a:solidFill>
                  <a:srgbClr val="173463"/>
                </a:solidFill>
                <a:latin typeface="Montserrat" panose="00000500000000000000" pitchFamily="2" charset="-52"/>
                <a:ea typeface="Golos Text" panose="020B0503020202020204" pitchFamily="34" charset="0"/>
              </a:defRPr>
            </a:lvl1pPr>
          </a:lstStyle>
          <a:p>
            <a:r>
              <a:rPr lang="ru-RU" sz="1350" dirty="0" err="1">
                <a:latin typeface="Arial" panose="020B0604020202020204" pitchFamily="34" charset="0"/>
              </a:rPr>
              <a:t>Межвед</a:t>
            </a:r>
            <a:r>
              <a:rPr lang="ru-RU" sz="1350" dirty="0">
                <a:latin typeface="Arial" panose="020B0604020202020204" pitchFamily="34" charset="0"/>
              </a:rPr>
              <a:t>, </a:t>
            </a:r>
            <a:r>
              <a:rPr lang="ru-RU" sz="1350" dirty="0" err="1">
                <a:latin typeface="Arial" panose="020B0604020202020204" pitchFamily="34" charset="0"/>
              </a:rPr>
              <a:t>эл.вид</a:t>
            </a:r>
            <a:endParaRPr lang="ru-RU" sz="1350" dirty="0">
              <a:latin typeface="Arial" panose="020B0604020202020204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A01F457-D216-4264-A9F1-057B2BCABA30}"/>
              </a:ext>
            </a:extLst>
          </p:cNvPr>
          <p:cNvSpPr/>
          <p:nvPr/>
        </p:nvSpPr>
        <p:spPr>
          <a:xfrm>
            <a:off x="716759" y="9767192"/>
            <a:ext cx="378767" cy="238820"/>
          </a:xfrm>
          <a:prstGeom prst="rect">
            <a:avLst/>
          </a:prstGeom>
          <a:solidFill>
            <a:srgbClr val="C5E9D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535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69D423D8-D489-4340-BC31-45645FACA132}"/>
              </a:ext>
            </a:extLst>
          </p:cNvPr>
          <p:cNvSpPr/>
          <p:nvPr/>
        </p:nvSpPr>
        <p:spPr>
          <a:xfrm>
            <a:off x="716759" y="9423733"/>
            <a:ext cx="378767" cy="238820"/>
          </a:xfrm>
          <a:prstGeom prst="rect">
            <a:avLst/>
          </a:prstGeom>
          <a:solidFill>
            <a:srgbClr val="F9E5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535"/>
          </a:p>
        </p:txBody>
      </p:sp>
      <p:sp>
        <p:nvSpPr>
          <p:cNvPr id="18" name="Объект 2">
            <a:extLst>
              <a:ext uri="{FF2B5EF4-FFF2-40B4-BE49-F238E27FC236}">
                <a16:creationId xmlns:a16="http://schemas.microsoft.com/office/drawing/2014/main" id="{3DB15CC4-DFF5-4BF5-A597-59883BECACF7}"/>
              </a:ext>
            </a:extLst>
          </p:cNvPr>
          <p:cNvSpPr txBox="1">
            <a:spLocks/>
          </p:cNvSpPr>
          <p:nvPr/>
        </p:nvSpPr>
        <p:spPr>
          <a:xfrm>
            <a:off x="3997445" y="9065378"/>
            <a:ext cx="14008239" cy="12464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indent="0" defTabSz="435305">
              <a:lnSpc>
                <a:spcPts val="1000"/>
              </a:lnSpc>
              <a:spcBef>
                <a:spcPts val="0"/>
              </a:spcBef>
              <a:buFontTx/>
              <a:buNone/>
              <a:defRPr sz="900" b="0" i="0">
                <a:solidFill>
                  <a:srgbClr val="8CA3BE"/>
                </a:solidFill>
                <a:latin typeface="Montserrat Medium" pitchFamily="2" charset="-52"/>
                <a:ea typeface="Golos Text Medium" panose="020B0603020202020204" pitchFamily="34" charset="0"/>
                <a:cs typeface="Golos Text Bold" pitchFamily="34" charset="-120"/>
              </a:defRPr>
            </a:lvl1pPr>
            <a:lvl2pPr marL="0" indent="0" defTabSz="435305">
              <a:spcBef>
                <a:spcPts val="0"/>
              </a:spcBef>
              <a:buFontTx/>
              <a:buNone/>
              <a:defRPr sz="1400" b="1" i="0">
                <a:latin typeface="Montserrat" panose="00000500000000000000" pitchFamily="2" charset="-52"/>
                <a:cs typeface="Arial"/>
              </a:defRPr>
            </a:lvl2pPr>
            <a:lvl3pPr marL="181377" indent="-181377" defTabSz="435305">
              <a:spcBef>
                <a:spcPts val="0"/>
              </a:spcBef>
              <a:buSzPct val="80000"/>
              <a:buFont typeface="Lucida Grande"/>
              <a:buChar char="＞"/>
              <a:defRPr sz="1300" b="0" i="0">
                <a:latin typeface="Montserrat" panose="00000500000000000000" pitchFamily="2" charset="-52"/>
                <a:cs typeface="Arial"/>
              </a:defRPr>
            </a:lvl3pPr>
            <a:lvl4pPr marL="0" indent="0" defTabSz="435305">
              <a:spcBef>
                <a:spcPts val="0"/>
              </a:spcBef>
              <a:buFontTx/>
              <a:buNone/>
              <a:defRPr sz="1700" b="0" i="0" cap="all">
                <a:latin typeface="Montserrat" panose="00000500000000000000" pitchFamily="2" charset="-52"/>
                <a:cs typeface="Arial"/>
              </a:defRPr>
            </a:lvl4pPr>
            <a:lvl5pPr marL="0" indent="0" defTabSz="435305">
              <a:spcBef>
                <a:spcPts val="0"/>
              </a:spcBef>
              <a:buFontTx/>
              <a:buNone/>
              <a:defRPr sz="1000" b="0" i="0">
                <a:latin typeface="Montserrat" panose="00000500000000000000" pitchFamily="2" charset="-52"/>
                <a:cs typeface="Arial"/>
              </a:defRPr>
            </a:lvl5pPr>
            <a:lvl6pPr marL="2394176" indent="-217652" defTabSz="435305">
              <a:spcBef>
                <a:spcPct val="20000"/>
              </a:spcBef>
              <a:buFont typeface="Arial"/>
              <a:buChar char="•"/>
              <a:defRPr sz="1900"/>
            </a:lvl6pPr>
            <a:lvl7pPr marL="2829480" indent="-217652" defTabSz="435305">
              <a:spcBef>
                <a:spcPct val="20000"/>
              </a:spcBef>
              <a:buFont typeface="Arial"/>
              <a:buChar char="•"/>
              <a:defRPr sz="1900"/>
            </a:lvl7pPr>
            <a:lvl8pPr marL="3264785" indent="-217652" defTabSz="435305">
              <a:spcBef>
                <a:spcPct val="20000"/>
              </a:spcBef>
              <a:buFont typeface="Arial"/>
              <a:buChar char="•"/>
              <a:defRPr sz="1900"/>
            </a:lvl8pPr>
            <a:lvl9pPr marL="3700090" indent="-217652" defTabSz="435305">
              <a:spcBef>
                <a:spcPct val="20000"/>
              </a:spcBef>
              <a:buFont typeface="Arial"/>
              <a:buChar char="•"/>
              <a:defRPr sz="1900"/>
            </a:lvl9pPr>
          </a:lstStyle>
          <a:p>
            <a:pPr>
              <a:lnSpc>
                <a:spcPct val="100000"/>
              </a:lnSpc>
            </a:pPr>
            <a:r>
              <a:rPr lang="ru-RU" sz="1350" dirty="0">
                <a:latin typeface="Arial" panose="020B0604020202020204" pitchFamily="34" charset="0"/>
                <a:cs typeface="Arial" panose="020B0604020202020204" pitchFamily="34" charset="0"/>
              </a:rPr>
              <a:t>*в случае выдачи компетентным органом иностранного государства</a:t>
            </a:r>
            <a:br>
              <a:rPr lang="ru-RU" sz="135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350" dirty="0">
                <a:latin typeface="Arial" panose="020B0604020202020204" pitchFamily="34" charset="0"/>
                <a:cs typeface="Arial" panose="020B0604020202020204" pitchFamily="34" charset="0"/>
              </a:rPr>
              <a:t>**при наличии права</a:t>
            </a:r>
          </a:p>
          <a:p>
            <a:pPr>
              <a:lnSpc>
                <a:spcPct val="100000"/>
              </a:lnSpc>
            </a:pPr>
            <a:r>
              <a:rPr lang="ru-RU" sz="1350" dirty="0">
                <a:latin typeface="Arial" panose="020B0604020202020204" pitchFamily="34" charset="0"/>
                <a:cs typeface="Arial" panose="020B0604020202020204" pitchFamily="34" charset="0"/>
              </a:rPr>
              <a:t>***при обращении родителя (законного представителя) ребенка, являющегося иностранным гражданином или лицом без гражданства. Иностранные граждане и лица без гражданства все документы представляют на русском языке или вместе с заверенным в установленном порядке переводом на русский язык</a:t>
            </a:r>
          </a:p>
          <a:p>
            <a:pPr>
              <a:lnSpc>
                <a:spcPct val="100000"/>
              </a:lnSpc>
            </a:pPr>
            <a:r>
              <a:rPr lang="ru-RU" sz="1350" dirty="0">
                <a:latin typeface="Arial" panose="020B0604020202020204" pitchFamily="34" charset="0"/>
                <a:cs typeface="Arial" panose="020B0604020202020204" pitchFamily="34" charset="0"/>
              </a:rPr>
              <a:t>****при зачислении в 10-11 классы</a:t>
            </a:r>
          </a:p>
          <a:p>
            <a:pPr>
              <a:lnSpc>
                <a:spcPct val="100000"/>
              </a:lnSpc>
            </a:pPr>
            <a:r>
              <a:rPr lang="ru-RU" sz="1350" dirty="0">
                <a:latin typeface="Arial" panose="020B0604020202020204" pitchFamily="34" charset="0"/>
                <a:cs typeface="Arial" panose="020B0604020202020204" pitchFamily="34" charset="0"/>
              </a:rPr>
              <a:t>*****при переводе в новую школу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2054742-2EF4-4FBF-874D-C92A43A467DB}"/>
              </a:ext>
            </a:extLst>
          </p:cNvPr>
          <p:cNvSpPr txBox="1"/>
          <p:nvPr/>
        </p:nvSpPr>
        <p:spPr>
          <a:xfrm>
            <a:off x="716759" y="9096510"/>
            <a:ext cx="3794282" cy="20774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1350" dirty="0">
                <a:solidFill>
                  <a:srgbClr val="345B78"/>
                </a:solidFill>
                <a:latin typeface="Arial Black" panose="020B0A04020102020204" pitchFamily="34" charset="0"/>
                <a:ea typeface="Golos Text" panose="020B0503020202020204" pitchFamily="34" charset="0"/>
              </a:rPr>
              <a:t>Форма запроса через СМЭВ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054742-2EF4-4FBF-874D-C92A43A467DB}"/>
              </a:ext>
            </a:extLst>
          </p:cNvPr>
          <p:cNvSpPr txBox="1"/>
          <p:nvPr/>
        </p:nvSpPr>
        <p:spPr>
          <a:xfrm>
            <a:off x="1236167" y="9450099"/>
            <a:ext cx="3274874" cy="135550"/>
          </a:xfrm>
          <a:prstGeom prst="rect">
            <a:avLst/>
          </a:prstGeom>
          <a:effectLst/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>
              <a:lnSpc>
                <a:spcPts val="1000"/>
              </a:lnSpc>
              <a:spcBef>
                <a:spcPts val="0"/>
              </a:spcBef>
              <a:defRPr sz="900">
                <a:solidFill>
                  <a:srgbClr val="173463"/>
                </a:solidFill>
                <a:latin typeface="Montserrat" panose="00000500000000000000" pitchFamily="2" charset="-52"/>
                <a:ea typeface="Golos Text" panose="020B0503020202020204" pitchFamily="34" charset="0"/>
              </a:defRPr>
            </a:lvl1pPr>
          </a:lstStyle>
          <a:p>
            <a:r>
              <a:rPr lang="ru-RU" sz="1350" dirty="0">
                <a:latin typeface="Arial" panose="020B0604020202020204" pitchFamily="34" charset="0"/>
              </a:rPr>
              <a:t>Отсутствует</a:t>
            </a:r>
          </a:p>
        </p:txBody>
      </p:sp>
    </p:spTree>
    <p:extLst>
      <p:ext uri="{BB962C8B-B14F-4D97-AF65-F5344CB8AC3E}">
        <p14:creationId xmlns:p14="http://schemas.microsoft.com/office/powerpoint/2010/main" val="31316467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>
            <a:extLst>
              <a:ext uri="{FF2B5EF4-FFF2-40B4-BE49-F238E27FC236}">
                <a16:creationId xmlns:a16="http://schemas.microsoft.com/office/drawing/2014/main" id="{CA4146AC-6091-4F98-A442-522AA584630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16757" y="413968"/>
            <a:ext cx="13802628" cy="34624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>
              <a:lnSpc>
                <a:spcPts val="2700"/>
              </a:lnSpc>
            </a:pPr>
            <a:r>
              <a:rPr lang="ru-RU" sz="2400" dirty="0">
                <a:solidFill>
                  <a:srgbClr val="002E58"/>
                </a:solidFill>
                <a:latin typeface="Arial Black" panose="020B0A04020102020204" pitchFamily="34" charset="0"/>
                <a:ea typeface="Golos Text Bold" pitchFamily="34" charset="-122"/>
                <a:cs typeface="Golos Text Bold" pitchFamily="34" charset="-120"/>
              </a:rPr>
              <a:t>Оптимизация административных процедур</a:t>
            </a: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2C5F89B7-32D0-4DBF-9F4D-B5360DE5DF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0082035"/>
              </p:ext>
            </p:extLst>
          </p:nvPr>
        </p:nvGraphicFramePr>
        <p:xfrm>
          <a:off x="716757" y="2181365"/>
          <a:ext cx="7821453" cy="4920556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6107619">
                  <a:extLst>
                    <a:ext uri="{9D8B030D-6E8A-4147-A177-3AD203B41FA5}">
                      <a16:colId xmlns:a16="http://schemas.microsoft.com/office/drawing/2014/main" val="2164979017"/>
                    </a:ext>
                  </a:extLst>
                </a:gridCol>
                <a:gridCol w="1713834">
                  <a:extLst>
                    <a:ext uri="{9D8B030D-6E8A-4147-A177-3AD203B41FA5}">
                      <a16:colId xmlns:a16="http://schemas.microsoft.com/office/drawing/2014/main" val="1188998389"/>
                    </a:ext>
                  </a:extLst>
                </a:gridCol>
              </a:tblGrid>
              <a:tr h="611843">
                <a:tc gridSpan="2">
                  <a:txBody>
                    <a:bodyPr/>
                    <a:lstStyle/>
                    <a:p>
                      <a:pPr marL="0" algn="ctr" defTabSz="435305" rtl="0" eaLnBrk="1" latinLnBrk="0" hangingPunct="1"/>
                      <a:r>
                        <a:rPr lang="ru-RU" sz="2000" b="0" kern="1200" baseline="0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ТС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3CB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435305" rtl="0" eaLnBrk="1" latinLnBrk="0" hangingPunct="1"/>
                      <a:endParaRPr lang="ru-RU" sz="1200" b="0" kern="1200" baseline="0" dirty="0">
                        <a:solidFill>
                          <a:schemeClr val="bg1"/>
                        </a:solidFill>
                        <a:latin typeface="Montserrat Bold" pitchFamily="2" charset="-52"/>
                        <a:ea typeface="+mn-ea"/>
                        <a:cs typeface="+mn-cs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86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863320"/>
                  </a:ext>
                </a:extLst>
              </a:tr>
              <a:tr h="841277">
                <a:tc>
                  <a:txBody>
                    <a:bodyPr/>
                    <a:lstStyle/>
                    <a:p>
                      <a:pPr marL="0" algn="ctr" defTabSz="435305" rtl="0" eaLnBrk="1" latinLnBrk="0" hangingPunct="1"/>
                      <a:r>
                        <a:rPr lang="ru-RU" sz="1800" b="0" kern="1200" baseline="0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Административные процедуры </a:t>
                      </a:r>
                      <a:endParaRPr lang="ru-RU" sz="1800" b="0" kern="1200" baseline="0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A1E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35305" rtl="0" eaLnBrk="1" latinLnBrk="0" hangingPunct="1"/>
                      <a:r>
                        <a:rPr lang="ru-RU" sz="1800" b="0" kern="1200" baseline="0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 Срок</a:t>
                      </a:r>
                    </a:p>
                    <a:p>
                      <a:pPr marL="0" algn="ctr" defTabSz="435305" rtl="0" eaLnBrk="1" latinLnBrk="0" hangingPunct="1"/>
                      <a:r>
                        <a:rPr lang="ru-RU" sz="1800" b="0" kern="1200" baseline="0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(</a:t>
                      </a:r>
                      <a:r>
                        <a:rPr lang="ru-RU" sz="1800" b="0" kern="1200" baseline="0" dirty="0" err="1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р.д</a:t>
                      </a:r>
                      <a:r>
                        <a:rPr lang="ru-RU" sz="1800" b="0" kern="1200" baseline="0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.)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86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2103025"/>
                  </a:ext>
                </a:extLst>
              </a:tr>
              <a:tr h="549542">
                <a:tc>
                  <a:txBody>
                    <a:bodyPr/>
                    <a:lstStyle/>
                    <a:p>
                      <a:pPr marL="0" algn="l" defTabSz="580392" rtl="0" eaLnBrk="1" latinLnBrk="0" hangingPunct="1"/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1. Проверка документов и регистрация заявления</a:t>
                      </a: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5D0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CF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580392" rtl="0" eaLnBrk="1" latinLnBrk="0" hangingPunct="1"/>
                      <a:r>
                        <a:rPr lang="ru-RU" sz="13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1 р.д.*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rgbClr val="B5D0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C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245495"/>
                  </a:ext>
                </a:extLst>
              </a:tr>
              <a:tr h="549542">
                <a:tc>
                  <a:txBody>
                    <a:bodyPr/>
                    <a:lstStyle/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2. Формирование и направление межведомственных запросов</a:t>
                      </a: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5D0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3 </a:t>
                      </a:r>
                      <a:r>
                        <a:rPr lang="ru-RU" sz="1300" kern="1200" dirty="0" err="1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р.д</a:t>
                      </a:r>
                      <a:r>
                        <a:rPr lang="ru-RU" sz="13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.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rgbClr val="B5D0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0880531"/>
                  </a:ext>
                </a:extLst>
              </a:tr>
              <a:tr h="691050">
                <a:tc>
                  <a:txBody>
                    <a:bodyPr/>
                    <a:lstStyle/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3. Рассмотрение документов и сведений </a:t>
                      </a: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5D0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C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2 </a:t>
                      </a:r>
                      <a:r>
                        <a:rPr lang="ru-RU" sz="1300" kern="1200" dirty="0" err="1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р.д</a:t>
                      </a:r>
                      <a:r>
                        <a:rPr lang="ru-RU" sz="13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.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rgbClr val="B5D0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C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5005819"/>
                  </a:ext>
                </a:extLst>
              </a:tr>
              <a:tr h="549542">
                <a:tc>
                  <a:txBody>
                    <a:bodyPr/>
                    <a:lstStyle/>
                    <a:p>
                      <a:pPr marL="0" algn="l" defTabSz="580392" rtl="0" eaLnBrk="1" latinLnBrk="0" hangingPunct="1"/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4.</a:t>
                      </a:r>
                      <a:r>
                        <a:rPr lang="ru-RU" sz="1400" kern="1200" baseline="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 П</a:t>
                      </a:r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ринятие решения о предоставлении услуги</a:t>
                      </a:r>
                    </a:p>
                  </a:txBody>
                  <a:tcPr marL="216000" marR="182880" marT="91440" marB="91440">
                    <a:lnL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5D0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580392" rtl="0" eaLnBrk="1" latinLnBrk="0" hangingPunct="1"/>
                      <a:r>
                        <a:rPr lang="ru-RU" sz="13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1</a:t>
                      </a:r>
                      <a:r>
                        <a:rPr lang="ru-RU" sz="1300" kern="1200" baseline="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 ч.*</a:t>
                      </a:r>
                      <a:endParaRPr lang="ru-RU" sz="1300" kern="1200" dirty="0">
                        <a:solidFill>
                          <a:srgbClr val="1B3455"/>
                        </a:solidFill>
                        <a:latin typeface="Arial" panose="020B0604020202020204" pitchFamily="34" charset="0"/>
                        <a:ea typeface="Golos Text" panose="020B0503020202020204" pitchFamily="34" charset="0"/>
                        <a:cs typeface="+mn-cs"/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rgbClr val="B5D0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3791122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marL="0" algn="l" defTabSz="580392" rtl="0" eaLnBrk="1" latinLnBrk="0" hangingPunct="1"/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5.</a:t>
                      </a:r>
                      <a:r>
                        <a:rPr lang="ru-RU" sz="1400" kern="1200" baseline="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 В</a:t>
                      </a:r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ыдача (направление) результата по услуге</a:t>
                      </a:r>
                    </a:p>
                  </a:txBody>
                  <a:tcPr marL="216000" marR="182880" marT="91440" marB="91440">
                    <a:lnL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5D0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CF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580392" rtl="0" eaLnBrk="1" latinLnBrk="0" hangingPunct="1"/>
                      <a:r>
                        <a:rPr lang="en-US" sz="13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1 </a:t>
                      </a:r>
                      <a:r>
                        <a:rPr lang="ru-RU" sz="13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р.д.*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rgbClr val="B5D0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C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09099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marR="0" lvl="0" indent="0" algn="l" defTabSz="435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E58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Итого</a:t>
                      </a: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C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35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33227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E58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р.д</a:t>
                      </a:r>
                      <a:r>
                        <a: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E58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./**33 </a:t>
                      </a:r>
                      <a:r>
                        <a:rPr kumimoji="0" lang="ru-RU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E58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р.д</a:t>
                      </a:r>
                      <a:r>
                        <a: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E58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***</a:t>
                      </a: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A4C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8729030"/>
                  </a:ext>
                </a:extLst>
              </a:tr>
            </a:tbl>
          </a:graphicData>
        </a:graphic>
      </p:graphicFrame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0E49E004-B5EB-4E07-881B-4962775C0C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0620844"/>
              </p:ext>
            </p:extLst>
          </p:nvPr>
        </p:nvGraphicFramePr>
        <p:xfrm>
          <a:off x="9144000" y="2181365"/>
          <a:ext cx="8478744" cy="4910647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6376086">
                  <a:extLst>
                    <a:ext uri="{9D8B030D-6E8A-4147-A177-3AD203B41FA5}">
                      <a16:colId xmlns:a16="http://schemas.microsoft.com/office/drawing/2014/main" val="2164979017"/>
                    </a:ext>
                  </a:extLst>
                </a:gridCol>
                <a:gridCol w="2102658">
                  <a:extLst>
                    <a:ext uri="{9D8B030D-6E8A-4147-A177-3AD203B41FA5}">
                      <a16:colId xmlns:a16="http://schemas.microsoft.com/office/drawing/2014/main" val="1188998389"/>
                    </a:ext>
                  </a:extLst>
                </a:gridCol>
              </a:tblGrid>
              <a:tr h="622314">
                <a:tc gridSpan="2">
                  <a:txBody>
                    <a:bodyPr/>
                    <a:lstStyle/>
                    <a:p>
                      <a:pPr marL="0" algn="ctr" defTabSz="435305" rtl="0" eaLnBrk="1" latinLnBrk="0" hangingPunct="1"/>
                      <a:r>
                        <a:rPr lang="ru-RU" sz="1800" b="0" kern="1200" baseline="0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ЦС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3CB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35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kern="1200" baseline="0" dirty="0">
                        <a:solidFill>
                          <a:schemeClr val="bg1"/>
                        </a:solidFill>
                        <a:latin typeface="Montserrat Bold" pitchFamily="2" charset="-52"/>
                        <a:ea typeface="+mn-ea"/>
                        <a:cs typeface="+mn-cs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4BE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8753484"/>
                  </a:ext>
                </a:extLst>
              </a:tr>
              <a:tr h="914357">
                <a:tc>
                  <a:txBody>
                    <a:bodyPr/>
                    <a:lstStyle/>
                    <a:p>
                      <a:pPr marL="0" algn="ctr" defTabSz="435305" rtl="0" eaLnBrk="1" latinLnBrk="0" hangingPunct="1"/>
                      <a:r>
                        <a:rPr lang="ru-RU" sz="1800" b="0" kern="1200" baseline="0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Административные процедуры </a:t>
                      </a:r>
                      <a:endParaRPr lang="ru-RU" sz="1800" b="0" kern="1200" baseline="0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5D0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A1E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35305" rtl="0" eaLnBrk="1" latinLnBrk="0" hangingPunct="1"/>
                      <a:r>
                        <a:rPr lang="ru-RU" sz="1800" b="0" kern="1200" baseline="0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 Срок</a:t>
                      </a:r>
                    </a:p>
                    <a:p>
                      <a:pPr marL="0" marR="0" lvl="0" indent="0" algn="ctr" defTabSz="435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baseline="0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(</a:t>
                      </a:r>
                      <a:r>
                        <a:rPr lang="ru-RU" sz="1800" b="0" kern="1200" baseline="0" dirty="0" err="1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р.д</a:t>
                      </a:r>
                      <a:r>
                        <a:rPr lang="ru-RU" sz="1800" b="0" kern="1200" baseline="0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.)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rgbClr val="B5D0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4BE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2103025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algn="l" defTabSz="580392" rtl="0" eaLnBrk="1" latinLnBrk="0" hangingPunct="1"/>
                      <a:r>
                        <a:rPr lang="en-US" sz="14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1</a:t>
                      </a:r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. Профилирование заявителя</a:t>
                      </a: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CF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580392" rtl="0" eaLnBrk="1" latinLnBrk="0" hangingPunct="1"/>
                      <a:r>
                        <a:rPr lang="ru-RU" sz="13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В режиме реального</a:t>
                      </a:r>
                      <a:r>
                        <a:rPr lang="ru-RU" sz="1300" kern="1200" baseline="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 времени</a:t>
                      </a:r>
                      <a:endParaRPr lang="ru-RU" sz="1300" kern="1200" dirty="0">
                        <a:solidFill>
                          <a:srgbClr val="1B3455"/>
                        </a:solidFill>
                        <a:latin typeface="Arial" panose="020B0604020202020204" pitchFamily="34" charset="0"/>
                        <a:ea typeface="Golos Text" panose="020B0503020202020204" pitchFamily="34" charset="0"/>
                        <a:cs typeface="+mn-cs"/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rgbClr val="C0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C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245495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marL="0" algn="l" defTabSz="580392" rtl="0" eaLnBrk="1" latinLnBrk="0" hangingPunct="1"/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2. Прием запроса</a:t>
                      </a:r>
                      <a:r>
                        <a:rPr lang="ru-RU" sz="1400" kern="1200" baseline="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 и документов, необходимых для предоставления услуги</a:t>
                      </a:r>
                      <a:endParaRPr lang="ru-RU" sz="1400" kern="1200" dirty="0">
                        <a:solidFill>
                          <a:srgbClr val="1B3455"/>
                        </a:solidFill>
                        <a:latin typeface="Arial" panose="020B0604020202020204" pitchFamily="34" charset="0"/>
                        <a:ea typeface="Golos Text" panose="020B0503020202020204" pitchFamily="34" charset="0"/>
                        <a:cs typeface="+mn-cs"/>
                      </a:endParaRP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580392" rtl="0" eaLnBrk="1" latinLnBrk="0" hangingPunct="1"/>
                      <a:r>
                        <a:rPr lang="ru-RU" sz="13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В режиме реального</a:t>
                      </a:r>
                      <a:r>
                        <a:rPr lang="ru-RU" sz="1300" kern="1200" baseline="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 времени</a:t>
                      </a:r>
                      <a:endParaRPr lang="ru-RU" sz="1300" kern="1200" dirty="0">
                        <a:solidFill>
                          <a:srgbClr val="1B3455"/>
                        </a:solidFill>
                        <a:latin typeface="Arial" panose="020B0604020202020204" pitchFamily="34" charset="0"/>
                        <a:ea typeface="Golos Text" panose="020B0503020202020204" pitchFamily="34" charset="0"/>
                        <a:cs typeface="+mn-cs"/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rgbClr val="C0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0880531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3. Межведомственное информационное взаимодействие</a:t>
                      </a: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3 </a:t>
                      </a:r>
                      <a:r>
                        <a:rPr lang="ru-RU" sz="1300" kern="1200" dirty="0" err="1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р.д</a:t>
                      </a:r>
                      <a:r>
                        <a:rPr lang="ru-RU" sz="13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.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rgbClr val="C0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7682">
                <a:tc>
                  <a:txBody>
                    <a:bodyPr/>
                    <a:lstStyle/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4. Принятие решения о предоставлении услуги</a:t>
                      </a: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1</a:t>
                      </a:r>
                      <a:r>
                        <a:rPr lang="ru-RU" sz="13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 </a:t>
                      </a:r>
                      <a:r>
                        <a:rPr lang="ru-RU" sz="1300" kern="1200" dirty="0" err="1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р.д</a:t>
                      </a:r>
                      <a:r>
                        <a:rPr lang="ru-RU" sz="13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.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rgbClr val="C0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5005819"/>
                  </a:ext>
                </a:extLst>
              </a:tr>
              <a:tr h="631815">
                <a:tc>
                  <a:txBody>
                    <a:bodyPr/>
                    <a:lstStyle/>
                    <a:p>
                      <a:pPr marL="0" algn="l" defTabSz="580392" rtl="0" eaLnBrk="1" latinLnBrk="0" hangingPunct="1"/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5.</a:t>
                      </a:r>
                      <a:r>
                        <a:rPr lang="ru-RU" sz="1400" kern="1200" baseline="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 Предоставление </a:t>
                      </a:r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результата услуги</a:t>
                      </a:r>
                    </a:p>
                  </a:txBody>
                  <a:tcPr marL="216000" marR="182880" marT="91440" marB="91440">
                    <a:lnL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E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580392" rtl="0" eaLnBrk="1" latinLnBrk="0" hangingPunct="1"/>
                      <a:r>
                        <a:rPr lang="ru-RU" sz="13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В режиме реального времени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rgbClr val="C0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E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090992"/>
                  </a:ext>
                </a:extLst>
              </a:tr>
              <a:tr h="549519">
                <a:tc>
                  <a:txBody>
                    <a:bodyPr/>
                    <a:lstStyle/>
                    <a:p>
                      <a:pPr marL="0" marR="0" lvl="0" indent="0" algn="l" defTabSz="435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E58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Итого</a:t>
                      </a: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C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E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35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29A72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4</a:t>
                      </a:r>
                      <a:r>
                        <a: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29A72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E58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р.д</a:t>
                      </a:r>
                      <a:r>
                        <a: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E58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.**</a:t>
                      </a: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A4C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E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8716729"/>
                  </a:ext>
                </a:extLst>
              </a:tr>
            </a:tbl>
          </a:graphicData>
        </a:graphic>
      </p:graphicFrame>
      <p:sp>
        <p:nvSpPr>
          <p:cNvPr id="11" name="Объект 2">
            <a:extLst>
              <a:ext uri="{FF2B5EF4-FFF2-40B4-BE49-F238E27FC236}">
                <a16:creationId xmlns:a16="http://schemas.microsoft.com/office/drawing/2014/main" id="{9AB4AC6A-B3A7-467E-9027-787968987A45}"/>
              </a:ext>
            </a:extLst>
          </p:cNvPr>
          <p:cNvSpPr txBox="1">
            <a:spLocks/>
          </p:cNvSpPr>
          <p:nvPr/>
        </p:nvSpPr>
        <p:spPr>
          <a:xfrm>
            <a:off x="716758" y="1296497"/>
            <a:ext cx="6354191" cy="2151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indent="0" defTabSz="435305">
              <a:lnSpc>
                <a:spcPts val="1500"/>
              </a:lnSpc>
              <a:spcBef>
                <a:spcPts val="0"/>
              </a:spcBef>
              <a:buFontTx/>
              <a:buNone/>
              <a:defRPr sz="1400" b="0" i="0">
                <a:solidFill>
                  <a:srgbClr val="002E58"/>
                </a:solidFill>
                <a:latin typeface="Montserrat SemiBold" pitchFamily="2" charset="-52"/>
                <a:ea typeface="Golos Text Bold" pitchFamily="34" charset="-122"/>
                <a:cs typeface="Golos Text Bold" pitchFamily="34" charset="-120"/>
              </a:defRPr>
            </a:lvl1pPr>
            <a:lvl2pPr marL="0" indent="0" defTabSz="435305">
              <a:spcBef>
                <a:spcPts val="0"/>
              </a:spcBef>
              <a:buFontTx/>
              <a:buNone/>
              <a:defRPr sz="1400" b="1" i="0">
                <a:latin typeface="Montserrat" panose="00000500000000000000" pitchFamily="2" charset="-52"/>
                <a:cs typeface="Arial"/>
              </a:defRPr>
            </a:lvl2pPr>
            <a:lvl3pPr marL="181377" indent="-181377" defTabSz="435305">
              <a:spcBef>
                <a:spcPts val="0"/>
              </a:spcBef>
              <a:buSzPct val="80000"/>
              <a:buFont typeface="Lucida Grande"/>
              <a:buChar char="＞"/>
              <a:defRPr sz="1300" b="0" i="0">
                <a:latin typeface="Montserrat" panose="00000500000000000000" pitchFamily="2" charset="-52"/>
                <a:cs typeface="Arial"/>
              </a:defRPr>
            </a:lvl3pPr>
            <a:lvl4pPr marL="0" indent="0" defTabSz="435305">
              <a:spcBef>
                <a:spcPts val="0"/>
              </a:spcBef>
              <a:buFontTx/>
              <a:buNone/>
              <a:defRPr sz="1700" b="0" i="0" cap="all">
                <a:latin typeface="Montserrat" panose="00000500000000000000" pitchFamily="2" charset="-52"/>
                <a:cs typeface="Arial"/>
              </a:defRPr>
            </a:lvl4pPr>
            <a:lvl5pPr marL="0" indent="0" defTabSz="435305">
              <a:spcBef>
                <a:spcPts val="0"/>
              </a:spcBef>
              <a:buFontTx/>
              <a:buNone/>
              <a:defRPr sz="1000" b="0" i="0">
                <a:latin typeface="Montserrat" panose="00000500000000000000" pitchFamily="2" charset="-52"/>
                <a:cs typeface="Arial"/>
              </a:defRPr>
            </a:lvl5pPr>
            <a:lvl6pPr marL="2394176" indent="-217652" defTabSz="435305">
              <a:spcBef>
                <a:spcPct val="20000"/>
              </a:spcBef>
              <a:buFont typeface="Arial"/>
              <a:buChar char="•"/>
              <a:defRPr sz="1900"/>
            </a:lvl6pPr>
            <a:lvl7pPr marL="2829480" indent="-217652" defTabSz="435305">
              <a:spcBef>
                <a:spcPct val="20000"/>
              </a:spcBef>
              <a:buFont typeface="Arial"/>
              <a:buChar char="•"/>
              <a:defRPr sz="1900"/>
            </a:lvl7pPr>
            <a:lvl8pPr marL="3264785" indent="-217652" defTabSz="435305">
              <a:spcBef>
                <a:spcPct val="20000"/>
              </a:spcBef>
              <a:buFont typeface="Arial"/>
              <a:buChar char="•"/>
              <a:defRPr sz="1900"/>
            </a:lvl8pPr>
            <a:lvl9pPr marL="3700090" indent="-217652" defTabSz="435305">
              <a:spcBef>
                <a:spcPct val="20000"/>
              </a:spcBef>
              <a:buFont typeface="Arial"/>
              <a:buChar char="•"/>
              <a:defRPr sz="1900"/>
            </a:lvl9pPr>
          </a:lstStyle>
          <a:p>
            <a:r>
              <a:rPr lang="ru-RU" sz="2100" b="1" dirty="0">
                <a:latin typeface="Arial Black" panose="020B0A04020102020204" pitchFamily="34" charset="0"/>
              </a:rPr>
              <a:t>Запись в школу (по всем </a:t>
            </a:r>
            <a:r>
              <a:rPr lang="ru-RU" sz="2100" b="1" dirty="0" err="1">
                <a:latin typeface="Arial Black" panose="020B0A04020102020204" pitchFamily="34" charset="0"/>
              </a:rPr>
              <a:t>подуслугам</a:t>
            </a:r>
            <a:r>
              <a:rPr lang="ru-RU" sz="2100" b="1" dirty="0">
                <a:latin typeface="Arial Black" panose="020B0A04020102020204" pitchFamily="34" charset="0"/>
              </a:rPr>
              <a:t>)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05480" y="7234104"/>
            <a:ext cx="136418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50" dirty="0">
                <a:solidFill>
                  <a:srgbClr val="8CA3BE"/>
                </a:solidFill>
                <a:latin typeface="Arial" panose="020B0604020202020204" pitchFamily="34" charset="0"/>
                <a:ea typeface="Golos Text Medium" panose="020B0603020202020204" pitchFamily="34" charset="0"/>
                <a:cs typeface="Golos Text Bold" pitchFamily="34" charset="-120"/>
              </a:rPr>
              <a:t>*Не включается в общий срок предоставления услуги</a:t>
            </a:r>
          </a:p>
          <a:p>
            <a:r>
              <a:rPr lang="ru-RU" sz="1350" dirty="0">
                <a:solidFill>
                  <a:srgbClr val="8CA3BE"/>
                </a:solidFill>
                <a:latin typeface="Arial" panose="020B0604020202020204" pitchFamily="34" charset="0"/>
                <a:ea typeface="Golos Text Medium" panose="020B0603020202020204" pitchFamily="34" charset="0"/>
                <a:cs typeface="Golos Text Bold" pitchFamily="34" charset="-120"/>
              </a:rPr>
              <a:t>**В случае подачи заявления по 1 этапу записи в 1 класс результат предоставляется в течение 3 </a:t>
            </a:r>
            <a:r>
              <a:rPr lang="ru-RU" sz="1350" dirty="0" err="1">
                <a:solidFill>
                  <a:srgbClr val="8CA3BE"/>
                </a:solidFill>
                <a:latin typeface="Arial" panose="020B0604020202020204" pitchFamily="34" charset="0"/>
                <a:ea typeface="Golos Text Medium" panose="020B0603020202020204" pitchFamily="34" charset="0"/>
                <a:cs typeface="Golos Text Bold" pitchFamily="34" charset="-120"/>
              </a:rPr>
              <a:t>р.д</a:t>
            </a:r>
            <a:r>
              <a:rPr lang="ru-RU" sz="1350" dirty="0">
                <a:solidFill>
                  <a:srgbClr val="8CA3BE"/>
                </a:solidFill>
                <a:latin typeface="Arial" panose="020B0604020202020204" pitchFamily="34" charset="0"/>
                <a:ea typeface="Golos Text Medium" panose="020B0603020202020204" pitchFamily="34" charset="0"/>
                <a:cs typeface="Golos Text Bold" pitchFamily="34" charset="-120"/>
              </a:rPr>
              <a:t>. после завершения. </a:t>
            </a:r>
          </a:p>
          <a:p>
            <a:r>
              <a:rPr lang="ru-RU" sz="1350" dirty="0">
                <a:solidFill>
                  <a:srgbClr val="8CA3BE"/>
                </a:solidFill>
                <a:latin typeface="Arial" panose="020B0604020202020204" pitchFamily="34" charset="0"/>
                <a:ea typeface="Golos Text Medium" panose="020B0603020202020204" pitchFamily="34" charset="0"/>
                <a:cs typeface="Golos Text Bold" pitchFamily="34" charset="-120"/>
              </a:rPr>
              <a:t>*** Для иностранных граждан и лиц без гражданства, без учета сроков прохождения тестирования на знание русского языка.</a:t>
            </a:r>
          </a:p>
          <a:p>
            <a:endParaRPr lang="ru-RU" sz="1350" dirty="0">
              <a:solidFill>
                <a:srgbClr val="8CA3BE"/>
              </a:solidFill>
              <a:latin typeface="Arial" panose="020B0604020202020204" pitchFamily="34" charset="0"/>
              <a:ea typeface="Golos Text Medium" panose="020B0603020202020204" pitchFamily="34" charset="0"/>
              <a:cs typeface="Golos Text Bold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315237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45430002-EB66-4284-9EBB-A5AE3B77A1E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91108" y="394849"/>
            <a:ext cx="12802775" cy="34624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>
              <a:lnSpc>
                <a:spcPts val="2700"/>
              </a:lnSpc>
            </a:pPr>
            <a:r>
              <a:rPr lang="ru-RU" sz="2400" dirty="0">
                <a:solidFill>
                  <a:srgbClr val="002E58"/>
                </a:solidFill>
                <a:latin typeface="Arial Black" panose="020B0A04020102020204" pitchFamily="34" charset="0"/>
                <a:ea typeface="Golos Text Bold" pitchFamily="34" charset="-122"/>
                <a:cs typeface="Arial" panose="020B0604020202020204" pitchFamily="34" charset="0"/>
              </a:rPr>
              <a:t>Перечень требуемых межведомственных обменов</a:t>
            </a:r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7A18328D-97C4-4BE0-92D7-27A58236818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1152550"/>
              </p:ext>
            </p:extLst>
          </p:nvPr>
        </p:nvGraphicFramePr>
        <p:xfrm>
          <a:off x="491108" y="1558106"/>
          <a:ext cx="16139848" cy="9087288"/>
        </p:xfrm>
        <a:graphic>
          <a:graphicData uri="http://schemas.openxmlformats.org/drawingml/2006/table">
            <a:tbl>
              <a:tblPr firstRow="1" bandRow="1">
                <a:effectLst/>
                <a:tableStyleId>{3B4B98B0-60AC-42C2-AFA5-B58CD77FA1E5}</a:tableStyleId>
              </a:tblPr>
              <a:tblGrid>
                <a:gridCol w="2112391">
                  <a:extLst>
                    <a:ext uri="{9D8B030D-6E8A-4147-A177-3AD203B41FA5}">
                      <a16:colId xmlns:a16="http://schemas.microsoft.com/office/drawing/2014/main" val="2582259762"/>
                    </a:ext>
                  </a:extLst>
                </a:gridCol>
                <a:gridCol w="6623237">
                  <a:extLst>
                    <a:ext uri="{9D8B030D-6E8A-4147-A177-3AD203B41FA5}">
                      <a16:colId xmlns:a16="http://schemas.microsoft.com/office/drawing/2014/main" val="3010440640"/>
                    </a:ext>
                  </a:extLst>
                </a:gridCol>
                <a:gridCol w="2550960">
                  <a:extLst>
                    <a:ext uri="{9D8B030D-6E8A-4147-A177-3AD203B41FA5}">
                      <a16:colId xmlns:a16="http://schemas.microsoft.com/office/drawing/2014/main" val="3070115845"/>
                    </a:ext>
                  </a:extLst>
                </a:gridCol>
                <a:gridCol w="2580452">
                  <a:extLst>
                    <a:ext uri="{9D8B030D-6E8A-4147-A177-3AD203B41FA5}">
                      <a16:colId xmlns:a16="http://schemas.microsoft.com/office/drawing/2014/main" val="1653148280"/>
                    </a:ext>
                  </a:extLst>
                </a:gridCol>
                <a:gridCol w="2272808">
                  <a:extLst>
                    <a:ext uri="{9D8B030D-6E8A-4147-A177-3AD203B41FA5}">
                      <a16:colId xmlns:a16="http://schemas.microsoft.com/office/drawing/2014/main" val="2139100727"/>
                    </a:ext>
                  </a:extLst>
                </a:gridCol>
              </a:tblGrid>
              <a:tr h="481649">
                <a:tc rowSpan="2">
                  <a:txBody>
                    <a:bodyPr/>
                    <a:lstStyle/>
                    <a:p>
                      <a:pPr algn="ctr"/>
                      <a:r>
                        <a:rPr lang="ru-RU" sz="2400" b="0" baseline="0" dirty="0">
                          <a:solidFill>
                            <a:schemeClr val="bg1"/>
                          </a:solidFill>
                          <a:latin typeface="Montserrat SemiBold" panose="020B0604020202020204" pitchFamily="2" charset="-52"/>
                        </a:rPr>
                        <a:t>Поставщик сведений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rgbClr val="6CA1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CA1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3CB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435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baseline="0" dirty="0">
                          <a:solidFill>
                            <a:schemeClr val="bg1"/>
                          </a:solidFill>
                          <a:latin typeface="Montserrat SemiBold" panose="020B0604020202020204" pitchFamily="2" charset="-52"/>
                        </a:rPr>
                        <a:t>  Наименование вида сведений </a:t>
                      </a:r>
                      <a:endParaRPr lang="ru-RU" sz="2400" baseline="0" dirty="0">
                        <a:solidFill>
                          <a:schemeClr val="bg1"/>
                        </a:solidFill>
                        <a:latin typeface="Montserrat SemiBold" pitchFamily="2" charset="-52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CA1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3CB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435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baseline="0" dirty="0">
                          <a:solidFill>
                            <a:schemeClr val="bg1"/>
                          </a:solidFill>
                          <a:latin typeface="Montserrat SemiBold" panose="020B0604020202020204" pitchFamily="2" charset="-52"/>
                        </a:rPr>
                        <a:t>ТС</a:t>
                      </a:r>
                      <a:endParaRPr lang="ru-RU" sz="2400" baseline="0" dirty="0">
                        <a:solidFill>
                          <a:schemeClr val="bg1"/>
                        </a:solidFill>
                        <a:latin typeface="Montserrat SemiBold" pitchFamily="2" charset="-52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CA1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3CB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35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baseline="0" dirty="0">
                          <a:solidFill>
                            <a:schemeClr val="bg1"/>
                          </a:solidFill>
                          <a:latin typeface="Montserrat SemiBold" pitchFamily="2" charset="-52"/>
                        </a:rPr>
                        <a:t>ЦС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CA1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CA1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3CB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35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aseline="0" dirty="0">
                        <a:solidFill>
                          <a:schemeClr val="bg1"/>
                        </a:solidFill>
                        <a:latin typeface="Montserrat" panose="00000500000000000000" pitchFamily="2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2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7117144"/>
                  </a:ext>
                </a:extLst>
              </a:tr>
              <a:tr h="36604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35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kern="1200" baseline="0" dirty="0">
                          <a:solidFill>
                            <a:schemeClr val="bg1"/>
                          </a:solidFill>
                          <a:latin typeface="Montserrat SemiBold" panose="020B0604020202020204" pitchFamily="2" charset="-52"/>
                          <a:ea typeface="+mn-ea"/>
                          <a:cs typeface="+mn-cs"/>
                        </a:rPr>
                        <a:t>Источник и способ получения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3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5305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kern="1200" baseline="0" dirty="0">
                          <a:solidFill>
                            <a:schemeClr val="bg1"/>
                          </a:solidFill>
                          <a:latin typeface="Montserrat SemiBold" panose="020B0604020202020204" pitchFamily="2" charset="-52"/>
                          <a:ea typeface="+mn-ea"/>
                          <a:cs typeface="+mn-cs"/>
                        </a:rPr>
                        <a:t>Срок реализации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CA1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3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0818640"/>
                  </a:ext>
                </a:extLst>
              </a:tr>
              <a:tr h="376020">
                <a:tc gridSpan="5">
                  <a:txBody>
                    <a:bodyPr/>
                    <a:lstStyle/>
                    <a:p>
                      <a:pPr algn="ctr"/>
                      <a:r>
                        <a:rPr lang="ru-RU" sz="1800" b="1" baseline="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Виды сведений, запрашиваемые в рамках межведомственного информационного взаимодействия, для предоставления оптимизируемой меры поддержки</a:t>
                      </a:r>
                    </a:p>
                  </a:txBody>
                  <a:tcPr marL="216000" marR="182880" marT="108000" marB="108000">
                    <a:lnL w="12700" cap="flat" cmpd="sng" algn="ctr">
                      <a:solidFill>
                        <a:srgbClr val="6CA1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CA1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2FC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71450" marR="0" lvl="0" indent="-171450" algn="l" defTabSz="580392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ru-RU" sz="600" kern="1200" dirty="0">
                        <a:solidFill>
                          <a:srgbClr val="1B3455"/>
                        </a:solidFill>
                        <a:latin typeface="Montserrat" pitchFamily="2" charset="-52"/>
                        <a:ea typeface="Golos Text" panose="020B0503020202020204" pitchFamily="34" charset="0"/>
                        <a:cs typeface="+mn-cs"/>
                      </a:endParaRPr>
                    </a:p>
                  </a:txBody>
                  <a:tcPr marL="144000" marR="121920" marT="72000" marB="72000">
                    <a:lnL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CA1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algn="l" defTabSz="580392" rtl="0" eaLnBrk="1" latinLnBrk="0" hangingPunct="1">
                        <a:spcAft>
                          <a:spcPts val="500"/>
                        </a:spcAft>
                      </a:pPr>
                      <a:endParaRPr lang="ru-RU" sz="600" kern="1200" dirty="0">
                        <a:solidFill>
                          <a:srgbClr val="1B3455"/>
                        </a:solidFill>
                        <a:latin typeface="Montserrat Medium" pitchFamily="2" charset="-52"/>
                        <a:ea typeface="Golos Text" panose="020B0503020202020204" pitchFamily="34" charset="0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rgbClr val="6CA1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CA1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E5E3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l" defTabSz="580392" rtl="0" eaLnBrk="1" latinLnBrk="0" hangingPunct="1">
                        <a:spcAft>
                          <a:spcPts val="500"/>
                        </a:spcAft>
                      </a:pPr>
                      <a:endParaRPr lang="ru-RU" sz="600" kern="1200" dirty="0">
                        <a:solidFill>
                          <a:srgbClr val="1B3455"/>
                        </a:solidFill>
                        <a:latin typeface="Montserrat Medium" pitchFamily="2" charset="-52"/>
                        <a:ea typeface="Golos Text" panose="020B0503020202020204" pitchFamily="34" charset="0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rgbClr val="6CA1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EF8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600" kern="1200" dirty="0">
                        <a:solidFill>
                          <a:srgbClr val="1B3455">
                            <a:alpha val="56000"/>
                          </a:srgbClr>
                        </a:solidFill>
                        <a:latin typeface="Montserrat Medium" pitchFamily="2" charset="-52"/>
                        <a:ea typeface="Golos Text" panose="020B0503020202020204" pitchFamily="34" charset="0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CA1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520743"/>
                  </a:ext>
                </a:extLst>
              </a:tr>
              <a:tr h="1359000">
                <a:tc>
                  <a:txBody>
                    <a:bodyPr/>
                    <a:lstStyle/>
                    <a:p>
                      <a:pPr marL="0" algn="l" defTabSz="580392" rtl="0" eaLnBrk="1" latinLnBrk="0" hangingPunct="1"/>
                      <a:r>
                        <a:rPr lang="ru-RU" sz="12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Arial" panose="020B0604020202020204" pitchFamily="34" charset="0"/>
                        </a:rPr>
                        <a:t>МВД России</a:t>
                      </a:r>
                    </a:p>
                  </a:txBody>
                  <a:tcPr marL="216000" marR="182880" marT="108000" marB="108000">
                    <a:lnL w="12700" cap="flat" cmpd="sng" algn="ctr">
                      <a:solidFill>
                        <a:srgbClr val="6CA1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C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200" b="1" kern="1200" dirty="0">
                          <a:solidFill>
                            <a:srgbClr val="436793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Arial" panose="020B0604020202020204" pitchFamily="34" charset="0"/>
                        </a:rPr>
                        <a:t>Проверка действительности паспорта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200" b="1" kern="1200" dirty="0">
                          <a:solidFill>
                            <a:srgbClr val="436793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Arial" panose="020B0604020202020204" pitchFamily="34" charset="0"/>
                        </a:rPr>
                        <a:t>Атрибутивный состав ответа: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200" kern="1200" dirty="0">
                          <a:solidFill>
                            <a:srgbClr val="436793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Arial" panose="020B0604020202020204" pitchFamily="34" charset="0"/>
                        </a:rPr>
                        <a:t>• Паспорт действителен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200" kern="1200" dirty="0">
                          <a:solidFill>
                            <a:srgbClr val="436793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Arial" panose="020B0604020202020204" pitchFamily="34" charset="0"/>
                        </a:rPr>
                        <a:t>• Паспорт недействителен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200" kern="1200" dirty="0">
                          <a:solidFill>
                            <a:srgbClr val="436793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Arial" panose="020B0604020202020204" pitchFamily="34" charset="0"/>
                        </a:rPr>
                        <a:t>• Информация о паспорте не найдена</a:t>
                      </a:r>
                      <a:endParaRPr lang="ru-RU" sz="1200" kern="1200" dirty="0">
                        <a:solidFill>
                          <a:srgbClr val="1B3455"/>
                        </a:solidFill>
                        <a:latin typeface="Arial" panose="020B0604020202020204" pitchFamily="34" charset="0"/>
                        <a:ea typeface="Golos Text" panose="020B05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6000" marR="182880" marT="108000" marB="108000">
                    <a:lnL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CA1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CF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580392" rtl="0" eaLnBrk="1" latinLnBrk="0" hangingPunct="1">
                        <a:spcAft>
                          <a:spcPts val="500"/>
                        </a:spcAft>
                      </a:pPr>
                      <a:r>
                        <a:rPr lang="ru-RU" sz="12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Arial" panose="020B0604020202020204" pitchFamily="34" charset="0"/>
                        </a:rPr>
                        <a:t>Реализовано</a:t>
                      </a:r>
                    </a:p>
                    <a:p>
                      <a:pPr marL="0" algn="l" defTabSz="580392" rtl="0" eaLnBrk="1" latinLnBrk="0" hangingPunct="1">
                        <a:spcAft>
                          <a:spcPts val="500"/>
                        </a:spcAft>
                      </a:pPr>
                      <a:r>
                        <a:rPr lang="ru-RU" sz="12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Arial" panose="020B0604020202020204" pitchFamily="34" charset="0"/>
                        </a:rPr>
                        <a:t>ИС МВД России</a:t>
                      </a:r>
                    </a:p>
                    <a:p>
                      <a:pPr marL="0" algn="l" defTabSz="580392" rtl="0" eaLnBrk="1" latinLnBrk="0" hangingPunct="1">
                        <a:spcAft>
                          <a:spcPts val="500"/>
                        </a:spcAft>
                      </a:pPr>
                      <a:r>
                        <a:rPr lang="ru-RU" sz="12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Arial" panose="020B0604020202020204" pitchFamily="34" charset="0"/>
                        </a:rPr>
                        <a:t>СМЭВ 3</a:t>
                      </a:r>
                    </a:p>
                    <a:p>
                      <a:pPr marL="0" algn="l" defTabSz="580392" rtl="0" eaLnBrk="1" latinLnBrk="0" hangingPunct="1">
                        <a:spcAft>
                          <a:spcPts val="500"/>
                        </a:spcAft>
                      </a:pPr>
                      <a:endParaRPr lang="ru-RU" sz="1200" kern="1200" dirty="0">
                        <a:solidFill>
                          <a:srgbClr val="1B3455"/>
                        </a:solidFill>
                        <a:latin typeface="Arial" panose="020B0604020202020204" pitchFamily="34" charset="0"/>
                        <a:ea typeface="Golos Text" panose="020B05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6000" marR="216000" marT="162000" marB="162000">
                    <a:lnL w="12700" cap="flat" cmpd="sng" algn="ctr">
                      <a:solidFill>
                        <a:srgbClr val="6CA1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CA1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E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Arial" panose="020B0604020202020204" pitchFamily="34" charset="0"/>
                        </a:rPr>
                        <a:t>ИС МВД России</a:t>
                      </a:r>
                    </a:p>
                    <a:p>
                      <a:pPr marL="0" algn="l" defTabSz="580392" rtl="0" eaLnBrk="1" latinLnBrk="0" hangingPunct="1">
                        <a:spcAft>
                          <a:spcPts val="500"/>
                        </a:spcAft>
                      </a:pPr>
                      <a:r>
                        <a:rPr lang="ru-RU" sz="12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Arial" panose="020B0604020202020204" pitchFamily="34" charset="0"/>
                        </a:rPr>
                        <a:t>СМЭВ 4</a:t>
                      </a:r>
                    </a:p>
                  </a:txBody>
                  <a:tcPr marL="216000" marR="216000" marT="162000" marB="162000">
                    <a:lnL w="12700" cap="flat" cmpd="sng" algn="ctr">
                      <a:solidFill>
                        <a:srgbClr val="6CA1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9D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580392" rtl="0" eaLnBrk="1" latinLnBrk="0" hangingPunct="1">
                        <a:spcAft>
                          <a:spcPts val="500"/>
                        </a:spcAft>
                      </a:pPr>
                      <a:r>
                        <a:rPr lang="ru-RU" sz="12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Arial" panose="020B0604020202020204" pitchFamily="34" charset="0"/>
                        </a:rPr>
                        <a:t>Реализовано</a:t>
                      </a:r>
                      <a:endParaRPr lang="ru-RU" sz="1200" kern="1200" dirty="0">
                        <a:solidFill>
                          <a:srgbClr val="1B3455">
                            <a:alpha val="56000"/>
                          </a:srgbClr>
                        </a:solidFill>
                        <a:latin typeface="Arial" panose="020B0604020202020204" pitchFamily="34" charset="0"/>
                        <a:ea typeface="Golos Text" panose="020B05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6000" marR="216000" marT="162000" marB="162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CA1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9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0226263"/>
                  </a:ext>
                </a:extLst>
              </a:tr>
              <a:tr h="1610460">
                <a:tc>
                  <a:txBody>
                    <a:bodyPr/>
                    <a:lstStyle/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Arial" panose="020B0604020202020204" pitchFamily="34" charset="0"/>
                        </a:rPr>
                        <a:t> МВД России</a:t>
                      </a:r>
                    </a:p>
                  </a:txBody>
                  <a:tcPr marL="216000" marR="182880" marT="108000" marB="108000">
                    <a:lnL w="12700" cap="flat" cmpd="sng" algn="ctr">
                      <a:solidFill>
                        <a:srgbClr val="6CA1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200" b="1" kern="1200" dirty="0">
                          <a:solidFill>
                            <a:srgbClr val="436793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Arial" panose="020B0604020202020204" pitchFamily="34" charset="0"/>
                        </a:rPr>
                        <a:t>Регистрация по месту жительства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200" b="1" kern="1200" dirty="0">
                          <a:solidFill>
                            <a:srgbClr val="436793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Arial" panose="020B0604020202020204" pitchFamily="34" charset="0"/>
                        </a:rPr>
                        <a:t>Атрибутивный состав ответа: 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200" kern="1200" dirty="0">
                          <a:solidFill>
                            <a:srgbClr val="436793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Arial" panose="020B0604020202020204" pitchFamily="34" charset="0"/>
                        </a:rPr>
                        <a:t>• ФИО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200" kern="1200" dirty="0">
                          <a:solidFill>
                            <a:srgbClr val="436793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Arial" panose="020B0604020202020204" pitchFamily="34" charset="0"/>
                        </a:rPr>
                        <a:t>• Дата рождения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200" kern="1200" dirty="0">
                          <a:solidFill>
                            <a:srgbClr val="436793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Arial" panose="020B0604020202020204" pitchFamily="34" charset="0"/>
                        </a:rPr>
                        <a:t>• Данные документа</a:t>
                      </a:r>
                      <a:r>
                        <a:rPr lang="ru-RU" sz="1200" kern="1200" baseline="0" dirty="0">
                          <a:solidFill>
                            <a:srgbClr val="436793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Arial" panose="020B0604020202020204" pitchFamily="34" charset="0"/>
                        </a:rPr>
                        <a:t> удостоверяющего личность</a:t>
                      </a:r>
                      <a:endParaRPr lang="ru-RU" sz="1200" kern="1200" dirty="0">
                        <a:solidFill>
                          <a:srgbClr val="436793"/>
                        </a:solidFill>
                        <a:latin typeface="Arial" panose="020B0604020202020204" pitchFamily="34" charset="0"/>
                        <a:ea typeface="Golos Text" panose="020B0503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200" kern="1200" dirty="0">
                          <a:solidFill>
                            <a:srgbClr val="436793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Arial" panose="020B0604020202020204" pitchFamily="34" charset="0"/>
                        </a:rPr>
                        <a:t>• Адрес регистрации</a:t>
                      </a:r>
                      <a:endParaRPr lang="ru-RU" sz="1200" kern="1200" dirty="0">
                        <a:solidFill>
                          <a:srgbClr val="1B3455"/>
                        </a:solidFill>
                        <a:latin typeface="Arial" panose="020B0604020202020204" pitchFamily="34" charset="0"/>
                        <a:ea typeface="Golos Text" panose="020B05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6000" marR="182880" marT="108000" marB="108000">
                    <a:lnL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CA1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580392" rtl="0" eaLnBrk="1" latinLnBrk="0" hangingPunct="1">
                        <a:spcAft>
                          <a:spcPts val="500"/>
                        </a:spcAft>
                      </a:pPr>
                      <a:r>
                        <a:rPr lang="ru-RU" sz="12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Arial" panose="020B0604020202020204" pitchFamily="34" charset="0"/>
                        </a:rPr>
                        <a:t>Реализовано</a:t>
                      </a:r>
                    </a:p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Arial" panose="020B0604020202020204" pitchFamily="34" charset="0"/>
                        </a:rPr>
                        <a:t>ИС МВД России</a:t>
                      </a:r>
                    </a:p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Arial" panose="020B0604020202020204" pitchFamily="34" charset="0"/>
                        </a:rPr>
                        <a:t>СМЭВ 3</a:t>
                      </a:r>
                    </a:p>
                  </a:txBody>
                  <a:tcPr marL="216000" marR="216000" marT="162000" marB="162000">
                    <a:lnL w="12700" cap="flat" cmpd="sng" algn="ctr">
                      <a:solidFill>
                        <a:srgbClr val="6CA1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CA1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E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Arial" panose="020B0604020202020204" pitchFamily="34" charset="0"/>
                        </a:rPr>
                        <a:t>ИС МВД России</a:t>
                      </a:r>
                    </a:p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Arial" panose="020B0604020202020204" pitchFamily="34" charset="0"/>
                        </a:rPr>
                        <a:t>СМЭВ 4</a:t>
                      </a:r>
                    </a:p>
                  </a:txBody>
                  <a:tcPr marL="216000" marR="216000" marT="162000" marB="162000">
                    <a:lnL w="12700" cap="flat" cmpd="sng" algn="ctr">
                      <a:solidFill>
                        <a:srgbClr val="6CA1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9D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580392" rtl="0" eaLnBrk="1" latinLnBrk="0" hangingPunct="1">
                        <a:spcAft>
                          <a:spcPts val="500"/>
                        </a:spcAft>
                      </a:pPr>
                      <a:r>
                        <a:rPr lang="ru-RU" sz="12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Arial" panose="020B0604020202020204" pitchFamily="34" charset="0"/>
                        </a:rPr>
                        <a:t>Реализовано</a:t>
                      </a:r>
                      <a:endParaRPr lang="ru-RU" sz="1200" kern="1200" dirty="0">
                        <a:solidFill>
                          <a:srgbClr val="1B3455">
                            <a:alpha val="56000"/>
                          </a:srgbClr>
                        </a:solidFill>
                        <a:latin typeface="Arial" panose="020B0604020202020204" pitchFamily="34" charset="0"/>
                        <a:ea typeface="Golos Text" panose="020B05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6000" marR="216000" marT="162000" marB="162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CA1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9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4823854"/>
                  </a:ext>
                </a:extLst>
              </a:tr>
              <a:tr h="1956504">
                <a:tc>
                  <a:txBody>
                    <a:bodyPr/>
                    <a:lstStyle/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Arial" panose="020B0604020202020204" pitchFamily="34" charset="0"/>
                        </a:rPr>
                        <a:t>МВД России</a:t>
                      </a:r>
                    </a:p>
                    <a:p>
                      <a:pPr marL="0" algn="l" defTabSz="580392" rtl="0" eaLnBrk="1" latinLnBrk="0" hangingPunct="1"/>
                      <a:endParaRPr lang="ru-RU" sz="1200" kern="1200" dirty="0">
                        <a:solidFill>
                          <a:srgbClr val="1B3455"/>
                        </a:solidFill>
                        <a:latin typeface="Arial" panose="020B0604020202020204" pitchFamily="34" charset="0"/>
                        <a:ea typeface="Golos Text" panose="020B05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6000" marR="182880" marT="108000" marB="108000">
                    <a:lnL w="12700" cap="flat" cmpd="sng" algn="ctr">
                      <a:solidFill>
                        <a:srgbClr val="6CA1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C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800"/>
                        </a:lnSpc>
                        <a:spcAft>
                          <a:spcPts val="600"/>
                        </a:spcAft>
                      </a:pPr>
                      <a:r>
                        <a:rPr lang="ru-RU" sz="1200" b="1" kern="1200" dirty="0">
                          <a:solidFill>
                            <a:srgbClr val="436793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Arial" panose="020B0604020202020204" pitchFamily="34" charset="0"/>
                        </a:rPr>
                        <a:t>Регистрация по месту пребывания</a:t>
                      </a:r>
                    </a:p>
                    <a:p>
                      <a:pPr>
                        <a:lnSpc>
                          <a:spcPts val="800"/>
                        </a:lnSpc>
                        <a:spcAft>
                          <a:spcPts val="600"/>
                        </a:spcAft>
                      </a:pPr>
                      <a:r>
                        <a:rPr lang="ru-RU" sz="1200" b="1" kern="1200" dirty="0">
                          <a:solidFill>
                            <a:srgbClr val="436793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Arial" panose="020B0604020202020204" pitchFamily="34" charset="0"/>
                        </a:rPr>
                        <a:t>Атрибутивный состав ответа: </a:t>
                      </a:r>
                    </a:p>
                    <a:p>
                      <a:pPr>
                        <a:lnSpc>
                          <a:spcPts val="800"/>
                        </a:lnSpc>
                        <a:spcAft>
                          <a:spcPts val="600"/>
                        </a:spcAft>
                      </a:pPr>
                      <a:r>
                        <a:rPr lang="ru-RU" sz="1200" kern="1200" dirty="0">
                          <a:solidFill>
                            <a:srgbClr val="436793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Arial" panose="020B0604020202020204" pitchFamily="34" charset="0"/>
                        </a:rPr>
                        <a:t>• ФИО</a:t>
                      </a:r>
                    </a:p>
                    <a:p>
                      <a:pPr>
                        <a:lnSpc>
                          <a:spcPts val="800"/>
                        </a:lnSpc>
                        <a:spcAft>
                          <a:spcPts val="600"/>
                        </a:spcAft>
                      </a:pPr>
                      <a:r>
                        <a:rPr lang="ru-RU" sz="1200" kern="1200" dirty="0">
                          <a:solidFill>
                            <a:srgbClr val="436793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Arial" panose="020B0604020202020204" pitchFamily="34" charset="0"/>
                        </a:rPr>
                        <a:t>• Дата рождения</a:t>
                      </a:r>
                    </a:p>
                    <a:p>
                      <a:pPr>
                        <a:lnSpc>
                          <a:spcPts val="800"/>
                        </a:lnSpc>
                        <a:spcAft>
                          <a:spcPts val="600"/>
                        </a:spcAft>
                      </a:pPr>
                      <a:r>
                        <a:rPr lang="ru-RU" sz="1200" kern="1200" dirty="0">
                          <a:solidFill>
                            <a:srgbClr val="436793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Arial" panose="020B0604020202020204" pitchFamily="34" charset="0"/>
                        </a:rPr>
                        <a:t>• Данные документа удостоверяющего личность</a:t>
                      </a:r>
                    </a:p>
                    <a:p>
                      <a:pPr>
                        <a:lnSpc>
                          <a:spcPts val="800"/>
                        </a:lnSpc>
                        <a:spcAft>
                          <a:spcPts val="600"/>
                        </a:spcAft>
                      </a:pPr>
                      <a:r>
                        <a:rPr lang="ru-RU" sz="1200" kern="1200" dirty="0">
                          <a:solidFill>
                            <a:srgbClr val="436793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Arial" panose="020B0604020202020204" pitchFamily="34" charset="0"/>
                        </a:rPr>
                        <a:t>• Адрес регистрации</a:t>
                      </a:r>
                    </a:p>
                    <a:p>
                      <a:pPr>
                        <a:lnSpc>
                          <a:spcPts val="800"/>
                        </a:lnSpc>
                        <a:spcAft>
                          <a:spcPts val="600"/>
                        </a:spcAft>
                      </a:pPr>
                      <a:r>
                        <a:rPr lang="ru-RU" sz="1200" kern="1200" dirty="0">
                          <a:solidFill>
                            <a:srgbClr val="436793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Arial" panose="020B0604020202020204" pitchFamily="34" charset="0"/>
                        </a:rPr>
                        <a:t>• Срок регистрации</a:t>
                      </a:r>
                      <a:endParaRPr lang="ru-RU" sz="1200" kern="1200" dirty="0">
                        <a:solidFill>
                          <a:srgbClr val="1B3455"/>
                        </a:solidFill>
                        <a:latin typeface="Arial" panose="020B0604020202020204" pitchFamily="34" charset="0"/>
                        <a:ea typeface="Golos Text" panose="020B05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6000" marR="182880" marT="108000" marB="108000">
                    <a:lnL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CA1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CF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580392" rtl="0" eaLnBrk="1" latinLnBrk="0" hangingPunct="1">
                        <a:spcAft>
                          <a:spcPts val="500"/>
                        </a:spcAft>
                      </a:pPr>
                      <a:r>
                        <a:rPr lang="ru-RU" sz="12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Arial" panose="020B0604020202020204" pitchFamily="34" charset="0"/>
                        </a:rPr>
                        <a:t>Реализовано</a:t>
                      </a:r>
                    </a:p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Arial" panose="020B0604020202020204" pitchFamily="34" charset="0"/>
                        </a:rPr>
                        <a:t>ИС МВД России</a:t>
                      </a:r>
                    </a:p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Arial" panose="020B0604020202020204" pitchFamily="34" charset="0"/>
                        </a:rPr>
                        <a:t>СМЭВ 3</a:t>
                      </a:r>
                    </a:p>
                  </a:txBody>
                  <a:tcPr marL="216000" marR="216000" marT="162000" marB="162000">
                    <a:lnL w="12700" cap="flat" cmpd="sng" algn="ctr">
                      <a:solidFill>
                        <a:srgbClr val="6CA1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CA1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E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Arial" panose="020B0604020202020204" pitchFamily="34" charset="0"/>
                        </a:rPr>
                        <a:t>ИС МВД России</a:t>
                      </a:r>
                    </a:p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Arial" panose="020B0604020202020204" pitchFamily="34" charset="0"/>
                        </a:rPr>
                        <a:t>СМЭВ 4</a:t>
                      </a:r>
                    </a:p>
                  </a:txBody>
                  <a:tcPr marL="216000" marR="216000" marT="162000" marB="162000">
                    <a:lnL w="12700" cap="flat" cmpd="sng" algn="ctr">
                      <a:solidFill>
                        <a:srgbClr val="6CA1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9D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580392" rtl="0" eaLnBrk="1" latinLnBrk="0" hangingPunct="1">
                        <a:spcAft>
                          <a:spcPts val="500"/>
                        </a:spcAft>
                      </a:pPr>
                      <a:r>
                        <a:rPr lang="ru-RU" sz="12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Arial" panose="020B0604020202020204" pitchFamily="34" charset="0"/>
                        </a:rPr>
                        <a:t>Реализовано</a:t>
                      </a:r>
                    </a:p>
                  </a:txBody>
                  <a:tcPr marL="216000" marR="216000" marT="162000" marB="162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CA1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9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9218545"/>
                  </a:ext>
                </a:extLst>
              </a:tr>
              <a:tr h="1956504">
                <a:tc>
                  <a:txBody>
                    <a:bodyPr/>
                    <a:lstStyle/>
                    <a:p>
                      <a:pPr marL="0" algn="l" defTabSz="580392" rtl="0" eaLnBrk="1" latinLnBrk="0" hangingPunct="1"/>
                      <a:r>
                        <a:rPr lang="ru-RU" sz="12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Arial" panose="020B0604020202020204" pitchFamily="34" charset="0"/>
                        </a:rPr>
                        <a:t>МВД</a:t>
                      </a:r>
                      <a:r>
                        <a:rPr lang="ru-RU" sz="1200" kern="1200" baseline="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Arial" panose="020B0604020202020204" pitchFamily="34" charset="0"/>
                        </a:rPr>
                        <a:t> России</a:t>
                      </a:r>
                      <a:endParaRPr lang="ru-RU" sz="1200" kern="1200" dirty="0">
                        <a:solidFill>
                          <a:srgbClr val="1B3455"/>
                        </a:solidFill>
                        <a:latin typeface="Arial" panose="020B0604020202020204" pitchFamily="34" charset="0"/>
                        <a:ea typeface="Golos Text" panose="020B05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6000" marR="182880" marT="108000" marB="108000">
                    <a:lnL w="12700" cap="flat" cmpd="sng" algn="ctr">
                      <a:solidFill>
                        <a:srgbClr val="6CA1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12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Arial" panose="020B0604020202020204" pitchFamily="34" charset="0"/>
                        </a:rPr>
                        <a:t>Сведения о прохождении ИГ и ЛБГ</a:t>
                      </a:r>
                      <a:r>
                        <a:rPr lang="ru-RU" sz="1200" kern="1200" baseline="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Arial" panose="020B0604020202020204" pitchFamily="34" charset="0"/>
                        </a:rPr>
                        <a:t> обязательной государственной дактилоскопической регистрации</a:t>
                      </a:r>
                    </a:p>
                    <a:p>
                      <a:pPr>
                        <a:lnSpc>
                          <a:spcPts val="800"/>
                        </a:lnSpc>
                        <a:spcAft>
                          <a:spcPts val="600"/>
                        </a:spcAft>
                      </a:pPr>
                      <a:r>
                        <a:rPr lang="ru-RU" sz="1200" kern="1200" dirty="0">
                          <a:solidFill>
                            <a:srgbClr val="436793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Arial" panose="020B0604020202020204" pitchFamily="34" charset="0"/>
                        </a:rPr>
                        <a:t>• ФИО</a:t>
                      </a:r>
                    </a:p>
                    <a:p>
                      <a:pPr>
                        <a:lnSpc>
                          <a:spcPts val="800"/>
                        </a:lnSpc>
                        <a:spcAft>
                          <a:spcPts val="600"/>
                        </a:spcAft>
                      </a:pPr>
                      <a:r>
                        <a:rPr lang="ru-RU" sz="1200" kern="1200" dirty="0">
                          <a:solidFill>
                            <a:srgbClr val="436793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Arial" panose="020B0604020202020204" pitchFamily="34" charset="0"/>
                        </a:rPr>
                        <a:t>• СНИЛС</a:t>
                      </a:r>
                    </a:p>
                    <a:p>
                      <a:pPr>
                        <a:lnSpc>
                          <a:spcPts val="800"/>
                        </a:lnSpc>
                        <a:spcAft>
                          <a:spcPts val="600"/>
                        </a:spcAft>
                      </a:pPr>
                      <a:r>
                        <a:rPr lang="ru-RU" sz="1200" kern="1200" dirty="0">
                          <a:solidFill>
                            <a:srgbClr val="436793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Arial" panose="020B0604020202020204" pitchFamily="34" charset="0"/>
                        </a:rPr>
                        <a:t>• Номер </a:t>
                      </a:r>
                      <a:r>
                        <a:rPr lang="ru-RU" sz="1200" kern="1200" dirty="0" err="1">
                          <a:solidFill>
                            <a:srgbClr val="436793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Arial" panose="020B0604020202020204" pitchFamily="34" charset="0"/>
                        </a:rPr>
                        <a:t>дактокарты</a:t>
                      </a:r>
                      <a:endParaRPr lang="ru-RU" sz="1200" kern="1200" dirty="0">
                        <a:solidFill>
                          <a:srgbClr val="436793"/>
                        </a:solidFill>
                        <a:latin typeface="Arial" panose="020B0604020202020204" pitchFamily="34" charset="0"/>
                        <a:ea typeface="Golos Text" panose="020B0503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ts val="800"/>
                        </a:lnSpc>
                        <a:spcAft>
                          <a:spcPts val="600"/>
                        </a:spcAft>
                      </a:pPr>
                      <a:r>
                        <a:rPr lang="ru-RU" sz="1200" kern="1200" dirty="0">
                          <a:solidFill>
                            <a:srgbClr val="436793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Arial" panose="020B0604020202020204" pitchFamily="34" charset="0"/>
                        </a:rPr>
                        <a:t>• Основание для прохождения ОГР</a:t>
                      </a:r>
                    </a:p>
                    <a:p>
                      <a:pPr>
                        <a:lnSpc>
                          <a:spcPts val="800"/>
                        </a:lnSpc>
                        <a:spcAft>
                          <a:spcPts val="600"/>
                        </a:spcAft>
                      </a:pPr>
                      <a:r>
                        <a:rPr lang="ru-RU" sz="1200" kern="1200" dirty="0">
                          <a:solidFill>
                            <a:srgbClr val="436793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Arial" panose="020B0604020202020204" pitchFamily="34" charset="0"/>
                        </a:rPr>
                        <a:t>• Дата проведения ОГДР</a:t>
                      </a:r>
                    </a:p>
                    <a:p>
                      <a:pPr marL="0" marR="0" indent="0" algn="l" defTabSz="580392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rgbClr val="436793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Arial" panose="020B0604020202020204" pitchFamily="34" charset="0"/>
                        </a:rPr>
                        <a:t>• Подразделение, проводившее</a:t>
                      </a:r>
                      <a:r>
                        <a:rPr lang="ru-RU" sz="1200" kern="1200" baseline="0" dirty="0">
                          <a:solidFill>
                            <a:srgbClr val="436793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kern="1200" dirty="0">
                          <a:solidFill>
                            <a:srgbClr val="436793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Arial" panose="020B0604020202020204" pitchFamily="34" charset="0"/>
                        </a:rPr>
                        <a:t>ОГДР</a:t>
                      </a:r>
                      <a:endParaRPr lang="ru-RU" sz="1200" kern="1200" dirty="0">
                        <a:solidFill>
                          <a:srgbClr val="1B3455"/>
                        </a:solidFill>
                        <a:latin typeface="Arial" panose="020B0604020202020204" pitchFamily="34" charset="0"/>
                        <a:ea typeface="Golos Text" panose="020B05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6000" marR="182880" marT="108000" marB="108000">
                    <a:lnL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CA1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580392" rtl="0" eaLnBrk="1" latinLnBrk="0" hangingPunct="1">
                        <a:spcAft>
                          <a:spcPts val="500"/>
                        </a:spcAft>
                      </a:pPr>
                      <a:r>
                        <a:rPr lang="ru-RU" sz="12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Arial" panose="020B0604020202020204" pitchFamily="34" charset="0"/>
                        </a:rPr>
                        <a:t>Реализовано</a:t>
                      </a:r>
                    </a:p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Arial" panose="020B0604020202020204" pitchFamily="34" charset="0"/>
                        </a:rPr>
                        <a:t>ИС МВД России</a:t>
                      </a:r>
                    </a:p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Arial" panose="020B0604020202020204" pitchFamily="34" charset="0"/>
                        </a:rPr>
                        <a:t>СМЭВ 3</a:t>
                      </a:r>
                    </a:p>
                  </a:txBody>
                  <a:tcPr marL="216000" marR="216000" marT="162000" marB="162000">
                    <a:lnL w="12700" cap="flat" cmpd="sng" algn="ctr">
                      <a:solidFill>
                        <a:srgbClr val="6CA1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CA1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EF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580392" rtl="0" eaLnBrk="1" latinLnBrk="0" hangingPunct="1">
                        <a:spcAft>
                          <a:spcPts val="500"/>
                        </a:spcAft>
                      </a:pPr>
                      <a:r>
                        <a:rPr lang="ru-RU" sz="12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Arial" panose="020B0604020202020204" pitchFamily="34" charset="0"/>
                        </a:rPr>
                        <a:t>Реализовано</a:t>
                      </a:r>
                    </a:p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Arial" panose="020B0604020202020204" pitchFamily="34" charset="0"/>
                        </a:rPr>
                        <a:t>ИС МВД России</a:t>
                      </a:r>
                    </a:p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Arial" panose="020B0604020202020204" pitchFamily="34" charset="0"/>
                        </a:rPr>
                        <a:t>СМЭВ 3</a:t>
                      </a:r>
                    </a:p>
                  </a:txBody>
                  <a:tcPr marL="216000" marR="216000" marT="162000" marB="162000">
                    <a:lnL w="12700" cap="flat" cmpd="sng" algn="ctr">
                      <a:solidFill>
                        <a:srgbClr val="6CA1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EF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580392" rtl="0" eaLnBrk="1" latinLnBrk="0" hangingPunct="1">
                        <a:spcAft>
                          <a:spcPts val="500"/>
                        </a:spcAft>
                      </a:pPr>
                      <a:r>
                        <a:rPr lang="ru-RU" sz="12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Arial" panose="020B0604020202020204" pitchFamily="34" charset="0"/>
                        </a:rPr>
                        <a:t>Реализовано</a:t>
                      </a:r>
                    </a:p>
                  </a:txBody>
                  <a:tcPr marL="216000" marR="216000" marT="162000" marB="162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CA1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E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369917" y="708038"/>
            <a:ext cx="9144000" cy="784830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ru-RU" dirty="0">
                <a:solidFill>
                  <a:srgbClr val="002E58"/>
                </a:solidFill>
                <a:latin typeface="Arial" panose="020B0604020202020204" pitchFamily="34" charset="0"/>
                <a:ea typeface="Golos Text Bold" pitchFamily="34" charset="-122"/>
                <a:cs typeface="Arial" panose="020B0604020202020204" pitchFamily="34" charset="0"/>
              </a:rPr>
            </a:br>
            <a:endParaRPr lang="ru-RU" sz="2700" dirty="0"/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9AB4AC6A-B3A7-467E-9027-787968987A45}"/>
              </a:ext>
            </a:extLst>
          </p:cNvPr>
          <p:cNvSpPr txBox="1">
            <a:spLocks/>
          </p:cNvSpPr>
          <p:nvPr/>
        </p:nvSpPr>
        <p:spPr>
          <a:xfrm>
            <a:off x="491107" y="1049705"/>
            <a:ext cx="6688169" cy="2151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indent="0" defTabSz="435305">
              <a:lnSpc>
                <a:spcPts val="1500"/>
              </a:lnSpc>
              <a:spcBef>
                <a:spcPts val="0"/>
              </a:spcBef>
              <a:buFontTx/>
              <a:buNone/>
              <a:defRPr sz="1400" b="0" i="0">
                <a:solidFill>
                  <a:srgbClr val="002E58"/>
                </a:solidFill>
                <a:latin typeface="Montserrat SemiBold" pitchFamily="2" charset="-52"/>
                <a:ea typeface="Golos Text Bold" pitchFamily="34" charset="-122"/>
                <a:cs typeface="Golos Text Bold" pitchFamily="34" charset="-120"/>
              </a:defRPr>
            </a:lvl1pPr>
            <a:lvl2pPr marL="0" indent="0" defTabSz="435305">
              <a:spcBef>
                <a:spcPts val="0"/>
              </a:spcBef>
              <a:buFontTx/>
              <a:buNone/>
              <a:defRPr sz="1400" b="1" i="0">
                <a:latin typeface="Montserrat" panose="00000500000000000000" pitchFamily="2" charset="-52"/>
                <a:cs typeface="Arial"/>
              </a:defRPr>
            </a:lvl2pPr>
            <a:lvl3pPr marL="181377" indent="-181377" defTabSz="435305">
              <a:spcBef>
                <a:spcPts val="0"/>
              </a:spcBef>
              <a:buSzPct val="80000"/>
              <a:buFont typeface="Lucida Grande"/>
              <a:buChar char="＞"/>
              <a:defRPr sz="1300" b="0" i="0">
                <a:latin typeface="Montserrat" panose="00000500000000000000" pitchFamily="2" charset="-52"/>
                <a:cs typeface="Arial"/>
              </a:defRPr>
            </a:lvl3pPr>
            <a:lvl4pPr marL="0" indent="0" defTabSz="435305">
              <a:spcBef>
                <a:spcPts val="0"/>
              </a:spcBef>
              <a:buFontTx/>
              <a:buNone/>
              <a:defRPr sz="1700" b="0" i="0" cap="all">
                <a:latin typeface="Montserrat" panose="00000500000000000000" pitchFamily="2" charset="-52"/>
                <a:cs typeface="Arial"/>
              </a:defRPr>
            </a:lvl4pPr>
            <a:lvl5pPr marL="0" indent="0" defTabSz="435305">
              <a:spcBef>
                <a:spcPts val="0"/>
              </a:spcBef>
              <a:buFontTx/>
              <a:buNone/>
              <a:defRPr sz="1000" b="0" i="0">
                <a:latin typeface="Montserrat" panose="00000500000000000000" pitchFamily="2" charset="-52"/>
                <a:cs typeface="Arial"/>
              </a:defRPr>
            </a:lvl5pPr>
            <a:lvl6pPr marL="2394176" indent="-217652" defTabSz="435305">
              <a:spcBef>
                <a:spcPct val="20000"/>
              </a:spcBef>
              <a:buFont typeface="Arial"/>
              <a:buChar char="•"/>
              <a:defRPr sz="1900"/>
            </a:lvl6pPr>
            <a:lvl7pPr marL="2829480" indent="-217652" defTabSz="435305">
              <a:spcBef>
                <a:spcPct val="20000"/>
              </a:spcBef>
              <a:buFont typeface="Arial"/>
              <a:buChar char="•"/>
              <a:defRPr sz="1900"/>
            </a:lvl7pPr>
            <a:lvl8pPr marL="3264785" indent="-217652" defTabSz="435305">
              <a:spcBef>
                <a:spcPct val="20000"/>
              </a:spcBef>
              <a:buFont typeface="Arial"/>
              <a:buChar char="•"/>
              <a:defRPr sz="1900"/>
            </a:lvl8pPr>
            <a:lvl9pPr marL="3700090" indent="-217652" defTabSz="435305">
              <a:spcBef>
                <a:spcPct val="20000"/>
              </a:spcBef>
              <a:buFont typeface="Arial"/>
              <a:buChar char="•"/>
              <a:defRPr sz="1900"/>
            </a:lvl9pPr>
          </a:lstStyle>
          <a:p>
            <a:r>
              <a:rPr lang="ru-RU" sz="2100" b="1" dirty="0">
                <a:latin typeface="Arial Black" panose="020B0A04020102020204" pitchFamily="34" charset="0"/>
              </a:rPr>
              <a:t>Запись в школу (по всем </a:t>
            </a:r>
            <a:r>
              <a:rPr lang="ru-RU" sz="2100" b="1" dirty="0" err="1">
                <a:latin typeface="Arial Black" panose="020B0A04020102020204" pitchFamily="34" charset="0"/>
              </a:rPr>
              <a:t>подуслугам</a:t>
            </a:r>
            <a:r>
              <a:rPr lang="ru-RU" sz="2100" b="1" dirty="0">
                <a:latin typeface="Arial Black" panose="020B0A040201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150939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77BE727-1ED5-4CB2-BC28-631EA0EA6AE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16758" y="364298"/>
            <a:ext cx="12802775" cy="34624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>
              <a:lnSpc>
                <a:spcPts val="2700"/>
              </a:lnSpc>
            </a:pPr>
            <a:r>
              <a:rPr lang="ru-RU" sz="2400" dirty="0">
                <a:solidFill>
                  <a:srgbClr val="002E58"/>
                </a:solidFill>
                <a:latin typeface="Arial Black" panose="020B0A04020102020204" pitchFamily="34" charset="0"/>
                <a:ea typeface="Golos Text Bold" pitchFamily="34" charset="-122"/>
                <a:cs typeface="Golos Text Bold" pitchFamily="34" charset="-120"/>
              </a:rPr>
              <a:t>Взаимодействия заявителя с ведомством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763E593A-CDEF-46F4-B2D3-907B919880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3104867"/>
              </p:ext>
            </p:extLst>
          </p:nvPr>
        </p:nvGraphicFramePr>
        <p:xfrm>
          <a:off x="716757" y="2167211"/>
          <a:ext cx="16923545" cy="3018615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899162">
                  <a:extLst>
                    <a:ext uri="{9D8B030D-6E8A-4147-A177-3AD203B41FA5}">
                      <a16:colId xmlns:a16="http://schemas.microsoft.com/office/drawing/2014/main" val="1753545929"/>
                    </a:ext>
                  </a:extLst>
                </a:gridCol>
                <a:gridCol w="6453200">
                  <a:extLst>
                    <a:ext uri="{9D8B030D-6E8A-4147-A177-3AD203B41FA5}">
                      <a16:colId xmlns:a16="http://schemas.microsoft.com/office/drawing/2014/main" val="731438671"/>
                    </a:ext>
                  </a:extLst>
                </a:gridCol>
                <a:gridCol w="1606223">
                  <a:extLst>
                    <a:ext uri="{9D8B030D-6E8A-4147-A177-3AD203B41FA5}">
                      <a16:colId xmlns:a16="http://schemas.microsoft.com/office/drawing/2014/main" val="1125410456"/>
                    </a:ext>
                  </a:extLst>
                </a:gridCol>
                <a:gridCol w="2718486">
                  <a:extLst>
                    <a:ext uri="{9D8B030D-6E8A-4147-A177-3AD203B41FA5}">
                      <a16:colId xmlns:a16="http://schemas.microsoft.com/office/drawing/2014/main" val="285796303"/>
                    </a:ext>
                  </a:extLst>
                </a:gridCol>
                <a:gridCol w="1643450">
                  <a:extLst>
                    <a:ext uri="{9D8B030D-6E8A-4147-A177-3AD203B41FA5}">
                      <a16:colId xmlns:a16="http://schemas.microsoft.com/office/drawing/2014/main" val="2898742732"/>
                    </a:ext>
                  </a:extLst>
                </a:gridCol>
                <a:gridCol w="3603024">
                  <a:extLst>
                    <a:ext uri="{9D8B030D-6E8A-4147-A177-3AD203B41FA5}">
                      <a16:colId xmlns:a16="http://schemas.microsoft.com/office/drawing/2014/main" val="1529170811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ru-RU" sz="1500" b="0" baseline="0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№ п/п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3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baseline="0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Цель очного визита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3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5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baseline="0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Кол-во в ТС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3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5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baseline="0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Форма в ТС</a:t>
                      </a:r>
                      <a:endParaRPr lang="ru-RU" sz="150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3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5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baseline="0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Кол-во в ЦС</a:t>
                      </a:r>
                      <a:endParaRPr lang="ru-RU" sz="150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3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5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baseline="0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Форма в ЦС</a:t>
                      </a:r>
                      <a:endParaRPr lang="ru-RU" sz="150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3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5873535"/>
                  </a:ext>
                </a:extLst>
              </a:tr>
              <a:tr h="579485">
                <a:tc>
                  <a:txBody>
                    <a:bodyPr/>
                    <a:lstStyle/>
                    <a:p>
                      <a:pPr marL="0" marR="0" lvl="0" indent="0" algn="l" defTabSz="580392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1.</a:t>
                      </a: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C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80392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Подача</a:t>
                      </a:r>
                      <a:r>
                        <a:rPr lang="ru-RU" sz="1400" kern="1200" baseline="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 заявления для предоставления услуги</a:t>
                      </a:r>
                      <a:endParaRPr lang="ru-RU" sz="1400" kern="1200" dirty="0">
                        <a:solidFill>
                          <a:srgbClr val="1B3455"/>
                        </a:solidFill>
                        <a:latin typeface="Arial" panose="020B0604020202020204" pitchFamily="34" charset="0"/>
                        <a:ea typeface="Golos Text" panose="020B0503020202020204" pitchFamily="34" charset="0"/>
                        <a:cs typeface="+mn-cs"/>
                      </a:endParaRP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C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 Black" panose="020B0A04020102020204" pitchFamily="34" charset="0"/>
                          <a:ea typeface="Golos Text" panose="020B0503020202020204" pitchFamily="34" charset="0"/>
                          <a:cs typeface="+mn-cs"/>
                        </a:rPr>
                        <a:t>1</a:t>
                      </a: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C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 Black" panose="020B0A04020102020204" pitchFamily="34" charset="0"/>
                          <a:ea typeface="Golos Text" panose="020B0503020202020204" pitchFamily="34" charset="0"/>
                          <a:cs typeface="+mn-cs"/>
                        </a:rPr>
                        <a:t>Дистанционная/Очная</a:t>
                      </a: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CF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580392" rtl="0" eaLnBrk="1" latinLnBrk="0" hangingPunct="1"/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 Black" panose="020B0A04020102020204" pitchFamily="34" charset="0"/>
                          <a:ea typeface="Golos Text" panose="020B0503020202020204" pitchFamily="34" charset="0"/>
                          <a:cs typeface="+mn-cs"/>
                        </a:rPr>
                        <a:t>1</a:t>
                      </a: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CF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580392" rtl="0" eaLnBrk="1" latinLnBrk="0" hangingPunct="1"/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 Black" panose="020B0A04020102020204" pitchFamily="34" charset="0"/>
                          <a:ea typeface="Golos Text" panose="020B0503020202020204" pitchFamily="34" charset="0"/>
                          <a:cs typeface="+mn-cs"/>
                        </a:rPr>
                        <a:t>Дистанционная</a:t>
                      </a: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C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6200427"/>
                  </a:ext>
                </a:extLst>
              </a:tr>
              <a:tr h="579485">
                <a:tc>
                  <a:txBody>
                    <a:bodyPr/>
                    <a:lstStyle/>
                    <a:p>
                      <a:pPr marL="0" marR="0" lvl="0" indent="0" algn="l" defTabSz="580392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2.</a:t>
                      </a: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Предоставление документов*</a:t>
                      </a: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580392" rtl="0" eaLnBrk="1" latinLnBrk="0" hangingPunct="1"/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 Black" panose="020B0A04020102020204" pitchFamily="34" charset="0"/>
                          <a:ea typeface="Golos Text" panose="020B0503020202020204" pitchFamily="34" charset="0"/>
                          <a:cs typeface="+mn-cs"/>
                        </a:rPr>
                        <a:t>1</a:t>
                      </a: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580392" rtl="0" eaLnBrk="1" latinLnBrk="0" hangingPunct="1"/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 Black" panose="020B0A04020102020204" pitchFamily="34" charset="0"/>
                          <a:ea typeface="Golos Text" panose="020B0503020202020204" pitchFamily="34" charset="0"/>
                          <a:cs typeface="+mn-cs"/>
                        </a:rPr>
                        <a:t>Очная</a:t>
                      </a: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580392" rtl="0" eaLnBrk="1" latinLnBrk="0" hangingPunct="1"/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 Black" panose="020B0A04020102020204" pitchFamily="34" charset="0"/>
                          <a:ea typeface="Golos Text" panose="020B0503020202020204" pitchFamily="34" charset="0"/>
                          <a:cs typeface="+mn-cs"/>
                        </a:rPr>
                        <a:t>1</a:t>
                      </a: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580392" rtl="0" eaLnBrk="1" latinLnBrk="0" hangingPunct="1"/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 Black" panose="020B0A04020102020204" pitchFamily="34" charset="0"/>
                          <a:ea typeface="Golos Text" panose="020B0503020202020204" pitchFamily="34" charset="0"/>
                          <a:cs typeface="+mn-cs"/>
                        </a:rPr>
                        <a:t>Очная</a:t>
                      </a: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07694404"/>
                  </a:ext>
                </a:extLst>
              </a:tr>
              <a:tr h="579485">
                <a:tc>
                  <a:txBody>
                    <a:bodyPr/>
                    <a:lstStyle/>
                    <a:p>
                      <a:pPr marL="0" marR="0" lvl="0" indent="0" algn="l" defTabSz="580392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3.</a:t>
                      </a: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C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Выдача</a:t>
                      </a:r>
                      <a:r>
                        <a:rPr lang="ru-RU" sz="1400" kern="1200" baseline="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 результата предоставления услуги</a:t>
                      </a:r>
                      <a:endParaRPr lang="ru-RU" sz="1400" kern="1200" dirty="0">
                        <a:solidFill>
                          <a:srgbClr val="1B3455"/>
                        </a:solidFill>
                        <a:latin typeface="Arial" panose="020B0604020202020204" pitchFamily="34" charset="0"/>
                        <a:ea typeface="Golos Text" panose="020B0503020202020204" pitchFamily="34" charset="0"/>
                        <a:cs typeface="+mn-cs"/>
                      </a:endParaRP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C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 Black" panose="020B0A04020102020204" pitchFamily="34" charset="0"/>
                          <a:ea typeface="Golos Text" panose="020B0503020202020204" pitchFamily="34" charset="0"/>
                          <a:cs typeface="+mn-cs"/>
                        </a:rPr>
                        <a:t>1</a:t>
                      </a: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C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 Black" panose="020B0A04020102020204" pitchFamily="34" charset="0"/>
                          <a:ea typeface="Golos Text" panose="020B0503020202020204" pitchFamily="34" charset="0"/>
                          <a:cs typeface="+mn-cs"/>
                        </a:rPr>
                        <a:t>Дистанционная/Очная</a:t>
                      </a: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CF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580392" rtl="0" eaLnBrk="1" latinLnBrk="0" hangingPunct="1"/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 Black" panose="020B0A04020102020204" pitchFamily="34" charset="0"/>
                          <a:ea typeface="Golos Text" panose="020B0503020202020204" pitchFamily="34" charset="0"/>
                          <a:cs typeface="+mn-cs"/>
                        </a:rPr>
                        <a:t>1</a:t>
                      </a: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CF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580392" rtl="0" eaLnBrk="1" latinLnBrk="0" hangingPunct="1"/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 Black" panose="020B0A04020102020204" pitchFamily="34" charset="0"/>
                          <a:ea typeface="Golos Text" panose="020B0503020202020204" pitchFamily="34" charset="0"/>
                          <a:cs typeface="+mn-cs"/>
                        </a:rPr>
                        <a:t>Дистанционная</a:t>
                      </a: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C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1737252"/>
                  </a:ext>
                </a:extLst>
              </a:tr>
              <a:tr h="640080">
                <a:tc gridSpan="2">
                  <a:txBody>
                    <a:bodyPr/>
                    <a:lstStyle/>
                    <a:p>
                      <a:pPr algn="l"/>
                      <a:r>
                        <a:rPr kumimoji="0" lang="ru-RU" sz="18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E58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Итого взаимодействий</a:t>
                      </a: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435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baseline="0" dirty="0">
                        <a:latin typeface="Montserrat" panose="00000500000000000000" pitchFamily="2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35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E58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Всего 3</a:t>
                      </a: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35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C33227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Очных 1</a:t>
                      </a:r>
                      <a:r>
                        <a:rPr kumimoji="0" lang="en-US" sz="15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C33227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 / </a:t>
                      </a:r>
                      <a:endParaRPr kumimoji="0" lang="ru-RU" sz="15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C33227"/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435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C33227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Дистанционных 2</a:t>
                      </a: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E58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Всего 2</a:t>
                      </a: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500" b="0" baseline="0" dirty="0">
                          <a:solidFill>
                            <a:srgbClr val="229A72"/>
                          </a:solidFill>
                          <a:latin typeface="Arial Black" panose="020B0A04020102020204" pitchFamily="34" charset="0"/>
                        </a:rPr>
                        <a:t>Очных 1 /</a:t>
                      </a:r>
                    </a:p>
                    <a:p>
                      <a:pPr algn="l"/>
                      <a:r>
                        <a:rPr lang="ru-RU" sz="1500" b="0" baseline="0" dirty="0">
                          <a:solidFill>
                            <a:srgbClr val="229A72"/>
                          </a:solidFill>
                          <a:latin typeface="Arial Black" panose="020B0A04020102020204" pitchFamily="34" charset="0"/>
                        </a:rPr>
                        <a:t>Дистанционных 2</a:t>
                      </a: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8542957"/>
                  </a:ext>
                </a:extLst>
              </a:tr>
            </a:tbl>
          </a:graphicData>
        </a:graphic>
      </p:graphicFrame>
      <p:sp>
        <p:nvSpPr>
          <p:cNvPr id="6" name="Объект 2">
            <a:extLst>
              <a:ext uri="{FF2B5EF4-FFF2-40B4-BE49-F238E27FC236}">
                <a16:creationId xmlns:a16="http://schemas.microsoft.com/office/drawing/2014/main" id="{F73B97B4-39DB-42D1-95E5-6BE71B2684D4}"/>
              </a:ext>
            </a:extLst>
          </p:cNvPr>
          <p:cNvSpPr txBox="1">
            <a:spLocks/>
          </p:cNvSpPr>
          <p:nvPr/>
        </p:nvSpPr>
        <p:spPr>
          <a:xfrm>
            <a:off x="716757" y="1293736"/>
            <a:ext cx="13837443" cy="2151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indent="0" defTabSz="435305">
              <a:lnSpc>
                <a:spcPts val="1500"/>
              </a:lnSpc>
              <a:spcBef>
                <a:spcPts val="0"/>
              </a:spcBef>
              <a:buFontTx/>
              <a:buNone/>
              <a:defRPr sz="1400" b="0" i="0">
                <a:solidFill>
                  <a:srgbClr val="002E58"/>
                </a:solidFill>
                <a:latin typeface="Montserrat SemiBold" pitchFamily="2" charset="-52"/>
                <a:ea typeface="Golos Text Bold" pitchFamily="34" charset="-122"/>
                <a:cs typeface="Golos Text Bold" pitchFamily="34" charset="-120"/>
              </a:defRPr>
            </a:lvl1pPr>
            <a:lvl2pPr marL="0" indent="0" defTabSz="435305">
              <a:spcBef>
                <a:spcPts val="0"/>
              </a:spcBef>
              <a:buFontTx/>
              <a:buNone/>
              <a:defRPr sz="1400" b="1" i="0">
                <a:latin typeface="Montserrat" panose="00000500000000000000" pitchFamily="2" charset="-52"/>
                <a:cs typeface="Arial"/>
              </a:defRPr>
            </a:lvl2pPr>
            <a:lvl3pPr marL="181377" indent="-181377" defTabSz="435305">
              <a:spcBef>
                <a:spcPts val="0"/>
              </a:spcBef>
              <a:buSzPct val="80000"/>
              <a:buFont typeface="Lucida Grande"/>
              <a:buChar char="＞"/>
              <a:defRPr sz="1300" b="0" i="0">
                <a:latin typeface="Montserrat" panose="00000500000000000000" pitchFamily="2" charset="-52"/>
                <a:cs typeface="Arial"/>
              </a:defRPr>
            </a:lvl3pPr>
            <a:lvl4pPr marL="0" indent="0" defTabSz="435305">
              <a:spcBef>
                <a:spcPts val="0"/>
              </a:spcBef>
              <a:buFontTx/>
              <a:buNone/>
              <a:defRPr sz="1700" b="0" i="0" cap="all">
                <a:latin typeface="Montserrat" panose="00000500000000000000" pitchFamily="2" charset="-52"/>
                <a:cs typeface="Arial"/>
              </a:defRPr>
            </a:lvl4pPr>
            <a:lvl5pPr marL="0" indent="0" defTabSz="435305">
              <a:spcBef>
                <a:spcPts val="0"/>
              </a:spcBef>
              <a:buFontTx/>
              <a:buNone/>
              <a:defRPr sz="1000" b="0" i="0">
                <a:latin typeface="Montserrat" panose="00000500000000000000" pitchFamily="2" charset="-52"/>
                <a:cs typeface="Arial"/>
              </a:defRPr>
            </a:lvl5pPr>
            <a:lvl6pPr marL="2394176" indent="-217652" defTabSz="435305">
              <a:spcBef>
                <a:spcPct val="20000"/>
              </a:spcBef>
              <a:buFont typeface="Arial"/>
              <a:buChar char="•"/>
              <a:defRPr sz="1900"/>
            </a:lvl6pPr>
            <a:lvl7pPr marL="2829480" indent="-217652" defTabSz="435305">
              <a:spcBef>
                <a:spcPct val="20000"/>
              </a:spcBef>
              <a:buFont typeface="Arial"/>
              <a:buChar char="•"/>
              <a:defRPr sz="1900"/>
            </a:lvl7pPr>
            <a:lvl8pPr marL="3264785" indent="-217652" defTabSz="435305">
              <a:spcBef>
                <a:spcPct val="20000"/>
              </a:spcBef>
              <a:buFont typeface="Arial"/>
              <a:buChar char="•"/>
              <a:defRPr sz="1900"/>
            </a:lvl8pPr>
            <a:lvl9pPr marL="3700090" indent="-217652" defTabSz="435305">
              <a:spcBef>
                <a:spcPct val="20000"/>
              </a:spcBef>
              <a:buFont typeface="Arial"/>
              <a:buChar char="•"/>
              <a:defRPr sz="1900"/>
            </a:lvl9pPr>
          </a:lstStyle>
          <a:p>
            <a:r>
              <a:rPr lang="ru-RU" sz="2100" dirty="0">
                <a:latin typeface="Arial Black" panose="020B0A04020102020204" pitchFamily="34" charset="0"/>
              </a:rPr>
              <a:t>Запись в школу (по всем </a:t>
            </a:r>
            <a:r>
              <a:rPr lang="ru-RU" sz="2100" dirty="0" err="1">
                <a:latin typeface="Arial Black" panose="020B0A04020102020204" pitchFamily="34" charset="0"/>
              </a:rPr>
              <a:t>подуслугам</a:t>
            </a:r>
            <a:r>
              <a:rPr lang="ru-RU" sz="2100" dirty="0">
                <a:latin typeface="Arial Black" panose="020B0A04020102020204" pitchFamily="34" charset="0"/>
              </a:rPr>
              <a:t>)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6F09E576-D4D7-4B63-80A9-24ACB5C821D9}"/>
              </a:ext>
            </a:extLst>
          </p:cNvPr>
          <p:cNvSpPr txBox="1">
            <a:spLocks/>
          </p:cNvSpPr>
          <p:nvPr/>
        </p:nvSpPr>
        <p:spPr>
          <a:xfrm>
            <a:off x="716757" y="5478200"/>
            <a:ext cx="4806714" cy="135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indent="0" defTabSz="435305">
              <a:lnSpc>
                <a:spcPts val="1000"/>
              </a:lnSpc>
              <a:spcBef>
                <a:spcPts val="0"/>
              </a:spcBef>
              <a:buFontTx/>
              <a:buNone/>
              <a:defRPr sz="900" b="0" i="0">
                <a:solidFill>
                  <a:srgbClr val="8CA3BE"/>
                </a:solidFill>
                <a:latin typeface="Montserrat Medium" pitchFamily="2" charset="-52"/>
                <a:ea typeface="Golos Text Medium" panose="020B0603020202020204" pitchFamily="34" charset="0"/>
                <a:cs typeface="Golos Text Bold" pitchFamily="34" charset="-120"/>
              </a:defRPr>
            </a:lvl1pPr>
            <a:lvl2pPr marL="0" indent="0" defTabSz="435305">
              <a:spcBef>
                <a:spcPts val="0"/>
              </a:spcBef>
              <a:buFontTx/>
              <a:buNone/>
              <a:defRPr sz="1400" b="1" i="0">
                <a:latin typeface="Montserrat" panose="00000500000000000000" pitchFamily="2" charset="-52"/>
                <a:cs typeface="Arial"/>
              </a:defRPr>
            </a:lvl2pPr>
            <a:lvl3pPr marL="181377" indent="-181377" defTabSz="435305">
              <a:spcBef>
                <a:spcPts val="0"/>
              </a:spcBef>
              <a:buSzPct val="80000"/>
              <a:buFont typeface="Lucida Grande"/>
              <a:buChar char="＞"/>
              <a:defRPr sz="1300" b="0" i="0">
                <a:latin typeface="Montserrat" panose="00000500000000000000" pitchFamily="2" charset="-52"/>
                <a:cs typeface="Arial"/>
              </a:defRPr>
            </a:lvl3pPr>
            <a:lvl4pPr marL="0" indent="0" defTabSz="435305">
              <a:spcBef>
                <a:spcPts val="0"/>
              </a:spcBef>
              <a:buFontTx/>
              <a:buNone/>
              <a:defRPr sz="1700" b="0" i="0" cap="all">
                <a:latin typeface="Montserrat" panose="00000500000000000000" pitchFamily="2" charset="-52"/>
                <a:cs typeface="Arial"/>
              </a:defRPr>
            </a:lvl4pPr>
            <a:lvl5pPr marL="0" indent="0" defTabSz="435305">
              <a:spcBef>
                <a:spcPts val="0"/>
              </a:spcBef>
              <a:buFontTx/>
              <a:buNone/>
              <a:defRPr sz="1000" b="0" i="0">
                <a:latin typeface="Montserrat" panose="00000500000000000000" pitchFamily="2" charset="-52"/>
                <a:cs typeface="Arial"/>
              </a:defRPr>
            </a:lvl5pPr>
            <a:lvl6pPr marL="2394176" indent="-217652" defTabSz="435305">
              <a:spcBef>
                <a:spcPct val="20000"/>
              </a:spcBef>
              <a:buFont typeface="Arial"/>
              <a:buChar char="•"/>
              <a:defRPr sz="1900"/>
            </a:lvl6pPr>
            <a:lvl7pPr marL="2829480" indent="-217652" defTabSz="435305">
              <a:spcBef>
                <a:spcPct val="20000"/>
              </a:spcBef>
              <a:buFont typeface="Arial"/>
              <a:buChar char="•"/>
              <a:defRPr sz="1900"/>
            </a:lvl7pPr>
            <a:lvl8pPr marL="3264785" indent="-217652" defTabSz="435305">
              <a:spcBef>
                <a:spcPct val="20000"/>
              </a:spcBef>
              <a:buFont typeface="Arial"/>
              <a:buChar char="•"/>
              <a:defRPr sz="1900"/>
            </a:lvl8pPr>
            <a:lvl9pPr marL="3700090" indent="-217652" defTabSz="435305">
              <a:spcBef>
                <a:spcPct val="20000"/>
              </a:spcBef>
              <a:buFont typeface="Arial"/>
              <a:buChar char="•"/>
              <a:defRPr sz="1900"/>
            </a:lvl9pPr>
          </a:lstStyle>
          <a:p>
            <a:r>
              <a:rPr lang="ru-RU" sz="1350" dirty="0">
                <a:latin typeface="Arial" panose="020B0604020202020204" pitchFamily="34" charset="0"/>
              </a:rPr>
              <a:t>*при наличии льгот а также при переводе в другую школу</a:t>
            </a:r>
          </a:p>
        </p:txBody>
      </p:sp>
    </p:spTree>
    <p:extLst>
      <p:ext uri="{BB962C8B-B14F-4D97-AF65-F5344CB8AC3E}">
        <p14:creationId xmlns:p14="http://schemas.microsoft.com/office/powerpoint/2010/main" val="4010493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8ED0B0E-16E7-492D-BC2D-240CCC5E8CB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01518" y="409340"/>
            <a:ext cx="12802775" cy="34624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>
              <a:lnSpc>
                <a:spcPts val="2700"/>
              </a:lnSpc>
            </a:pPr>
            <a:r>
              <a:rPr lang="ru-RU" sz="2400" dirty="0" err="1">
                <a:solidFill>
                  <a:srgbClr val="002E58"/>
                </a:solidFill>
                <a:latin typeface="Arial Black" panose="020B0A04020102020204" pitchFamily="34" charset="0"/>
                <a:ea typeface="Golos Text Bold" pitchFamily="34" charset="-122"/>
                <a:cs typeface="Golos Text Bold" pitchFamily="34" charset="-120"/>
              </a:rPr>
              <a:t>Проактивный</a:t>
            </a:r>
            <a:r>
              <a:rPr lang="ru-RU" sz="2400" dirty="0">
                <a:solidFill>
                  <a:srgbClr val="002E58"/>
                </a:solidFill>
                <a:latin typeface="Arial Black" panose="020B0A04020102020204" pitchFamily="34" charset="0"/>
                <a:ea typeface="Golos Text Bold" pitchFamily="34" charset="-122"/>
                <a:cs typeface="Golos Text Bold" pitchFamily="34" charset="-120"/>
              </a:rPr>
              <a:t> режим предоставления услуги (ПР)</a:t>
            </a:r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id="{E66CBE92-0CEA-4BA7-9705-546A46A3C2EA}"/>
              </a:ext>
            </a:extLst>
          </p:cNvPr>
          <p:cNvSpPr txBox="1">
            <a:spLocks/>
          </p:cNvSpPr>
          <p:nvPr/>
        </p:nvSpPr>
        <p:spPr>
          <a:xfrm>
            <a:off x="701517" y="1291148"/>
            <a:ext cx="12130563" cy="2151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indent="0" defTabSz="435305">
              <a:lnSpc>
                <a:spcPts val="1500"/>
              </a:lnSpc>
              <a:spcBef>
                <a:spcPts val="0"/>
              </a:spcBef>
              <a:buFontTx/>
              <a:buNone/>
              <a:defRPr sz="1400" b="0" i="0">
                <a:solidFill>
                  <a:srgbClr val="002E58"/>
                </a:solidFill>
                <a:latin typeface="Montserrat SemiBold" pitchFamily="2" charset="-52"/>
                <a:ea typeface="Golos Text Bold" pitchFamily="34" charset="-122"/>
                <a:cs typeface="Golos Text Bold" pitchFamily="34" charset="-120"/>
              </a:defRPr>
            </a:lvl1pPr>
            <a:lvl2pPr marL="0" indent="0" defTabSz="435305">
              <a:spcBef>
                <a:spcPts val="0"/>
              </a:spcBef>
              <a:buFontTx/>
              <a:buNone/>
              <a:defRPr sz="1400" b="1" i="0">
                <a:latin typeface="Montserrat" panose="00000500000000000000" pitchFamily="2" charset="-52"/>
                <a:cs typeface="Arial"/>
              </a:defRPr>
            </a:lvl2pPr>
            <a:lvl3pPr marL="181377" indent="-181377" defTabSz="435305">
              <a:spcBef>
                <a:spcPts val="0"/>
              </a:spcBef>
              <a:buSzPct val="80000"/>
              <a:buFont typeface="Lucida Grande"/>
              <a:buChar char="＞"/>
              <a:defRPr sz="1300" b="0" i="0">
                <a:latin typeface="Montserrat" panose="00000500000000000000" pitchFamily="2" charset="-52"/>
                <a:cs typeface="Arial"/>
              </a:defRPr>
            </a:lvl3pPr>
            <a:lvl4pPr marL="0" indent="0" defTabSz="435305">
              <a:spcBef>
                <a:spcPts val="0"/>
              </a:spcBef>
              <a:buFontTx/>
              <a:buNone/>
              <a:defRPr sz="1700" b="0" i="0" cap="all">
                <a:latin typeface="Montserrat" panose="00000500000000000000" pitchFamily="2" charset="-52"/>
                <a:cs typeface="Arial"/>
              </a:defRPr>
            </a:lvl4pPr>
            <a:lvl5pPr marL="0" indent="0" defTabSz="435305">
              <a:spcBef>
                <a:spcPts val="0"/>
              </a:spcBef>
              <a:buFontTx/>
              <a:buNone/>
              <a:defRPr sz="1000" b="0" i="0">
                <a:latin typeface="Montserrat" panose="00000500000000000000" pitchFamily="2" charset="-52"/>
                <a:cs typeface="Arial"/>
              </a:defRPr>
            </a:lvl5pPr>
            <a:lvl6pPr marL="2394176" indent="-217652" defTabSz="435305">
              <a:spcBef>
                <a:spcPct val="20000"/>
              </a:spcBef>
              <a:buFont typeface="Arial"/>
              <a:buChar char="•"/>
              <a:defRPr sz="1900"/>
            </a:lvl6pPr>
            <a:lvl7pPr marL="2829480" indent="-217652" defTabSz="435305">
              <a:spcBef>
                <a:spcPct val="20000"/>
              </a:spcBef>
              <a:buFont typeface="Arial"/>
              <a:buChar char="•"/>
              <a:defRPr sz="1900"/>
            </a:lvl7pPr>
            <a:lvl8pPr marL="3264785" indent="-217652" defTabSz="435305">
              <a:spcBef>
                <a:spcPct val="20000"/>
              </a:spcBef>
              <a:buFont typeface="Arial"/>
              <a:buChar char="•"/>
              <a:defRPr sz="1900"/>
            </a:lvl8pPr>
            <a:lvl9pPr marL="3700090" indent="-217652" defTabSz="435305">
              <a:spcBef>
                <a:spcPct val="20000"/>
              </a:spcBef>
              <a:buFont typeface="Arial"/>
              <a:buChar char="•"/>
              <a:defRPr sz="1900"/>
            </a:lvl9pPr>
          </a:lstStyle>
          <a:p>
            <a:r>
              <a:rPr lang="ru-RU" sz="2100" dirty="0">
                <a:latin typeface="Arial Black" panose="020B0A04020102020204" pitchFamily="34" charset="0"/>
              </a:rPr>
              <a:t>Запись в 1 класс*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2B28BD3B-7696-6C4E-B291-BAF07C5E63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6141504"/>
              </p:ext>
            </p:extLst>
          </p:nvPr>
        </p:nvGraphicFramePr>
        <p:xfrm>
          <a:off x="716758" y="2174083"/>
          <a:ext cx="16923545" cy="3258293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11404">
                  <a:extLst>
                    <a:ext uri="{9D8B030D-6E8A-4147-A177-3AD203B41FA5}">
                      <a16:colId xmlns:a16="http://schemas.microsoft.com/office/drawing/2014/main" val="2183594709"/>
                    </a:ext>
                  </a:extLst>
                </a:gridCol>
                <a:gridCol w="3929208">
                  <a:extLst>
                    <a:ext uri="{9D8B030D-6E8A-4147-A177-3AD203B41FA5}">
                      <a16:colId xmlns:a16="http://schemas.microsoft.com/office/drawing/2014/main" val="3318518557"/>
                    </a:ext>
                  </a:extLst>
                </a:gridCol>
                <a:gridCol w="3821160">
                  <a:extLst>
                    <a:ext uri="{9D8B030D-6E8A-4147-A177-3AD203B41FA5}">
                      <a16:colId xmlns:a16="http://schemas.microsoft.com/office/drawing/2014/main" val="4232570857"/>
                    </a:ext>
                  </a:extLst>
                </a:gridCol>
                <a:gridCol w="2820591">
                  <a:extLst>
                    <a:ext uri="{9D8B030D-6E8A-4147-A177-3AD203B41FA5}">
                      <a16:colId xmlns:a16="http://schemas.microsoft.com/office/drawing/2014/main" val="1221849056"/>
                    </a:ext>
                  </a:extLst>
                </a:gridCol>
                <a:gridCol w="2820591">
                  <a:extLst>
                    <a:ext uri="{9D8B030D-6E8A-4147-A177-3AD203B41FA5}">
                      <a16:colId xmlns:a16="http://schemas.microsoft.com/office/drawing/2014/main" val="3878689867"/>
                    </a:ext>
                  </a:extLst>
                </a:gridCol>
                <a:gridCol w="2820591">
                  <a:extLst>
                    <a:ext uri="{9D8B030D-6E8A-4147-A177-3AD203B41FA5}">
                      <a16:colId xmlns:a16="http://schemas.microsoft.com/office/drawing/2014/main" val="3522154744"/>
                    </a:ext>
                  </a:extLst>
                </a:gridCol>
              </a:tblGrid>
              <a:tr h="1440363">
                <a:tc>
                  <a:txBody>
                    <a:bodyPr/>
                    <a:lstStyle/>
                    <a:p>
                      <a:pPr marL="0" marR="0" lvl="0" indent="0" algn="ctr" defTabSz="435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0" kern="1200" baseline="0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№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4183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5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0" kern="1200" baseline="0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Наименование сведения, являющегося основанием для запуска ПР</a:t>
                      </a:r>
                    </a:p>
                  </a:txBody>
                  <a:tcPr marL="182880" marR="182880" marT="91440" marB="91440" anchor="ctr">
                    <a:lnT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4183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5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0" kern="1200" baseline="0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Категория заявителей, для которых реализуется ПР</a:t>
                      </a:r>
                    </a:p>
                  </a:txBody>
                  <a:tcPr marL="182880" marR="182880" marT="91440" marB="91440" anchor="ctr">
                    <a:lnT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4183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5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0" kern="1200" baseline="0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ИС, в которую поступает сведение</a:t>
                      </a:r>
                    </a:p>
                  </a:txBody>
                  <a:tcPr marL="182880" marR="182880" marT="91440" marB="91440" anchor="ctr">
                    <a:lnT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4183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5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0" kern="1200" baseline="0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Способ поступления данных в ИС</a:t>
                      </a:r>
                    </a:p>
                  </a:txBody>
                  <a:tcPr marL="182880" marR="182880" marT="91440" marB="91440" anchor="ctr">
                    <a:lnT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4183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5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0" kern="1200" baseline="0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Способ запуска ПР</a:t>
                      </a:r>
                    </a:p>
                  </a:txBody>
                  <a:tcPr marL="182880" marR="182880" marT="91440" marB="91440" anchor="ctr">
                    <a:lnR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4183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2667098"/>
                  </a:ext>
                </a:extLst>
              </a:tr>
              <a:tr h="956184">
                <a:tc>
                  <a:txBody>
                    <a:bodyPr/>
                    <a:lstStyle/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1.</a:t>
                      </a: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FEC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Сведения об утверждении</a:t>
                      </a:r>
                      <a:r>
                        <a:rPr lang="ru-RU" sz="1400" kern="1200" baseline="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 локального акта по прикреплению школ к адресам проживания потенциальных заявителей</a:t>
                      </a:r>
                      <a:endParaRPr lang="ru-RU" sz="1400" kern="1200" dirty="0">
                        <a:solidFill>
                          <a:srgbClr val="1B3455"/>
                        </a:solidFill>
                        <a:latin typeface="Arial" panose="020B0604020202020204" pitchFamily="34" charset="0"/>
                        <a:ea typeface="Golos Text" panose="020B0503020202020204" pitchFamily="34" charset="0"/>
                        <a:cs typeface="+mn-cs"/>
                      </a:endParaRP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FEC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Родители детей</a:t>
                      </a:r>
                      <a:r>
                        <a:rPr lang="ru-RU" sz="1400" kern="1200" baseline="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, закончивших обучение в дошкольных образовательных учреждениях</a:t>
                      </a:r>
                      <a:endParaRPr lang="ru-RU" sz="1400" kern="1200" dirty="0">
                        <a:solidFill>
                          <a:srgbClr val="1B3455"/>
                        </a:solidFill>
                        <a:latin typeface="Arial" panose="020B0604020202020204" pitchFamily="34" charset="0"/>
                        <a:ea typeface="Golos Text" panose="020B0503020202020204" pitchFamily="34" charset="0"/>
                        <a:cs typeface="+mn-cs"/>
                      </a:endParaRP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FEC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ВИС Органа</a:t>
                      </a:r>
                      <a:r>
                        <a:rPr lang="ru-RU" sz="1400" kern="1200" baseline="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 в сфере образования</a:t>
                      </a:r>
                      <a:endParaRPr lang="ru-RU" sz="1400" kern="1200" dirty="0">
                        <a:solidFill>
                          <a:srgbClr val="1B3455"/>
                        </a:solidFill>
                        <a:latin typeface="Arial" panose="020B0604020202020204" pitchFamily="34" charset="0"/>
                        <a:ea typeface="Golos Text" panose="020B0503020202020204" pitchFamily="34" charset="0"/>
                        <a:cs typeface="+mn-cs"/>
                      </a:endParaRP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FEC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Автоматически</a:t>
                      </a: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FEC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Автоматически</a:t>
                      </a: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FEC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4442451"/>
                  </a:ext>
                </a:extLst>
              </a:tr>
              <a:tr h="861746">
                <a:tc>
                  <a:txBody>
                    <a:bodyPr/>
                    <a:lstStyle/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2.</a:t>
                      </a: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Сведения о детях-выпускниках </a:t>
                      </a:r>
                      <a:r>
                        <a:rPr lang="ru-RU" sz="1400" kern="1200" baseline="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дошкольных образовательных учреждений</a:t>
                      </a:r>
                      <a:endParaRPr lang="ru-RU" sz="1400" kern="1200" dirty="0">
                        <a:solidFill>
                          <a:srgbClr val="1B3455"/>
                        </a:solidFill>
                        <a:latin typeface="Arial" panose="020B0604020202020204" pitchFamily="34" charset="0"/>
                        <a:ea typeface="Golos Text" panose="020B0503020202020204" pitchFamily="34" charset="0"/>
                        <a:cs typeface="+mn-cs"/>
                      </a:endParaRP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Родители детей</a:t>
                      </a:r>
                      <a:r>
                        <a:rPr lang="ru-RU" sz="1400" kern="1200" baseline="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, закончивших обучение в дошкольных образовательных учреждениях</a:t>
                      </a:r>
                      <a:endParaRPr lang="ru-RU" sz="1400" kern="1200" dirty="0">
                        <a:solidFill>
                          <a:srgbClr val="1B3455"/>
                        </a:solidFill>
                        <a:latin typeface="Arial" panose="020B0604020202020204" pitchFamily="34" charset="0"/>
                        <a:ea typeface="Golos Text" panose="020B0503020202020204" pitchFamily="34" charset="0"/>
                        <a:cs typeface="+mn-cs"/>
                      </a:endParaRP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ВИС Органа</a:t>
                      </a:r>
                      <a:r>
                        <a:rPr lang="ru-RU" sz="1400" kern="1200" baseline="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 в сфере образования</a:t>
                      </a:r>
                      <a:endParaRPr lang="ru-RU" sz="1400" kern="1200" dirty="0">
                        <a:solidFill>
                          <a:srgbClr val="1B3455"/>
                        </a:solidFill>
                        <a:latin typeface="Arial" panose="020B0604020202020204" pitchFamily="34" charset="0"/>
                        <a:ea typeface="Golos Text" panose="020B0503020202020204" pitchFamily="34" charset="0"/>
                        <a:cs typeface="+mn-cs"/>
                      </a:endParaRP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Автоматически</a:t>
                      </a: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Автоматически</a:t>
                      </a: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8641321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701517" y="5776007"/>
            <a:ext cx="7932729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50" dirty="0">
                <a:solidFill>
                  <a:srgbClr val="8CA3BE"/>
                </a:solidFill>
                <a:latin typeface="Arial" panose="020B0604020202020204" pitchFamily="34" charset="0"/>
                <a:ea typeface="Golos Text Medium" panose="020B0603020202020204" pitchFamily="34" charset="0"/>
                <a:cs typeface="Golos Text Bold" pitchFamily="34" charset="-120"/>
              </a:rPr>
              <a:t>*по другим </a:t>
            </a:r>
            <a:r>
              <a:rPr lang="ru-RU" sz="1350" dirty="0" err="1">
                <a:solidFill>
                  <a:srgbClr val="8CA3BE"/>
                </a:solidFill>
                <a:latin typeface="Arial" panose="020B0604020202020204" pitchFamily="34" charset="0"/>
                <a:ea typeface="Golos Text Medium" panose="020B0603020202020204" pitchFamily="34" charset="0"/>
                <a:cs typeface="Golos Text Bold" pitchFamily="34" charset="-120"/>
              </a:rPr>
              <a:t>подуслугам</a:t>
            </a:r>
            <a:r>
              <a:rPr lang="ru-RU" sz="1350" dirty="0">
                <a:solidFill>
                  <a:srgbClr val="8CA3BE"/>
                </a:solidFill>
                <a:latin typeface="Arial" panose="020B0604020202020204" pitchFamily="34" charset="0"/>
                <a:ea typeface="Golos Text Medium" panose="020B0603020202020204" pitchFamily="34" charset="0"/>
                <a:cs typeface="Golos Text Bold" pitchFamily="34" charset="-120"/>
              </a:rPr>
              <a:t> </a:t>
            </a:r>
            <a:r>
              <a:rPr lang="ru-RU" sz="1350" dirty="0" err="1">
                <a:solidFill>
                  <a:srgbClr val="8CA3BE"/>
                </a:solidFill>
                <a:latin typeface="Arial" panose="020B0604020202020204" pitchFamily="34" charset="0"/>
                <a:ea typeface="Golos Text Medium" panose="020B0603020202020204" pitchFamily="34" charset="0"/>
                <a:cs typeface="Golos Text Bold" pitchFamily="34" charset="-120"/>
              </a:rPr>
              <a:t>проактивный</a:t>
            </a:r>
            <a:r>
              <a:rPr lang="ru-RU" sz="1350" dirty="0">
                <a:solidFill>
                  <a:srgbClr val="8CA3BE"/>
                </a:solidFill>
                <a:latin typeface="Arial" panose="020B0604020202020204" pitchFamily="34" charset="0"/>
                <a:ea typeface="Golos Text Medium" panose="020B0603020202020204" pitchFamily="34" charset="0"/>
                <a:cs typeface="Golos Text Bold" pitchFamily="34" charset="-120"/>
              </a:rPr>
              <a:t> режим предоставления не предусмотрен </a:t>
            </a:r>
          </a:p>
        </p:txBody>
      </p:sp>
    </p:spTree>
    <p:extLst>
      <p:ext uri="{BB962C8B-B14F-4D97-AF65-F5344CB8AC3E}">
        <p14:creationId xmlns:p14="http://schemas.microsoft.com/office/powerpoint/2010/main" val="37327308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8ED0B0E-16E7-492D-BC2D-240CCC5E8CB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03598" y="367843"/>
            <a:ext cx="14688803" cy="34624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>
              <a:lnSpc>
                <a:spcPts val="2700"/>
              </a:lnSpc>
            </a:pPr>
            <a:r>
              <a:rPr lang="ru-RU" sz="2400" dirty="0">
                <a:solidFill>
                  <a:srgbClr val="002E58"/>
                </a:solidFill>
                <a:latin typeface="Arial Black" panose="020B0A04020102020204" pitchFamily="34" charset="0"/>
                <a:ea typeface="Golos Text Bold" pitchFamily="34" charset="-122"/>
                <a:cs typeface="Golos Text Bold" pitchFamily="34" charset="-120"/>
              </a:rPr>
              <a:t>Сведения, являющиеся причиной запуска проактивного режима</a:t>
            </a:r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461803EE-BC87-48A7-AD54-66D142692D18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703598" y="1533951"/>
          <a:ext cx="16923543" cy="72771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139742">
                  <a:extLst>
                    <a:ext uri="{9D8B030D-6E8A-4147-A177-3AD203B41FA5}">
                      <a16:colId xmlns:a16="http://schemas.microsoft.com/office/drawing/2014/main" val="2582259762"/>
                    </a:ext>
                  </a:extLst>
                </a:gridCol>
                <a:gridCol w="6020121">
                  <a:extLst>
                    <a:ext uri="{9D8B030D-6E8A-4147-A177-3AD203B41FA5}">
                      <a16:colId xmlns:a16="http://schemas.microsoft.com/office/drawing/2014/main" val="3010440640"/>
                    </a:ext>
                  </a:extLst>
                </a:gridCol>
                <a:gridCol w="2617839">
                  <a:extLst>
                    <a:ext uri="{9D8B030D-6E8A-4147-A177-3AD203B41FA5}">
                      <a16:colId xmlns:a16="http://schemas.microsoft.com/office/drawing/2014/main" val="3070115845"/>
                    </a:ext>
                  </a:extLst>
                </a:gridCol>
                <a:gridCol w="2646005">
                  <a:extLst>
                    <a:ext uri="{9D8B030D-6E8A-4147-A177-3AD203B41FA5}">
                      <a16:colId xmlns:a16="http://schemas.microsoft.com/office/drawing/2014/main" val="1653148280"/>
                    </a:ext>
                  </a:extLst>
                </a:gridCol>
                <a:gridCol w="2499836">
                  <a:extLst>
                    <a:ext uri="{9D8B030D-6E8A-4147-A177-3AD203B41FA5}">
                      <a16:colId xmlns:a16="http://schemas.microsoft.com/office/drawing/2014/main" val="2139100727"/>
                    </a:ext>
                  </a:extLst>
                </a:gridCol>
              </a:tblGrid>
              <a:tr h="434340">
                <a:tc row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1600" b="0" baseline="0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Поставщик сведений для </a:t>
                      </a:r>
                      <a:r>
                        <a:rPr lang="ru-RU" sz="1600" b="0" baseline="0" dirty="0" err="1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проактива</a:t>
                      </a:r>
                      <a:endParaRPr lang="ru-RU" sz="1600" b="0" baseline="0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3CB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435305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baseline="0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  Наименование вида сведений, являющимся причиной начала предоставления услуги</a:t>
                      </a:r>
                      <a:endParaRPr lang="ru-RU" sz="160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3CB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435305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baseline="0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ТС</a:t>
                      </a:r>
                      <a:endParaRPr lang="ru-RU" sz="160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3CB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35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</a:rPr>
                        <a:t>ЦС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3CB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35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aseline="0" dirty="0">
                        <a:solidFill>
                          <a:schemeClr val="bg1"/>
                        </a:solidFill>
                        <a:latin typeface="Montserrat" panose="00000500000000000000" pitchFamily="2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2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7117144"/>
                  </a:ext>
                </a:extLst>
              </a:tr>
              <a:tr h="5638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35305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baseline="0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Источник и способ получения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3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5305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baseline="0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Срок реализации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3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3030584"/>
                  </a:ext>
                </a:extLst>
              </a:tr>
              <a:tr h="2964180">
                <a:tc>
                  <a:txBody>
                    <a:bodyPr/>
                    <a:lstStyle/>
                    <a:p>
                      <a:pPr marL="0" algn="l" defTabSz="580392" rtl="0" eaLnBrk="1" latinLnBrk="0" hangingPunct="1"/>
                      <a:r>
                        <a:rPr lang="ru-RU" sz="9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8.1.1. ФНС России</a:t>
                      </a: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80392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>
                          <a:solidFill>
                            <a:srgbClr val="436793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Arial" panose="020B0604020202020204" pitchFamily="34" charset="0"/>
                        </a:rPr>
                        <a:t>Запрос сведений о достижении возраста 6 лет 6 месяцев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100" kern="1200" dirty="0">
                          <a:solidFill>
                            <a:srgbClr val="436793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Arial" panose="020B0604020202020204" pitchFamily="34" charset="0"/>
                        </a:rPr>
                        <a:t>Предоставление из ЕГР ЗАГС по запросу сведений о рождении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100" kern="1200" dirty="0">
                          <a:solidFill>
                            <a:srgbClr val="436793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Arial" panose="020B0604020202020204" pitchFamily="34" charset="0"/>
                        </a:rPr>
                        <a:t>Атрибутивный состав ответа: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100" kern="1200" dirty="0">
                          <a:solidFill>
                            <a:srgbClr val="436793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Arial" panose="020B0604020202020204" pitchFamily="34" charset="0"/>
                        </a:rPr>
                        <a:t>• Номер актовой записи о рождении, содержащийся в ЕГР ЗАГС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100" kern="1200" dirty="0">
                          <a:solidFill>
                            <a:srgbClr val="436793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Arial" panose="020B0604020202020204" pitchFamily="34" charset="0"/>
                        </a:rPr>
                        <a:t>• Дата составления актовой записи о рождении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100" kern="1200" dirty="0">
                          <a:solidFill>
                            <a:srgbClr val="436793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Arial" panose="020B0604020202020204" pitchFamily="34" charset="0"/>
                        </a:rPr>
                        <a:t>• Наименование органа ЗАГС, которым произведена государственная регистрация акта гражданского состояния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100" kern="1200" dirty="0">
                          <a:solidFill>
                            <a:srgbClr val="436793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Arial" panose="020B0604020202020204" pitchFamily="34" charset="0"/>
                        </a:rPr>
                        <a:t>• ФИО рожденного ребенка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100" kern="1200" dirty="0">
                          <a:solidFill>
                            <a:srgbClr val="436793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Arial" panose="020B0604020202020204" pitchFamily="34" charset="0"/>
                        </a:rPr>
                        <a:t>• Дата рождения 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100" kern="1200" dirty="0">
                          <a:solidFill>
                            <a:srgbClr val="436793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Arial" panose="020B0604020202020204" pitchFamily="34" charset="0"/>
                        </a:rPr>
                        <a:t>• ФИО матери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100" kern="1200" dirty="0">
                          <a:solidFill>
                            <a:srgbClr val="436793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Arial" panose="020B0604020202020204" pitchFamily="34" charset="0"/>
                        </a:rPr>
                        <a:t>• ФИО отца</a:t>
                      </a: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580392" rtl="0" eaLnBrk="1" latinLnBrk="0" hangingPunct="1">
                        <a:spcAft>
                          <a:spcPts val="500"/>
                        </a:spcAft>
                      </a:pPr>
                      <a:r>
                        <a:rPr lang="ru-RU" sz="9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Не реализовано</a:t>
                      </a: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E5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ФГИС ЕГР ЗАГС</a:t>
                      </a:r>
                    </a:p>
                    <a:p>
                      <a:pPr marL="0" algn="l" defTabSz="580392" rtl="0" eaLnBrk="1" latinLnBrk="0" hangingPunct="1">
                        <a:spcAft>
                          <a:spcPts val="500"/>
                        </a:spcAft>
                      </a:pPr>
                      <a:r>
                        <a:rPr lang="ru-RU" sz="9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СМЭВ 3</a:t>
                      </a: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EF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580392" rtl="0" eaLnBrk="1" latinLnBrk="0" hangingPunct="1">
                        <a:spcAft>
                          <a:spcPts val="500"/>
                        </a:spcAft>
                      </a:pPr>
                      <a:r>
                        <a:rPr lang="ru-RU" sz="9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2026</a:t>
                      </a:r>
                    </a:p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kern="1200" dirty="0">
                        <a:solidFill>
                          <a:srgbClr val="1B3455">
                            <a:alpha val="56000"/>
                          </a:srgbClr>
                        </a:solidFill>
                        <a:latin typeface="Arial" panose="020B0604020202020204" pitchFamily="34" charset="0"/>
                        <a:ea typeface="Golos Text" panose="020B0503020202020204" pitchFamily="34" charset="0"/>
                        <a:cs typeface="+mn-cs"/>
                      </a:endParaRP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0226263"/>
                  </a:ext>
                </a:extLst>
              </a:tr>
              <a:tr h="1714500">
                <a:tc>
                  <a:txBody>
                    <a:bodyPr/>
                    <a:lstStyle/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8.1.2. МВД России</a:t>
                      </a: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100" kern="1200" dirty="0">
                          <a:solidFill>
                            <a:srgbClr val="436793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Arial" panose="020B0604020202020204" pitchFamily="34" charset="0"/>
                        </a:rPr>
                        <a:t>Регистрация по месту жительства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100" b="1" kern="1200" dirty="0">
                          <a:solidFill>
                            <a:srgbClr val="436793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Arial" panose="020B0604020202020204" pitchFamily="34" charset="0"/>
                        </a:rPr>
                        <a:t>Атрибутивный состав ответа: 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100" kern="1200" dirty="0">
                          <a:solidFill>
                            <a:srgbClr val="436793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Arial" panose="020B0604020202020204" pitchFamily="34" charset="0"/>
                        </a:rPr>
                        <a:t>• ФИО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100" kern="1200" dirty="0">
                          <a:solidFill>
                            <a:srgbClr val="436793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Arial" panose="020B0604020202020204" pitchFamily="34" charset="0"/>
                        </a:rPr>
                        <a:t>• Дата рождения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100" kern="1200" dirty="0">
                          <a:solidFill>
                            <a:srgbClr val="436793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Arial" panose="020B0604020202020204" pitchFamily="34" charset="0"/>
                        </a:rPr>
                        <a:t>• Данные документа</a:t>
                      </a:r>
                      <a:r>
                        <a:rPr lang="ru-RU" sz="1100" kern="1200" baseline="0" dirty="0">
                          <a:solidFill>
                            <a:srgbClr val="436793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Arial" panose="020B0604020202020204" pitchFamily="34" charset="0"/>
                        </a:rPr>
                        <a:t> удостоверяющего личность </a:t>
                      </a:r>
                      <a:endParaRPr lang="ru-RU" sz="1100" kern="1200" dirty="0">
                        <a:solidFill>
                          <a:srgbClr val="436793"/>
                        </a:solidFill>
                        <a:latin typeface="Arial" panose="020B0604020202020204" pitchFamily="34" charset="0"/>
                        <a:ea typeface="Golos Text" panose="020B0503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100" kern="1200" dirty="0">
                          <a:solidFill>
                            <a:srgbClr val="436793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Arial" panose="020B0604020202020204" pitchFamily="34" charset="0"/>
                        </a:rPr>
                        <a:t>• Адрес регистрации</a:t>
                      </a:r>
                      <a:endParaRPr lang="ru-RU" sz="1100" kern="1200" dirty="0">
                        <a:solidFill>
                          <a:srgbClr val="1B3455"/>
                        </a:solidFill>
                        <a:latin typeface="Arial" panose="020B0604020202020204" pitchFamily="34" charset="0"/>
                        <a:ea typeface="Golos Text" panose="020B05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580392" rtl="0" eaLnBrk="1" latinLnBrk="0" hangingPunct="1">
                        <a:spcAft>
                          <a:spcPts val="500"/>
                        </a:spcAft>
                      </a:pPr>
                      <a:r>
                        <a:rPr lang="ru-RU" sz="9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ИС МВД России</a:t>
                      </a:r>
                    </a:p>
                    <a:p>
                      <a:pPr marL="0" algn="l" defTabSz="580392" rtl="0" eaLnBrk="1" latinLnBrk="0" hangingPunct="1">
                        <a:spcAft>
                          <a:spcPts val="500"/>
                        </a:spcAft>
                      </a:pPr>
                      <a:r>
                        <a:rPr lang="ru-RU" sz="9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СМЭВ 3</a:t>
                      </a: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E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ИС МВД России</a:t>
                      </a:r>
                    </a:p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СМЭВ 3</a:t>
                      </a: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EF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580392" rtl="0" eaLnBrk="1" latinLnBrk="0" hangingPunct="1">
                        <a:spcAft>
                          <a:spcPts val="500"/>
                        </a:spcAft>
                      </a:pPr>
                      <a:r>
                        <a:rPr lang="ru-RU" sz="9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2026</a:t>
                      </a:r>
                      <a:endParaRPr lang="ru-RU" sz="900" kern="1200" dirty="0">
                        <a:solidFill>
                          <a:srgbClr val="1B3455">
                            <a:alpha val="56000"/>
                          </a:srgbClr>
                        </a:solidFill>
                        <a:latin typeface="Arial" panose="020B0604020202020204" pitchFamily="34" charset="0"/>
                        <a:ea typeface="Golos Text" panose="020B0503020202020204" pitchFamily="34" charset="0"/>
                        <a:cs typeface="+mn-cs"/>
                      </a:endParaRP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4823854"/>
                  </a:ext>
                </a:extLst>
              </a:tr>
              <a:tr h="1592580">
                <a:tc>
                  <a:txBody>
                    <a:bodyPr/>
                    <a:lstStyle/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8.1.3. СФР России</a:t>
                      </a: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100" kern="1200" dirty="0">
                          <a:solidFill>
                            <a:srgbClr val="436793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Arial" panose="020B0604020202020204" pitchFamily="34" charset="0"/>
                        </a:rPr>
                        <a:t>Предоставление сведений из ЕЦП НСУД О наличии льготной категории при соответствии фамильно-именной группы, даты рождения, пола и СНИЛС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100" b="1" kern="1200" dirty="0">
                          <a:solidFill>
                            <a:srgbClr val="436793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Arial" panose="020B0604020202020204" pitchFamily="34" charset="0"/>
                        </a:rPr>
                        <a:t>Атрибутивный состав ответа: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100" kern="1200" dirty="0">
                          <a:solidFill>
                            <a:srgbClr val="436793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Arial" panose="020B0604020202020204" pitchFamily="34" charset="0"/>
                        </a:rPr>
                        <a:t>• Присутствует</a:t>
                      </a:r>
                      <a:r>
                        <a:rPr lang="ru-RU" sz="1100" kern="1200" baseline="0" dirty="0">
                          <a:solidFill>
                            <a:srgbClr val="436793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100" kern="1200" dirty="0">
                        <a:solidFill>
                          <a:srgbClr val="436793"/>
                        </a:solidFill>
                        <a:latin typeface="Arial" panose="020B0604020202020204" pitchFamily="34" charset="0"/>
                        <a:ea typeface="Golos Text" panose="020B0503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100" kern="1200" dirty="0">
                          <a:solidFill>
                            <a:srgbClr val="436793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Arial" panose="020B0604020202020204" pitchFamily="34" charset="0"/>
                        </a:rPr>
                        <a:t>• Отсутствует</a:t>
                      </a:r>
                    </a:p>
                    <a:p>
                      <a:pPr marL="171450" marR="0" lvl="0" indent="-171450" algn="l" defTabSz="580392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ru-RU" sz="1200" kern="1200" dirty="0">
                        <a:solidFill>
                          <a:srgbClr val="1B3455"/>
                        </a:solidFill>
                        <a:latin typeface="Arial" panose="020B0604020202020204" pitchFamily="34" charset="0"/>
                        <a:ea typeface="Golos Text" panose="020B0503020202020204" pitchFamily="34" charset="0"/>
                        <a:cs typeface="+mn-cs"/>
                      </a:endParaRP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ИС ЕЦП</a:t>
                      </a:r>
                    </a:p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СМЭВ 3</a:t>
                      </a: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E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ИС ЕЦП</a:t>
                      </a:r>
                    </a:p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СМЭВ 3</a:t>
                      </a: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E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2026</a:t>
                      </a: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9218545"/>
                  </a:ext>
                </a:extLst>
              </a:tr>
            </a:tbl>
          </a:graphicData>
        </a:graphic>
      </p:graphicFrame>
      <p:sp>
        <p:nvSpPr>
          <p:cNvPr id="12" name="Объект 2">
            <a:extLst>
              <a:ext uri="{FF2B5EF4-FFF2-40B4-BE49-F238E27FC236}">
                <a16:creationId xmlns:a16="http://schemas.microsoft.com/office/drawing/2014/main" id="{E66CBE92-0CEA-4BA7-9705-546A46A3C2EA}"/>
              </a:ext>
            </a:extLst>
          </p:cNvPr>
          <p:cNvSpPr txBox="1">
            <a:spLocks/>
          </p:cNvSpPr>
          <p:nvPr/>
        </p:nvSpPr>
        <p:spPr>
          <a:xfrm>
            <a:off x="703598" y="938893"/>
            <a:ext cx="11642883" cy="2151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indent="0" defTabSz="435305">
              <a:lnSpc>
                <a:spcPts val="1500"/>
              </a:lnSpc>
              <a:spcBef>
                <a:spcPts val="0"/>
              </a:spcBef>
              <a:buFontTx/>
              <a:buNone/>
              <a:defRPr sz="1400" b="0" i="0">
                <a:solidFill>
                  <a:srgbClr val="002E58"/>
                </a:solidFill>
                <a:latin typeface="Montserrat SemiBold" pitchFamily="2" charset="-52"/>
                <a:ea typeface="Golos Text Bold" pitchFamily="34" charset="-122"/>
                <a:cs typeface="Golos Text Bold" pitchFamily="34" charset="-120"/>
              </a:defRPr>
            </a:lvl1pPr>
            <a:lvl2pPr marL="0" indent="0" defTabSz="435305">
              <a:spcBef>
                <a:spcPts val="0"/>
              </a:spcBef>
              <a:buFontTx/>
              <a:buNone/>
              <a:defRPr sz="1400" b="1" i="0">
                <a:latin typeface="Montserrat" panose="00000500000000000000" pitchFamily="2" charset="-52"/>
                <a:cs typeface="Arial"/>
              </a:defRPr>
            </a:lvl2pPr>
            <a:lvl3pPr marL="181377" indent="-181377" defTabSz="435305">
              <a:spcBef>
                <a:spcPts val="0"/>
              </a:spcBef>
              <a:buSzPct val="80000"/>
              <a:buFont typeface="Lucida Grande"/>
              <a:buChar char="＞"/>
              <a:defRPr sz="1300" b="0" i="0">
                <a:latin typeface="Montserrat" panose="00000500000000000000" pitchFamily="2" charset="-52"/>
                <a:cs typeface="Arial"/>
              </a:defRPr>
            </a:lvl3pPr>
            <a:lvl4pPr marL="0" indent="0" defTabSz="435305">
              <a:spcBef>
                <a:spcPts val="0"/>
              </a:spcBef>
              <a:buFontTx/>
              <a:buNone/>
              <a:defRPr sz="1700" b="0" i="0" cap="all">
                <a:latin typeface="Montserrat" panose="00000500000000000000" pitchFamily="2" charset="-52"/>
                <a:cs typeface="Arial"/>
              </a:defRPr>
            </a:lvl4pPr>
            <a:lvl5pPr marL="0" indent="0" defTabSz="435305">
              <a:spcBef>
                <a:spcPts val="0"/>
              </a:spcBef>
              <a:buFontTx/>
              <a:buNone/>
              <a:defRPr sz="1000" b="0" i="0">
                <a:latin typeface="Montserrat" panose="00000500000000000000" pitchFamily="2" charset="-52"/>
                <a:cs typeface="Arial"/>
              </a:defRPr>
            </a:lvl5pPr>
            <a:lvl6pPr marL="2394176" indent="-217652" defTabSz="435305">
              <a:spcBef>
                <a:spcPct val="20000"/>
              </a:spcBef>
              <a:buFont typeface="Arial"/>
              <a:buChar char="•"/>
              <a:defRPr sz="1900"/>
            </a:lvl6pPr>
            <a:lvl7pPr marL="2829480" indent="-217652" defTabSz="435305">
              <a:spcBef>
                <a:spcPct val="20000"/>
              </a:spcBef>
              <a:buFont typeface="Arial"/>
              <a:buChar char="•"/>
              <a:defRPr sz="1900"/>
            </a:lvl7pPr>
            <a:lvl8pPr marL="3264785" indent="-217652" defTabSz="435305">
              <a:spcBef>
                <a:spcPct val="20000"/>
              </a:spcBef>
              <a:buFont typeface="Arial"/>
              <a:buChar char="•"/>
              <a:defRPr sz="1900"/>
            </a:lvl8pPr>
            <a:lvl9pPr marL="3700090" indent="-217652" defTabSz="435305">
              <a:spcBef>
                <a:spcPct val="20000"/>
              </a:spcBef>
              <a:buFont typeface="Arial"/>
              <a:buChar char="•"/>
              <a:defRPr sz="1900"/>
            </a:lvl9pPr>
          </a:lstStyle>
          <a:p>
            <a:r>
              <a:rPr lang="ru-RU" sz="2100" dirty="0">
                <a:latin typeface="Arial Black" panose="020B0A04020102020204" pitchFamily="34" charset="0"/>
              </a:rPr>
              <a:t>Запись в 1 класс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A3BAEE-5F83-9579-31AB-46FE1F03DDDD}"/>
              </a:ext>
            </a:extLst>
          </p:cNvPr>
          <p:cNvSpPr txBox="1"/>
          <p:nvPr/>
        </p:nvSpPr>
        <p:spPr>
          <a:xfrm>
            <a:off x="13349351" y="8901024"/>
            <a:ext cx="4469927" cy="28405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>
              <a:lnSpc>
                <a:spcPts val="1100"/>
              </a:lnSpc>
              <a:spcBef>
                <a:spcPts val="600"/>
              </a:spcBef>
              <a:defRPr sz="850" i="1">
                <a:solidFill>
                  <a:srgbClr val="7197C1"/>
                </a:solidFill>
                <a:latin typeface="Montserrat Medium" pitchFamily="2" charset="-52"/>
                <a:ea typeface="Golos Text" panose="020B0503020202020204" pitchFamily="34" charset="0"/>
              </a:defRPr>
            </a:lvl1pPr>
          </a:lstStyle>
          <a:p>
            <a:r>
              <a:rPr lang="ru-RU" sz="1275" dirty="0">
                <a:latin typeface="Arial" panose="020B0604020202020204" pitchFamily="34" charset="0"/>
              </a:rPr>
              <a:t>Раздел приводится только в случае применения проактивного режима в рамках услуги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2054742-2EF4-4FBF-874D-C92A43A467DB}"/>
              </a:ext>
            </a:extLst>
          </p:cNvPr>
          <p:cNvSpPr txBox="1"/>
          <p:nvPr/>
        </p:nvSpPr>
        <p:spPr>
          <a:xfrm>
            <a:off x="3157982" y="9263533"/>
            <a:ext cx="2203814" cy="192360"/>
          </a:xfrm>
          <a:prstGeom prst="rect">
            <a:avLst/>
          </a:prstGeom>
          <a:effectLst/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>
              <a:lnSpc>
                <a:spcPct val="107000"/>
              </a:lnSpc>
              <a:spcBef>
                <a:spcPts val="600"/>
              </a:spcBef>
              <a:defRPr sz="1000">
                <a:solidFill>
                  <a:srgbClr val="173463"/>
                </a:solidFill>
                <a:latin typeface="Montserrat Medium" pitchFamily="2" charset="-52"/>
                <a:ea typeface="Golos Text" panose="020B0503020202020204" pitchFamily="34" charset="0"/>
              </a:defRPr>
            </a:lvl1pPr>
          </a:lstStyle>
          <a:p>
            <a:pPr>
              <a:lnSpc>
                <a:spcPts val="1500"/>
              </a:lnSpc>
              <a:spcBef>
                <a:spcPts val="0"/>
              </a:spcBef>
            </a:pPr>
            <a:r>
              <a:rPr lang="ru-RU" sz="1350" dirty="0">
                <a:latin typeface="Arial" panose="020B0604020202020204" pitchFamily="34" charset="0"/>
              </a:rPr>
              <a:t>На бумаге или СМЭВ 3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2A01F457-D216-4264-A9F1-057B2BCABA30}"/>
              </a:ext>
            </a:extLst>
          </p:cNvPr>
          <p:cNvSpPr/>
          <p:nvPr/>
        </p:nvSpPr>
        <p:spPr>
          <a:xfrm>
            <a:off x="2638574" y="9237166"/>
            <a:ext cx="378767" cy="238820"/>
          </a:xfrm>
          <a:prstGeom prst="rect">
            <a:avLst/>
          </a:prstGeom>
          <a:solidFill>
            <a:srgbClr val="CCCEF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535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69D423D8-D489-4340-BC31-45645FACA132}"/>
              </a:ext>
            </a:extLst>
          </p:cNvPr>
          <p:cNvSpPr/>
          <p:nvPr/>
        </p:nvSpPr>
        <p:spPr>
          <a:xfrm>
            <a:off x="709138" y="9233053"/>
            <a:ext cx="378767" cy="238820"/>
          </a:xfrm>
          <a:prstGeom prst="rect">
            <a:avLst/>
          </a:prstGeom>
          <a:solidFill>
            <a:srgbClr val="F9E5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535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2054742-2EF4-4FBF-874D-C92A43A467DB}"/>
              </a:ext>
            </a:extLst>
          </p:cNvPr>
          <p:cNvSpPr txBox="1"/>
          <p:nvPr/>
        </p:nvSpPr>
        <p:spPr>
          <a:xfrm>
            <a:off x="709138" y="8904873"/>
            <a:ext cx="3794282" cy="20774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1350" dirty="0">
                <a:solidFill>
                  <a:srgbClr val="345B78"/>
                </a:solidFill>
                <a:latin typeface="Arial Black" panose="020B0A04020102020204" pitchFamily="34" charset="0"/>
                <a:ea typeface="Golos Text" panose="020B0503020202020204" pitchFamily="34" charset="0"/>
              </a:rPr>
              <a:t>Форма получения сведений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2054742-2EF4-4FBF-874D-C92A43A467DB}"/>
              </a:ext>
            </a:extLst>
          </p:cNvPr>
          <p:cNvSpPr txBox="1"/>
          <p:nvPr/>
        </p:nvSpPr>
        <p:spPr>
          <a:xfrm>
            <a:off x="1228547" y="9259419"/>
            <a:ext cx="1124412" cy="135550"/>
          </a:xfrm>
          <a:prstGeom prst="rect">
            <a:avLst/>
          </a:prstGeom>
          <a:effectLst/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>
              <a:lnSpc>
                <a:spcPts val="1000"/>
              </a:lnSpc>
              <a:spcBef>
                <a:spcPts val="0"/>
              </a:spcBef>
              <a:defRPr sz="900">
                <a:solidFill>
                  <a:srgbClr val="173463"/>
                </a:solidFill>
                <a:latin typeface="Montserrat" panose="00000500000000000000" pitchFamily="2" charset="-52"/>
                <a:ea typeface="Golos Text" panose="020B0503020202020204" pitchFamily="34" charset="0"/>
              </a:defRPr>
            </a:lvl1pPr>
          </a:lstStyle>
          <a:p>
            <a:r>
              <a:rPr lang="ru-RU" sz="1350" dirty="0">
                <a:latin typeface="Arial" panose="020B0604020202020204" pitchFamily="34" charset="0"/>
              </a:rPr>
              <a:t>Отсутствует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2054742-2EF4-4FBF-874D-C92A43A467DB}"/>
              </a:ext>
            </a:extLst>
          </p:cNvPr>
          <p:cNvSpPr txBox="1"/>
          <p:nvPr/>
        </p:nvSpPr>
        <p:spPr>
          <a:xfrm>
            <a:off x="6047054" y="9263532"/>
            <a:ext cx="1124412" cy="135550"/>
          </a:xfrm>
          <a:prstGeom prst="rect">
            <a:avLst/>
          </a:prstGeom>
          <a:effectLst/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>
              <a:lnSpc>
                <a:spcPts val="1000"/>
              </a:lnSpc>
              <a:spcBef>
                <a:spcPts val="0"/>
              </a:spcBef>
              <a:defRPr sz="900">
                <a:solidFill>
                  <a:srgbClr val="173463"/>
                </a:solidFill>
                <a:latin typeface="Montserrat" panose="00000500000000000000" pitchFamily="2" charset="-52"/>
                <a:ea typeface="Golos Text" panose="020B0503020202020204" pitchFamily="34" charset="0"/>
              </a:defRPr>
            </a:lvl1pPr>
          </a:lstStyle>
          <a:p>
            <a:r>
              <a:rPr lang="ru-RU" sz="1350" dirty="0">
                <a:latin typeface="Arial" panose="020B0604020202020204" pitchFamily="34" charset="0"/>
              </a:rPr>
              <a:t>СМЭВ 4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2A01F457-D216-4264-A9F1-057B2BCABA30}"/>
              </a:ext>
            </a:extLst>
          </p:cNvPr>
          <p:cNvSpPr/>
          <p:nvPr/>
        </p:nvSpPr>
        <p:spPr>
          <a:xfrm>
            <a:off x="5527645" y="9203337"/>
            <a:ext cx="378767" cy="272649"/>
          </a:xfrm>
          <a:prstGeom prst="rect">
            <a:avLst/>
          </a:prstGeom>
          <a:solidFill>
            <a:srgbClr val="C5E9D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535"/>
          </a:p>
        </p:txBody>
      </p:sp>
    </p:spTree>
    <p:extLst>
      <p:ext uri="{BB962C8B-B14F-4D97-AF65-F5344CB8AC3E}">
        <p14:creationId xmlns:p14="http://schemas.microsoft.com/office/powerpoint/2010/main" val="39300308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77BE727-1ED5-4CB2-BC28-631EA0EA6AE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16756" y="187099"/>
            <a:ext cx="12802775" cy="34624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>
              <a:lnSpc>
                <a:spcPts val="2700"/>
              </a:lnSpc>
            </a:pPr>
            <a:r>
              <a:rPr lang="ru-RU" sz="2400" dirty="0">
                <a:solidFill>
                  <a:srgbClr val="002E58"/>
                </a:solidFill>
                <a:latin typeface="Arial Black" panose="020B0A04020102020204" pitchFamily="34" charset="0"/>
                <a:ea typeface="Golos Text Bold" pitchFamily="34" charset="-122"/>
                <a:cs typeface="Golos Text Bold" pitchFamily="34" charset="-120"/>
              </a:rPr>
              <a:t>Исчерпывающий перечень оснований для отказа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763E593A-CDEF-46F4-B2D3-907B919880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1729888"/>
              </p:ext>
            </p:extLst>
          </p:nvPr>
        </p:nvGraphicFramePr>
        <p:xfrm>
          <a:off x="690602" y="858314"/>
          <a:ext cx="16949700" cy="9227731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162913">
                  <a:extLst>
                    <a:ext uri="{9D8B030D-6E8A-4147-A177-3AD203B41FA5}">
                      <a16:colId xmlns:a16="http://schemas.microsoft.com/office/drawing/2014/main" val="1753545929"/>
                    </a:ext>
                  </a:extLst>
                </a:gridCol>
                <a:gridCol w="43975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358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65169">
                  <a:extLst>
                    <a:ext uri="{9D8B030D-6E8A-4147-A177-3AD203B41FA5}">
                      <a16:colId xmlns:a16="http://schemas.microsoft.com/office/drawing/2014/main" val="3185709131"/>
                    </a:ext>
                  </a:extLst>
                </a:gridCol>
                <a:gridCol w="2841921">
                  <a:extLst>
                    <a:ext uri="{9D8B030D-6E8A-4147-A177-3AD203B41FA5}">
                      <a16:colId xmlns:a16="http://schemas.microsoft.com/office/drawing/2014/main" val="3718616966"/>
                    </a:ext>
                  </a:extLst>
                </a:gridCol>
                <a:gridCol w="1835115">
                  <a:extLst>
                    <a:ext uri="{9D8B030D-6E8A-4147-A177-3AD203B41FA5}">
                      <a16:colId xmlns:a16="http://schemas.microsoft.com/office/drawing/2014/main" val="3496986619"/>
                    </a:ext>
                  </a:extLst>
                </a:gridCol>
                <a:gridCol w="2411214">
                  <a:extLst>
                    <a:ext uri="{9D8B030D-6E8A-4147-A177-3AD203B41FA5}">
                      <a16:colId xmlns:a16="http://schemas.microsoft.com/office/drawing/2014/main" val="294444963"/>
                    </a:ext>
                  </a:extLst>
                </a:gridCol>
              </a:tblGrid>
              <a:tr h="1429634">
                <a:tc>
                  <a:txBody>
                    <a:bodyPr/>
                    <a:lstStyle/>
                    <a:p>
                      <a:pPr algn="ctr"/>
                      <a:r>
                        <a:rPr lang="ru-RU" sz="1500" b="0" baseline="0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№ п/п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3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baseline="0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Основание для отказа*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3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5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baseline="0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 № пункта из состава запроса, перечня док-в,</a:t>
                      </a:r>
                      <a:r>
                        <a:rPr lang="en-US" sz="1500" b="0" baseline="0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ru-RU" sz="1500" b="0" baseline="0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межведомственных обменов, условие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3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5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baseline="0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Наличие в ТС</a:t>
                      </a:r>
                    </a:p>
                    <a:p>
                      <a:pPr marL="0" marR="0" lvl="0" indent="0" algn="ctr" defTabSz="435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baseline="0" dirty="0">
                          <a:solidFill>
                            <a:srgbClr val="C4D8F8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(Да/Нет)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3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5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aseline="0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Способ проверки в ТС</a:t>
                      </a:r>
                    </a:p>
                    <a:p>
                      <a:pPr marL="0" marR="0" lvl="0" indent="0" algn="ctr" defTabSz="435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baseline="0" dirty="0">
                          <a:solidFill>
                            <a:srgbClr val="C4D8F8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(Сотрудник ведомства / Автоматически)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3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5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aseline="0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Наличие в ЦС</a:t>
                      </a:r>
                    </a:p>
                    <a:p>
                      <a:pPr marL="0" marR="0" lvl="0" indent="0" algn="ctr" defTabSz="435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baseline="0" dirty="0">
                          <a:solidFill>
                            <a:srgbClr val="C4D8F8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(Да/Нет)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3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5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aseline="0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Способ проверки </a:t>
                      </a:r>
                      <a:br>
                        <a:rPr lang="ru-RU" sz="1500" baseline="0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</a:br>
                      <a:r>
                        <a:rPr lang="ru-RU" sz="1500" baseline="0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в ЦС</a:t>
                      </a:r>
                    </a:p>
                    <a:p>
                      <a:pPr marL="0" marR="0" lvl="0" indent="0" algn="ctr" defTabSz="435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baseline="0" dirty="0">
                          <a:solidFill>
                            <a:srgbClr val="C4D8F8"/>
                          </a:solidFill>
                          <a:latin typeface="Arial" panose="020B0604020202020204" pitchFamily="34" charset="0"/>
                        </a:rPr>
                        <a:t>(Сотрудник ведомства / Автоматически)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3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5873535"/>
                  </a:ext>
                </a:extLst>
              </a:tr>
              <a:tr h="497573">
                <a:tc gridSpan="7">
                  <a:txBody>
                    <a:bodyPr/>
                    <a:lstStyle/>
                    <a:p>
                      <a:pPr marL="0" marR="0" lvl="0" indent="0" algn="ctr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 Black" panose="020B0A04020102020204" pitchFamily="34" charset="0"/>
                          <a:ea typeface="Golos Text" panose="020B0503020202020204" pitchFamily="34" charset="0"/>
                          <a:cs typeface="+mn-cs"/>
                        </a:rPr>
                        <a:t>Прием запроса и документов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D3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7569297"/>
                  </a:ext>
                </a:extLst>
              </a:tr>
              <a:tr h="1005840">
                <a:tc>
                  <a:txBody>
                    <a:bodyPr/>
                    <a:lstStyle/>
                    <a:p>
                      <a:pPr marL="0" algn="l" defTabSz="580392" rtl="0" eaLnBrk="1" latinLnBrk="0" hangingPunct="1"/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10.1.</a:t>
                      </a: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580392" rtl="0" eaLnBrk="1" latinLnBrk="0" hangingPunct="1"/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Заявление подано в орган государственной власти, орган местного самоуправления или организацию, в полномочия которых не входит предоставление услуги</a:t>
                      </a: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-</a:t>
                      </a:r>
                    </a:p>
                    <a:p>
                      <a:pPr marL="0" algn="l" defTabSz="580392" rtl="0" eaLnBrk="1" latinLnBrk="0" hangingPunct="1"/>
                      <a:endParaRPr lang="ru-RU" sz="1400" kern="1200" dirty="0">
                        <a:solidFill>
                          <a:srgbClr val="1B3455"/>
                        </a:solidFill>
                        <a:latin typeface="Arial" panose="020B0604020202020204" pitchFamily="34" charset="0"/>
                        <a:ea typeface="Golos Text" panose="020B0503020202020204" pitchFamily="34" charset="0"/>
                        <a:cs typeface="+mn-cs"/>
                      </a:endParaRP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580392" rtl="0" eaLnBrk="1" latinLnBrk="0" hangingPunct="1"/>
                      <a:r>
                        <a:rPr lang="ru-RU" sz="1500" b="0" kern="1200" baseline="0" dirty="0">
                          <a:solidFill>
                            <a:srgbClr val="229A72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ДА</a:t>
                      </a: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580392" rtl="0" eaLnBrk="1" latinLnBrk="0" hangingPunct="1"/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Сотрудник ведомства</a:t>
                      </a: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580392" rtl="0" eaLnBrk="1" latinLnBrk="0" hangingPunct="1"/>
                      <a:r>
                        <a:rPr lang="ru-RU" sz="1500" b="0" kern="1200" baseline="0" dirty="0">
                          <a:solidFill>
                            <a:srgbClr val="229A72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ДА</a:t>
                      </a: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580392" rtl="0" eaLnBrk="1" latinLnBrk="0" hangingPunct="1"/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Автоматически</a:t>
                      </a: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69130029"/>
                  </a:ext>
                </a:extLst>
              </a:tr>
              <a:tr h="667032">
                <a:tc>
                  <a:txBody>
                    <a:bodyPr/>
                    <a:lstStyle/>
                    <a:p>
                      <a:pPr marL="0" algn="l" defTabSz="580392" rtl="0" eaLnBrk="1" latinLnBrk="0" hangingPunct="1"/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10.1.2.</a:t>
                      </a: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C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Неполное заполнение полей в форме заявления, в том числе на ЕПГУ и/или РПГУ</a:t>
                      </a: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CF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580392" rtl="0" eaLnBrk="1" latinLnBrk="0" hangingPunct="1"/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-</a:t>
                      </a: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C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kern="1200" baseline="0" dirty="0">
                          <a:solidFill>
                            <a:srgbClr val="229A72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ДА</a:t>
                      </a: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C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Автоматически</a:t>
                      </a: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C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C33227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НЕТ</a:t>
                      </a: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C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-</a:t>
                      </a: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C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6200427"/>
                  </a:ext>
                </a:extLst>
              </a:tr>
              <a:tr h="471954">
                <a:tc>
                  <a:txBody>
                    <a:bodyPr/>
                    <a:lstStyle/>
                    <a:p>
                      <a:pPr marL="0" algn="l" defTabSz="580392" rtl="0" eaLnBrk="1" latinLnBrk="0" hangingPunct="1"/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10.1.3.</a:t>
                      </a: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Представление неполного комплекта документов</a:t>
                      </a: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-</a:t>
                      </a: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baseline="0" dirty="0">
                          <a:solidFill>
                            <a:srgbClr val="229A72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ДА</a:t>
                      </a:r>
                      <a:endParaRPr lang="ru-RU" sz="1400" kern="1200" dirty="0">
                        <a:solidFill>
                          <a:srgbClr val="1B3455"/>
                        </a:solidFill>
                        <a:latin typeface="Arial" panose="020B0604020202020204" pitchFamily="34" charset="0"/>
                        <a:ea typeface="Golos Text" panose="020B0503020202020204" pitchFamily="34" charset="0"/>
                        <a:cs typeface="+mn-cs"/>
                      </a:endParaRP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Автоматически</a:t>
                      </a: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C33227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НЕТ</a:t>
                      </a: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-</a:t>
                      </a: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12511280"/>
                  </a:ext>
                </a:extLst>
              </a:tr>
              <a:tr h="667032">
                <a:tc>
                  <a:txBody>
                    <a:bodyPr/>
                    <a:lstStyle/>
                    <a:p>
                      <a:pPr marL="0" algn="l" defTabSz="580392" rtl="0" eaLnBrk="1" latinLnBrk="0" hangingPunct="1"/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10.1.4.</a:t>
                      </a: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Представленные документы утратили силу на момент обращения за услугой</a:t>
                      </a: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580392" rtl="0" eaLnBrk="1" latinLnBrk="0" hangingPunct="1"/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-</a:t>
                      </a: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580392" rtl="0" eaLnBrk="1" latinLnBrk="0" hangingPunct="1"/>
                      <a:r>
                        <a:rPr lang="ru-RU" sz="1500" b="0" kern="1200" baseline="0" dirty="0">
                          <a:solidFill>
                            <a:srgbClr val="229A72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ДА</a:t>
                      </a: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Сотрудник ведомства</a:t>
                      </a: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580392" rtl="0" eaLnBrk="1" latinLnBrk="0" hangingPunct="1"/>
                      <a:r>
                        <a:rPr lang="ru-RU" sz="1500" b="0" kern="1200" baseline="0" dirty="0">
                          <a:solidFill>
                            <a:srgbClr val="229A72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ДА</a:t>
                      </a: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580392" rtl="0" eaLnBrk="1" latinLnBrk="0" hangingPunct="1"/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Автоматически</a:t>
                      </a: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07694404"/>
                  </a:ext>
                </a:extLst>
              </a:tr>
              <a:tr h="1013487">
                <a:tc>
                  <a:txBody>
                    <a:bodyPr/>
                    <a:lstStyle/>
                    <a:p>
                      <a:pPr marL="0" algn="l" defTabSz="580392" rtl="0" eaLnBrk="1" latinLnBrk="0" hangingPunct="1"/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10.1.5.</a:t>
                      </a: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Представленные заявителем документы содержат подчистки и исправления текста, не заверенные в порядке, установленном законодательством Российской Федерации</a:t>
                      </a: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580392" rtl="0" eaLnBrk="1" latinLnBrk="0" hangingPunct="1"/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-</a:t>
                      </a: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kern="1200" baseline="0" dirty="0">
                          <a:solidFill>
                            <a:srgbClr val="229A72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ДА</a:t>
                      </a: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Сотрудник ведомства</a:t>
                      </a: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C33227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НЕТ</a:t>
                      </a: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-</a:t>
                      </a: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1737252"/>
                  </a:ext>
                </a:extLst>
              </a:tr>
              <a:tr h="1211580">
                <a:tc>
                  <a:txBody>
                    <a:bodyPr/>
                    <a:lstStyle/>
                    <a:p>
                      <a:pPr marL="0" algn="l" defTabSz="580392" rtl="0" eaLnBrk="1" latinLnBrk="0" hangingPunct="1"/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10.1.6</a:t>
                      </a: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Документы содержат повреждения, наличие которых не позволяет в полном объеме использовать информацию и сведения, содержащиеся в документах для предоставления услуги</a:t>
                      </a: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-</a:t>
                      </a: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baseline="0" dirty="0">
                          <a:solidFill>
                            <a:srgbClr val="229A72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ДА</a:t>
                      </a:r>
                    </a:p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kern="1200" dirty="0">
                        <a:solidFill>
                          <a:srgbClr val="1B3455"/>
                        </a:solidFill>
                        <a:latin typeface="Arial" panose="020B0604020202020204" pitchFamily="34" charset="0"/>
                        <a:ea typeface="Golos Text" panose="020B0503020202020204" pitchFamily="34" charset="0"/>
                        <a:cs typeface="+mn-cs"/>
                      </a:endParaRP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Сотрудник ведомства</a:t>
                      </a:r>
                    </a:p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kern="1200" dirty="0">
                        <a:solidFill>
                          <a:srgbClr val="1B3455"/>
                        </a:solidFill>
                        <a:latin typeface="Arial" panose="020B0604020202020204" pitchFamily="34" charset="0"/>
                        <a:ea typeface="Golos Text" panose="020B0503020202020204" pitchFamily="34" charset="0"/>
                        <a:cs typeface="+mn-cs"/>
                      </a:endParaRP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C33227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НЕТ</a:t>
                      </a: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-</a:t>
                      </a: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20754234"/>
                  </a:ext>
                </a:extLst>
              </a:tr>
              <a:tr h="800100">
                <a:tc>
                  <a:txBody>
                    <a:bodyPr/>
                    <a:lstStyle/>
                    <a:p>
                      <a:pPr marL="0" algn="l" defTabSz="580392" rtl="0" eaLnBrk="1" latinLnBrk="0" hangingPunct="1"/>
                      <a:r>
                        <a:rPr lang="en-US" sz="14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10</a:t>
                      </a:r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.1.7</a:t>
                      </a: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Документы, необходимые для предоставления услуги, поданы в электронной форме с нарушением установленных требований</a:t>
                      </a: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-</a:t>
                      </a: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baseline="0" dirty="0">
                          <a:solidFill>
                            <a:srgbClr val="229A72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ДА</a:t>
                      </a:r>
                    </a:p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kern="1200" dirty="0">
                        <a:solidFill>
                          <a:srgbClr val="1B3455"/>
                        </a:solidFill>
                        <a:latin typeface="Arial" panose="020B0604020202020204" pitchFamily="34" charset="0"/>
                        <a:ea typeface="Golos Text" panose="020B0503020202020204" pitchFamily="34" charset="0"/>
                        <a:cs typeface="+mn-cs"/>
                      </a:endParaRP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Автоматически</a:t>
                      </a:r>
                    </a:p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kern="1200" dirty="0">
                        <a:solidFill>
                          <a:srgbClr val="1B3455"/>
                        </a:solidFill>
                        <a:latin typeface="Arial" panose="020B0604020202020204" pitchFamily="34" charset="0"/>
                        <a:ea typeface="Golos Text" panose="020B0503020202020204" pitchFamily="34" charset="0"/>
                        <a:cs typeface="+mn-cs"/>
                      </a:endParaRP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C33227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НЕТ</a:t>
                      </a:r>
                    </a:p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kern="1200" dirty="0">
                        <a:solidFill>
                          <a:srgbClr val="1B3455"/>
                        </a:solidFill>
                        <a:latin typeface="Arial" panose="020B0604020202020204" pitchFamily="34" charset="0"/>
                        <a:ea typeface="Golos Text" panose="020B0503020202020204" pitchFamily="34" charset="0"/>
                        <a:cs typeface="+mn-cs"/>
                      </a:endParaRP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-</a:t>
                      </a: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211580">
                <a:tc>
                  <a:txBody>
                    <a:bodyPr/>
                    <a:lstStyle/>
                    <a:p>
                      <a:pPr marL="0" algn="l" defTabSz="580392" rtl="0" eaLnBrk="1" latinLnBrk="0" hangingPunct="1"/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10.1.8</a:t>
                      </a: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Не предоставление оригиналов документов в муниципальную образовательную организацию в указанные сроки после подачи заявлений в электронной форме</a:t>
                      </a: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-</a:t>
                      </a: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baseline="0" dirty="0">
                          <a:solidFill>
                            <a:srgbClr val="229A72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ДА</a:t>
                      </a:r>
                    </a:p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kern="1200" dirty="0">
                        <a:solidFill>
                          <a:srgbClr val="1B3455"/>
                        </a:solidFill>
                        <a:latin typeface="Arial" panose="020B0604020202020204" pitchFamily="34" charset="0"/>
                        <a:ea typeface="Golos Text" panose="020B0503020202020204" pitchFamily="34" charset="0"/>
                        <a:cs typeface="+mn-cs"/>
                      </a:endParaRP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Автоматически</a:t>
                      </a: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33227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НЕТ</a:t>
                      </a: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Автоматически</a:t>
                      </a:r>
                    </a:p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kern="1200" dirty="0">
                        <a:solidFill>
                          <a:srgbClr val="1B3455"/>
                        </a:solidFill>
                        <a:latin typeface="Arial" panose="020B0604020202020204" pitchFamily="34" charset="0"/>
                        <a:ea typeface="Golos Text" panose="020B0503020202020204" pitchFamily="34" charset="0"/>
                        <a:cs typeface="+mn-cs"/>
                      </a:endParaRP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6" name="Объект 2">
            <a:extLst>
              <a:ext uri="{FF2B5EF4-FFF2-40B4-BE49-F238E27FC236}">
                <a16:creationId xmlns:a16="http://schemas.microsoft.com/office/drawing/2014/main" id="{F73B97B4-39DB-42D1-95E5-6BE71B2684D4}"/>
              </a:ext>
            </a:extLst>
          </p:cNvPr>
          <p:cNvSpPr txBox="1">
            <a:spLocks/>
          </p:cNvSpPr>
          <p:nvPr/>
        </p:nvSpPr>
        <p:spPr>
          <a:xfrm>
            <a:off x="716756" y="551443"/>
            <a:ext cx="6697298" cy="2151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indent="0" defTabSz="435305">
              <a:lnSpc>
                <a:spcPts val="1500"/>
              </a:lnSpc>
              <a:spcBef>
                <a:spcPts val="0"/>
              </a:spcBef>
              <a:buFontTx/>
              <a:buNone/>
              <a:defRPr sz="1400" b="0" i="0">
                <a:solidFill>
                  <a:srgbClr val="002E58"/>
                </a:solidFill>
                <a:latin typeface="Montserrat SemiBold" pitchFamily="2" charset="-52"/>
                <a:ea typeface="Golos Text Bold" pitchFamily="34" charset="-122"/>
                <a:cs typeface="Golos Text Bold" pitchFamily="34" charset="-120"/>
              </a:defRPr>
            </a:lvl1pPr>
            <a:lvl2pPr marL="0" indent="0" defTabSz="435305">
              <a:spcBef>
                <a:spcPts val="0"/>
              </a:spcBef>
              <a:buFontTx/>
              <a:buNone/>
              <a:defRPr sz="1400" b="1" i="0">
                <a:latin typeface="Montserrat" panose="00000500000000000000" pitchFamily="2" charset="-52"/>
                <a:cs typeface="Arial"/>
              </a:defRPr>
            </a:lvl2pPr>
            <a:lvl3pPr marL="181377" indent="-181377" defTabSz="435305">
              <a:spcBef>
                <a:spcPts val="0"/>
              </a:spcBef>
              <a:buSzPct val="80000"/>
              <a:buFont typeface="Lucida Grande"/>
              <a:buChar char="＞"/>
              <a:defRPr sz="1300" b="0" i="0">
                <a:latin typeface="Montserrat" panose="00000500000000000000" pitchFamily="2" charset="-52"/>
                <a:cs typeface="Arial"/>
              </a:defRPr>
            </a:lvl3pPr>
            <a:lvl4pPr marL="0" indent="0" defTabSz="435305">
              <a:spcBef>
                <a:spcPts val="0"/>
              </a:spcBef>
              <a:buFontTx/>
              <a:buNone/>
              <a:defRPr sz="1700" b="0" i="0" cap="all">
                <a:latin typeface="Montserrat" panose="00000500000000000000" pitchFamily="2" charset="-52"/>
                <a:cs typeface="Arial"/>
              </a:defRPr>
            </a:lvl4pPr>
            <a:lvl5pPr marL="0" indent="0" defTabSz="435305">
              <a:spcBef>
                <a:spcPts val="0"/>
              </a:spcBef>
              <a:buFontTx/>
              <a:buNone/>
              <a:defRPr sz="1000" b="0" i="0">
                <a:latin typeface="Montserrat" panose="00000500000000000000" pitchFamily="2" charset="-52"/>
                <a:cs typeface="Arial"/>
              </a:defRPr>
            </a:lvl5pPr>
            <a:lvl6pPr marL="2394176" indent="-217652" defTabSz="435305">
              <a:spcBef>
                <a:spcPct val="20000"/>
              </a:spcBef>
              <a:buFont typeface="Arial"/>
              <a:buChar char="•"/>
              <a:defRPr sz="1900"/>
            </a:lvl6pPr>
            <a:lvl7pPr marL="2829480" indent="-217652" defTabSz="435305">
              <a:spcBef>
                <a:spcPct val="20000"/>
              </a:spcBef>
              <a:buFont typeface="Arial"/>
              <a:buChar char="•"/>
              <a:defRPr sz="1900"/>
            </a:lvl7pPr>
            <a:lvl8pPr marL="3264785" indent="-217652" defTabSz="435305">
              <a:spcBef>
                <a:spcPct val="20000"/>
              </a:spcBef>
              <a:buFont typeface="Arial"/>
              <a:buChar char="•"/>
              <a:defRPr sz="1900"/>
            </a:lvl8pPr>
            <a:lvl9pPr marL="3700090" indent="-217652" defTabSz="435305">
              <a:spcBef>
                <a:spcPct val="20000"/>
              </a:spcBef>
              <a:buFont typeface="Arial"/>
              <a:buChar char="•"/>
              <a:defRPr sz="1900"/>
            </a:lvl9pPr>
          </a:lstStyle>
          <a:p>
            <a:r>
              <a:rPr lang="ru-RU" sz="2100" b="1">
                <a:latin typeface="Arial Black" panose="020B0A04020102020204" pitchFamily="34" charset="0"/>
              </a:rPr>
              <a:t>Запись в школу (по всем подуслугам)</a:t>
            </a:r>
            <a:endParaRPr lang="ru-RU" sz="21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6797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>
            <a:extLst>
              <a:ext uri="{FF2B5EF4-FFF2-40B4-BE49-F238E27FC236}">
                <a16:creationId xmlns:a16="http://schemas.microsoft.com/office/drawing/2014/main" id="{DC97F936-B6AC-44B0-AF9A-38209F188785}"/>
              </a:ext>
            </a:extLst>
          </p:cNvPr>
          <p:cNvSpPr txBox="1">
            <a:spLocks/>
          </p:cNvSpPr>
          <p:nvPr/>
        </p:nvSpPr>
        <p:spPr>
          <a:xfrm>
            <a:off x="716758" y="371989"/>
            <a:ext cx="12802775" cy="25417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342900" indent="-342900">
              <a:lnSpc>
                <a:spcPts val="1800"/>
              </a:lnSpc>
              <a:spcBef>
                <a:spcPct val="0"/>
              </a:spcBef>
              <a:buFont typeface="+mj-lt"/>
              <a:buAutoNum type="arabicPeriod" startAt="2"/>
              <a:defRPr sz="1600" b="0" i="0" cap="none">
                <a:solidFill>
                  <a:srgbClr val="002E58"/>
                </a:solidFill>
                <a:latin typeface="Montserrat Bold" pitchFamily="2" charset="-52"/>
                <a:ea typeface="Golos Text Bold" pitchFamily="34" charset="-122"/>
                <a:cs typeface="Golos Text Bold" pitchFamily="34" charset="-120"/>
              </a:defRPr>
            </a:lvl1pPr>
          </a:lstStyle>
          <a:p>
            <a:pPr marL="0" indent="0">
              <a:buNone/>
            </a:pPr>
            <a:r>
              <a:rPr lang="ru-RU" sz="2400" dirty="0">
                <a:latin typeface="Arial Black" panose="020B0A04020102020204" pitchFamily="34" charset="0"/>
              </a:rPr>
              <a:t>План мероприятий по внесению изменений в НПА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D04628E5-C464-4F02-8D57-E3F55092FD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3576473"/>
              </p:ext>
            </p:extLst>
          </p:nvPr>
        </p:nvGraphicFramePr>
        <p:xfrm>
          <a:off x="716758" y="1795461"/>
          <a:ext cx="16923545" cy="3727573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786216">
                  <a:extLst>
                    <a:ext uri="{9D8B030D-6E8A-4147-A177-3AD203B41FA5}">
                      <a16:colId xmlns:a16="http://schemas.microsoft.com/office/drawing/2014/main" val="1753545929"/>
                    </a:ext>
                  </a:extLst>
                </a:gridCol>
                <a:gridCol w="5851887">
                  <a:extLst>
                    <a:ext uri="{9D8B030D-6E8A-4147-A177-3AD203B41FA5}">
                      <a16:colId xmlns:a16="http://schemas.microsoft.com/office/drawing/2014/main" val="731438671"/>
                    </a:ext>
                  </a:extLst>
                </a:gridCol>
                <a:gridCol w="3156296">
                  <a:extLst>
                    <a:ext uri="{9D8B030D-6E8A-4147-A177-3AD203B41FA5}">
                      <a16:colId xmlns:a16="http://schemas.microsoft.com/office/drawing/2014/main" val="3167506525"/>
                    </a:ext>
                  </a:extLst>
                </a:gridCol>
                <a:gridCol w="7129146">
                  <a:extLst>
                    <a:ext uri="{9D8B030D-6E8A-4147-A177-3AD203B41FA5}">
                      <a16:colId xmlns:a16="http://schemas.microsoft.com/office/drawing/2014/main" val="1529170811"/>
                    </a:ext>
                  </a:extLst>
                </a:gridCol>
              </a:tblGrid>
              <a:tr h="960152">
                <a:tc>
                  <a:txBody>
                    <a:bodyPr/>
                    <a:lstStyle/>
                    <a:p>
                      <a:pPr algn="ctr"/>
                      <a:r>
                        <a:rPr lang="ru-RU" sz="1700" b="0" baseline="0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№ п/п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3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0" baseline="0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Наименование НПА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3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0" baseline="0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  Критерии оптимизации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3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5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0" baseline="0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Предложения по внесению изменений</a:t>
                      </a:r>
                      <a:endParaRPr lang="ru-RU" sz="170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3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5873535"/>
                  </a:ext>
                </a:extLst>
              </a:tr>
              <a:tr h="1224924">
                <a:tc>
                  <a:txBody>
                    <a:bodyPr/>
                    <a:lstStyle/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1.</a:t>
                      </a:r>
                    </a:p>
                  </a:txBody>
                  <a:tcPr marL="216000" marR="182880" marT="91440" marB="91440">
                    <a:lnL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C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Приказ Министерства просвещения РФ от 2 сентября 2020 г. № 458 «Об утверждении Порядка приема на обучение по образовательным программам начального общего, основного общего и среднего общего образования».</a:t>
                      </a: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C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Упреждающее (</a:t>
                      </a:r>
                      <a:r>
                        <a:rPr lang="ru-RU" sz="1400" kern="1200" dirty="0" err="1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проактивное</a:t>
                      </a:r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) предоставление услуги</a:t>
                      </a:r>
                      <a:endParaRPr lang="en-US" sz="1400" kern="1200" dirty="0">
                        <a:solidFill>
                          <a:srgbClr val="1B3455"/>
                        </a:solidFill>
                        <a:latin typeface="Arial" panose="020B0604020202020204" pitchFamily="34" charset="0"/>
                        <a:ea typeface="Golos Text" panose="020B0503020202020204" pitchFamily="34" charset="0"/>
                        <a:cs typeface="+mn-cs"/>
                      </a:endParaRPr>
                    </a:p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kern="1200" dirty="0">
                        <a:solidFill>
                          <a:srgbClr val="1B3455"/>
                        </a:solidFill>
                        <a:latin typeface="Arial" panose="020B0604020202020204" pitchFamily="34" charset="0"/>
                        <a:ea typeface="Golos Text" panose="020B0503020202020204" pitchFamily="34" charset="0"/>
                        <a:cs typeface="+mn-cs"/>
                      </a:endParaRPr>
                    </a:p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kern="1200" dirty="0">
                        <a:solidFill>
                          <a:srgbClr val="1B3455"/>
                        </a:solidFill>
                        <a:latin typeface="Arial" panose="020B0604020202020204" pitchFamily="34" charset="0"/>
                        <a:ea typeface="Golos Text" panose="020B0503020202020204" pitchFamily="34" charset="0"/>
                        <a:cs typeface="+mn-cs"/>
                      </a:endParaRP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C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Предусмотреть</a:t>
                      </a:r>
                      <a:r>
                        <a:rPr lang="ru-RU" sz="1400" kern="1200" baseline="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 возможность </a:t>
                      </a:r>
                      <a:r>
                        <a:rPr lang="ru-RU" sz="1400" kern="1200" baseline="0" dirty="0" err="1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проактивного</a:t>
                      </a:r>
                      <a:r>
                        <a:rPr lang="ru-RU" sz="1400" kern="1200" baseline="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 предоставления услуги  отельным пунктом в Приложении «Порядок приема на обучение по образовательным программам»</a:t>
                      </a:r>
                      <a:endParaRPr lang="ru-RU" sz="1400" kern="1200" dirty="0">
                        <a:solidFill>
                          <a:srgbClr val="1B3455"/>
                        </a:solidFill>
                        <a:latin typeface="Arial" panose="020B0604020202020204" pitchFamily="34" charset="0"/>
                        <a:ea typeface="Golos Text" panose="020B0503020202020204" pitchFamily="34" charset="0"/>
                        <a:cs typeface="+mn-cs"/>
                      </a:endParaRP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C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9130029"/>
                  </a:ext>
                </a:extLst>
              </a:tr>
              <a:tr h="1542497">
                <a:tc>
                  <a:txBody>
                    <a:bodyPr/>
                    <a:lstStyle/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2.</a:t>
                      </a:r>
                    </a:p>
                  </a:txBody>
                  <a:tcPr marL="216000" marR="182880" marT="91440" marB="91440">
                    <a:lnL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Приказ Министерства просвещения РФ от 2 сентября 2020 г. № 458 «Об утверждении Порядка приема на обучение по образовательным программам начального общего, основного общего и среднего общего образования».</a:t>
                      </a: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Упреждающее (</a:t>
                      </a:r>
                      <a:r>
                        <a:rPr lang="ru-RU" sz="1400" kern="1200" dirty="0" err="1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проактивное</a:t>
                      </a:r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) предоставление услуги.</a:t>
                      </a: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Предусмотреть организацию направления и получения запросов через СМЭВ</a:t>
                      </a: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36200427"/>
                  </a:ext>
                </a:extLst>
              </a:tr>
            </a:tbl>
          </a:graphicData>
        </a:graphic>
      </p:graphicFrame>
      <p:sp>
        <p:nvSpPr>
          <p:cNvPr id="7" name="Объект 2">
            <a:extLst>
              <a:ext uri="{FF2B5EF4-FFF2-40B4-BE49-F238E27FC236}">
                <a16:creationId xmlns:a16="http://schemas.microsoft.com/office/drawing/2014/main" id="{F73B97B4-39DB-42D1-95E5-6BE71B2684D4}"/>
              </a:ext>
            </a:extLst>
          </p:cNvPr>
          <p:cNvSpPr txBox="1">
            <a:spLocks/>
          </p:cNvSpPr>
          <p:nvPr/>
        </p:nvSpPr>
        <p:spPr>
          <a:xfrm>
            <a:off x="716757" y="1225870"/>
            <a:ext cx="6610800" cy="2151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indent="0" defTabSz="435305">
              <a:lnSpc>
                <a:spcPts val="1500"/>
              </a:lnSpc>
              <a:spcBef>
                <a:spcPts val="0"/>
              </a:spcBef>
              <a:buFontTx/>
              <a:buNone/>
              <a:defRPr sz="1400" b="0" i="0">
                <a:solidFill>
                  <a:srgbClr val="002E58"/>
                </a:solidFill>
                <a:latin typeface="Montserrat SemiBold" pitchFamily="2" charset="-52"/>
                <a:ea typeface="Golos Text Bold" pitchFamily="34" charset="-122"/>
                <a:cs typeface="Golos Text Bold" pitchFamily="34" charset="-120"/>
              </a:defRPr>
            </a:lvl1pPr>
            <a:lvl2pPr marL="0" indent="0" defTabSz="435305">
              <a:spcBef>
                <a:spcPts val="0"/>
              </a:spcBef>
              <a:buFontTx/>
              <a:buNone/>
              <a:defRPr sz="1400" b="1" i="0">
                <a:latin typeface="Montserrat" panose="00000500000000000000" pitchFamily="2" charset="-52"/>
                <a:cs typeface="Arial"/>
              </a:defRPr>
            </a:lvl2pPr>
            <a:lvl3pPr marL="181377" indent="-181377" defTabSz="435305">
              <a:spcBef>
                <a:spcPts val="0"/>
              </a:spcBef>
              <a:buSzPct val="80000"/>
              <a:buFont typeface="Lucida Grande"/>
              <a:buChar char="＞"/>
              <a:defRPr sz="1300" b="0" i="0">
                <a:latin typeface="Montserrat" panose="00000500000000000000" pitchFamily="2" charset="-52"/>
                <a:cs typeface="Arial"/>
              </a:defRPr>
            </a:lvl3pPr>
            <a:lvl4pPr marL="0" indent="0" defTabSz="435305">
              <a:spcBef>
                <a:spcPts val="0"/>
              </a:spcBef>
              <a:buFontTx/>
              <a:buNone/>
              <a:defRPr sz="1700" b="0" i="0" cap="all">
                <a:latin typeface="Montserrat" panose="00000500000000000000" pitchFamily="2" charset="-52"/>
                <a:cs typeface="Arial"/>
              </a:defRPr>
            </a:lvl4pPr>
            <a:lvl5pPr marL="0" indent="0" defTabSz="435305">
              <a:spcBef>
                <a:spcPts val="0"/>
              </a:spcBef>
              <a:buFontTx/>
              <a:buNone/>
              <a:defRPr sz="1000" b="0" i="0">
                <a:latin typeface="Montserrat" panose="00000500000000000000" pitchFamily="2" charset="-52"/>
                <a:cs typeface="Arial"/>
              </a:defRPr>
            </a:lvl5pPr>
            <a:lvl6pPr marL="2394176" indent="-217652" defTabSz="435305">
              <a:spcBef>
                <a:spcPct val="20000"/>
              </a:spcBef>
              <a:buFont typeface="Arial"/>
              <a:buChar char="•"/>
              <a:defRPr sz="1900"/>
            </a:lvl6pPr>
            <a:lvl7pPr marL="2829480" indent="-217652" defTabSz="435305">
              <a:spcBef>
                <a:spcPct val="20000"/>
              </a:spcBef>
              <a:buFont typeface="Arial"/>
              <a:buChar char="•"/>
              <a:defRPr sz="1900"/>
            </a:lvl7pPr>
            <a:lvl8pPr marL="3264785" indent="-217652" defTabSz="435305">
              <a:spcBef>
                <a:spcPct val="20000"/>
              </a:spcBef>
              <a:buFont typeface="Arial"/>
              <a:buChar char="•"/>
              <a:defRPr sz="1900"/>
            </a:lvl8pPr>
            <a:lvl9pPr marL="3700090" indent="-217652" defTabSz="435305">
              <a:spcBef>
                <a:spcPct val="20000"/>
              </a:spcBef>
              <a:buFont typeface="Arial"/>
              <a:buChar char="•"/>
              <a:defRPr sz="1900"/>
            </a:lvl9pPr>
          </a:lstStyle>
          <a:p>
            <a:r>
              <a:rPr lang="ru-RU" sz="2100" b="1" dirty="0">
                <a:latin typeface="Arial Black" panose="020B0A04020102020204" pitchFamily="34" charset="0"/>
              </a:rPr>
              <a:t>Запись в школу (по всем </a:t>
            </a:r>
            <a:r>
              <a:rPr lang="ru-RU" sz="2100" b="1" dirty="0" err="1">
                <a:latin typeface="Arial Black" panose="020B0A04020102020204" pitchFamily="34" charset="0"/>
              </a:rPr>
              <a:t>подуслугам</a:t>
            </a:r>
            <a:r>
              <a:rPr lang="ru-RU" sz="2100" b="1" dirty="0">
                <a:latin typeface="Arial Black" panose="020B0A040201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886117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>
            <a:extLst>
              <a:ext uri="{FF2B5EF4-FFF2-40B4-BE49-F238E27FC236}">
                <a16:creationId xmlns:a16="http://schemas.microsoft.com/office/drawing/2014/main" id="{6E3FDE5A-F92F-458F-BE2B-D1C0BBDE60B0}"/>
              </a:ext>
            </a:extLst>
          </p:cNvPr>
          <p:cNvSpPr txBox="1">
            <a:spLocks/>
          </p:cNvSpPr>
          <p:nvPr/>
        </p:nvSpPr>
        <p:spPr>
          <a:xfrm>
            <a:off x="724568" y="364250"/>
            <a:ext cx="12802775" cy="25417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342900" indent="-342900">
              <a:lnSpc>
                <a:spcPts val="1800"/>
              </a:lnSpc>
              <a:spcBef>
                <a:spcPct val="0"/>
              </a:spcBef>
              <a:buFont typeface="+mj-lt"/>
              <a:buAutoNum type="arabicPeriod" startAt="2"/>
              <a:defRPr sz="1600" b="0" i="0" cap="none">
                <a:solidFill>
                  <a:srgbClr val="002E58"/>
                </a:solidFill>
                <a:latin typeface="Montserrat Bold" pitchFamily="2" charset="-52"/>
                <a:ea typeface="Golos Text Bold" pitchFamily="34" charset="-122"/>
                <a:cs typeface="Golos Text Bold" pitchFamily="34" charset="-120"/>
              </a:defRPr>
            </a:lvl1pPr>
          </a:lstStyle>
          <a:p>
            <a:pPr marL="0" indent="0">
              <a:buNone/>
            </a:pPr>
            <a:r>
              <a:rPr lang="ru-RU" sz="2400" dirty="0">
                <a:latin typeface="Arial Black" panose="020B0A04020102020204" pitchFamily="34" charset="0"/>
              </a:rPr>
              <a:t>Выполнение требований достижения целевого состояния</a:t>
            </a:r>
          </a:p>
        </p:txBody>
      </p:sp>
      <p:graphicFrame>
        <p:nvGraphicFramePr>
          <p:cNvPr id="9" name="Таблица 5">
            <a:extLst>
              <a:ext uri="{FF2B5EF4-FFF2-40B4-BE49-F238E27FC236}">
                <a16:creationId xmlns:a16="http://schemas.microsoft.com/office/drawing/2014/main" id="{6EC3AFF7-B4D7-47C3-AC8A-764E1684E376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98817953"/>
              </p:ext>
            </p:extLst>
          </p:nvPr>
        </p:nvGraphicFramePr>
        <p:xfrm>
          <a:off x="724567" y="1706872"/>
          <a:ext cx="16915737" cy="851165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989018">
                  <a:extLst>
                    <a:ext uri="{9D8B030D-6E8A-4147-A177-3AD203B41FA5}">
                      <a16:colId xmlns:a16="http://schemas.microsoft.com/office/drawing/2014/main" val="4153584785"/>
                    </a:ext>
                  </a:extLst>
                </a:gridCol>
                <a:gridCol w="12810137">
                  <a:extLst>
                    <a:ext uri="{9D8B030D-6E8A-4147-A177-3AD203B41FA5}">
                      <a16:colId xmlns:a16="http://schemas.microsoft.com/office/drawing/2014/main" val="3032083266"/>
                    </a:ext>
                  </a:extLst>
                </a:gridCol>
                <a:gridCol w="1584960">
                  <a:extLst>
                    <a:ext uri="{9D8B030D-6E8A-4147-A177-3AD203B41FA5}">
                      <a16:colId xmlns:a16="http://schemas.microsoft.com/office/drawing/2014/main" val="1444555885"/>
                    </a:ext>
                  </a:extLst>
                </a:gridCol>
                <a:gridCol w="1531622">
                  <a:extLst>
                    <a:ext uri="{9D8B030D-6E8A-4147-A177-3AD203B41FA5}">
                      <a16:colId xmlns:a16="http://schemas.microsoft.com/office/drawing/2014/main" val="1725084033"/>
                    </a:ext>
                  </a:extLst>
                </a:gridCol>
              </a:tblGrid>
              <a:tr h="416498">
                <a:tc>
                  <a:txBody>
                    <a:bodyPr/>
                    <a:lstStyle/>
                    <a:p>
                      <a:pPr algn="l"/>
                      <a:r>
                        <a:rPr lang="ru-RU" sz="1400" b="0" baseline="0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№ п/п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3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baseline="0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Критерий оптимизации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3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5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kern="1200" baseline="0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ТС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3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5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kern="1200" baseline="0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ЦС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3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7117144"/>
                  </a:ext>
                </a:extLst>
              </a:tr>
              <a:tr h="393359">
                <a:tc gridSpan="4"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 Black" panose="020B0A04020102020204" pitchFamily="34" charset="0"/>
                          <a:ea typeface="Golos Text" panose="020B0503020202020204" pitchFamily="34" charset="0"/>
                          <a:cs typeface="+mn-cs"/>
                        </a:rPr>
                        <a:t>Основные критерии оптимизации услуги (сервиса)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D3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3182947"/>
                  </a:ext>
                </a:extLst>
              </a:tr>
              <a:tr h="1592586"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1.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35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>
                          <a:solidFill>
                            <a:srgbClr val="0F3B62"/>
                          </a:solidFill>
                          <a:latin typeface="Arial Black" panose="020B0A04020102020204" pitchFamily="34" charset="0"/>
                          <a:ea typeface="Golos Text" panose="020B0503020202020204" pitchFamily="34" charset="0"/>
                          <a:cs typeface="+mn-cs"/>
                        </a:rPr>
                        <a:t>Обращение в электронной форме </a:t>
                      </a:r>
                      <a:r>
                        <a:rPr lang="ru-RU" sz="1600" kern="1200" dirty="0">
                          <a:solidFill>
                            <a:srgbClr val="0F3B62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(возможность подачи запроса и всех требуемых документов посредством ЕПГУ, официальных сайтов, информационных систем органов власти, предоставляющих услуги, мобильного приложения «Госуслуги», информационных систем коммерческих и некоммерческих организаций, участвующих в организации предоставления государственных и муниципальных услуг, иных веб-интерфейсов информационных систем и программного обеспечения без необходимости дальнейшего представления оригиналов документов в ведомство) </a:t>
                      </a:r>
                    </a:p>
                    <a:p>
                      <a:pPr>
                        <a:spcAft>
                          <a:spcPts val="300"/>
                        </a:spcAft>
                      </a:pPr>
                      <a:r>
                        <a:rPr lang="ru-RU" sz="1400" b="0" i="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(Да/Нет или "-", если неприменимо, требуется приведение обоснования)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5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baseline="0" dirty="0">
                          <a:solidFill>
                            <a:srgbClr val="002E58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Да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9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5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baseline="0" dirty="0">
                          <a:solidFill>
                            <a:srgbClr val="002E58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Да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9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819147"/>
                  </a:ext>
                </a:extLst>
              </a:tr>
              <a:tr h="480738"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1.1.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C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ru-RU" sz="1400" b="0" i="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посредством ЕПГУ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C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5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baseline="0" dirty="0">
                          <a:solidFill>
                            <a:srgbClr val="002E58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Да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9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5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baseline="0" dirty="0">
                          <a:solidFill>
                            <a:srgbClr val="002E58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Да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9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0851362"/>
                  </a:ext>
                </a:extLst>
              </a:tr>
              <a:tr h="480738"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1.2.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ru-RU" sz="1400" b="0" i="0" kern="120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посредством официальных сайтов, информационных систем органов власти, предоставляющих услуги</a:t>
                      </a:r>
                      <a:endParaRPr lang="ru-RU" sz="1400" b="0" i="0" kern="1200" dirty="0">
                        <a:solidFill>
                          <a:srgbClr val="1B3455"/>
                        </a:solidFill>
                        <a:latin typeface="Arial" panose="020B0604020202020204" pitchFamily="34" charset="0"/>
                        <a:ea typeface="Golos Text" panose="020B0503020202020204" pitchFamily="34" charset="0"/>
                        <a:cs typeface="+mn-cs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5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baseline="0" dirty="0">
                          <a:solidFill>
                            <a:srgbClr val="002E58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Да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9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5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baseline="0" dirty="0">
                          <a:solidFill>
                            <a:srgbClr val="002E58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Да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9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686925"/>
                  </a:ext>
                </a:extLst>
              </a:tr>
              <a:tr h="480738"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1.3.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C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ru-RU" sz="1400" b="0" i="0" kern="120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посредством мобильного приложения «Госуслуги» / иного мобильного приложения</a:t>
                      </a:r>
                      <a:endParaRPr lang="ru-RU" sz="1400" b="0" i="0" kern="1200" dirty="0">
                        <a:solidFill>
                          <a:srgbClr val="1B3455"/>
                        </a:solidFill>
                        <a:latin typeface="Arial" panose="020B0604020202020204" pitchFamily="34" charset="0"/>
                        <a:ea typeface="Golos Text" panose="020B0503020202020204" pitchFamily="34" charset="0"/>
                        <a:cs typeface="+mn-cs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C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5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baseline="0" dirty="0">
                          <a:solidFill>
                            <a:srgbClr val="002E58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Да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9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5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baseline="0" dirty="0">
                          <a:solidFill>
                            <a:srgbClr val="002E58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Да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9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2935299"/>
                  </a:ext>
                </a:extLst>
              </a:tr>
              <a:tr h="480738"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1.4.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ru-RU" sz="1400" b="0" i="0" kern="120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посредством иных информационных систем, в том числе коммерческих и некоммерческих организаций</a:t>
                      </a:r>
                      <a:endParaRPr lang="ru-RU" sz="1400" b="0" i="0" kern="1200" dirty="0">
                        <a:solidFill>
                          <a:srgbClr val="1B3455"/>
                        </a:solidFill>
                        <a:latin typeface="Arial" panose="020B0604020202020204" pitchFamily="34" charset="0"/>
                        <a:ea typeface="Golos Text" panose="020B0503020202020204" pitchFamily="34" charset="0"/>
                        <a:cs typeface="+mn-cs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5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baseline="0" dirty="0">
                          <a:solidFill>
                            <a:srgbClr val="002E58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Нет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E5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5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baseline="0" dirty="0">
                          <a:solidFill>
                            <a:srgbClr val="002E58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Нет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E5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2791587"/>
                  </a:ext>
                </a:extLst>
              </a:tr>
              <a:tr h="647885"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2.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C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35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>
                          <a:solidFill>
                            <a:srgbClr val="0F3B62"/>
                          </a:solidFill>
                          <a:latin typeface="Arial Black" panose="020B0A04020102020204" pitchFamily="34" charset="0"/>
                          <a:ea typeface="Golos Text" panose="020B0503020202020204" pitchFamily="34" charset="0"/>
                          <a:cs typeface="+mn-cs"/>
                        </a:rPr>
                        <a:t>Обеспечена возможность подачи заявления на получение услуги (сервиса) в МФЦ</a:t>
                      </a:r>
                    </a:p>
                    <a:p>
                      <a:pPr marL="0" marR="0" lvl="0" indent="0" algn="l" defTabSz="435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kern="120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(Да/Нет)</a:t>
                      </a:r>
                      <a:endParaRPr lang="ru-RU" sz="1400" b="0" i="0" kern="1200" dirty="0">
                        <a:solidFill>
                          <a:srgbClr val="1B3455"/>
                        </a:solidFill>
                        <a:latin typeface="Arial" panose="020B0604020202020204" pitchFamily="34" charset="0"/>
                        <a:ea typeface="Golos Text" panose="020B0503020202020204" pitchFamily="34" charset="0"/>
                        <a:cs typeface="+mn-cs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C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5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baseline="0" dirty="0">
                          <a:solidFill>
                            <a:srgbClr val="002E58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Нет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E5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5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baseline="0" dirty="0">
                          <a:solidFill>
                            <a:srgbClr val="002E58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Нет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E5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6720738"/>
                  </a:ext>
                </a:extLst>
              </a:tr>
              <a:tr h="647885"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3.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35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>
                          <a:solidFill>
                            <a:srgbClr val="0F3B62"/>
                          </a:solidFill>
                          <a:latin typeface="Arial Black" panose="020B0A04020102020204" pitchFamily="34" charset="0"/>
                          <a:ea typeface="Golos Text" panose="020B0503020202020204" pitchFamily="34" charset="0"/>
                          <a:cs typeface="+mn-cs"/>
                        </a:rPr>
                        <a:t>Упреждающее (проактивное) предоставление услуги (сервиса)</a:t>
                      </a:r>
                    </a:p>
                    <a:p>
                      <a:pPr>
                        <a:spcAft>
                          <a:spcPts val="300"/>
                        </a:spcAft>
                      </a:pPr>
                      <a:r>
                        <a:rPr lang="ru-RU" sz="1400" b="0" i="0" kern="120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(Да/Нет или "-", если неприменимо, требуется приведение обоснования)</a:t>
                      </a:r>
                      <a:endParaRPr lang="ru-RU" sz="1400" b="0" i="0" kern="1200" dirty="0">
                        <a:solidFill>
                          <a:srgbClr val="1B3455"/>
                        </a:solidFill>
                        <a:latin typeface="Arial" panose="020B0604020202020204" pitchFamily="34" charset="0"/>
                        <a:ea typeface="Golos Text" panose="020B0503020202020204" pitchFamily="34" charset="0"/>
                        <a:cs typeface="+mn-cs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5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baseline="0" dirty="0">
                          <a:solidFill>
                            <a:srgbClr val="002E58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Нет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E5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5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baseline="0" dirty="0">
                          <a:solidFill>
                            <a:srgbClr val="002E58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Да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9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2730792"/>
                  </a:ext>
                </a:extLst>
              </a:tr>
              <a:tr h="881006"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4.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C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35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>
                          <a:solidFill>
                            <a:srgbClr val="0F3B62"/>
                          </a:solidFill>
                          <a:latin typeface="Arial Black" panose="020B0A04020102020204" pitchFamily="34" charset="0"/>
                          <a:ea typeface="Golos Text" panose="020B0503020202020204" pitchFamily="34" charset="0"/>
                          <a:cs typeface="+mn-cs"/>
                        </a:rPr>
                        <a:t>Реализована возможность выбора заявителем способа взаимодействия (получения уведомлений, получения результата) вне зависимости от канала обращения за услугой (сервисом)</a:t>
                      </a:r>
                    </a:p>
                    <a:p>
                      <a:pPr marL="0" marR="0" lvl="0" indent="0" algn="l" defTabSz="435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kern="120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(Да/Нет или "-", если неприменимо, требуется приведение обоснования)</a:t>
                      </a:r>
                      <a:endParaRPr lang="ru-RU" sz="1400" b="0" i="0" kern="1200" dirty="0">
                        <a:solidFill>
                          <a:srgbClr val="1B3455"/>
                        </a:solidFill>
                        <a:latin typeface="Arial" panose="020B0604020202020204" pitchFamily="34" charset="0"/>
                        <a:ea typeface="Golos Text" panose="020B0503020202020204" pitchFamily="34" charset="0"/>
                        <a:cs typeface="+mn-cs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C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5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baseline="0" dirty="0">
                          <a:solidFill>
                            <a:srgbClr val="002E58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Нет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E5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5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baseline="0" dirty="0">
                          <a:solidFill>
                            <a:srgbClr val="002E58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Да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9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4982890"/>
                  </a:ext>
                </a:extLst>
              </a:tr>
              <a:tr h="647885"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5.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35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>
                          <a:solidFill>
                            <a:srgbClr val="0F3B62"/>
                          </a:solidFill>
                          <a:latin typeface="Arial Black" panose="020B0A04020102020204" pitchFamily="34" charset="0"/>
                          <a:ea typeface="Golos Text" panose="020B0503020202020204" pitchFamily="34" charset="0"/>
                          <a:cs typeface="+mn-cs"/>
                        </a:rPr>
                        <a:t>Отсутствует необходимость получения сопутствующих услуг, необходимых для получения услуги (сервиса)</a:t>
                      </a:r>
                    </a:p>
                    <a:p>
                      <a:pPr marL="0" marR="0" lvl="0" indent="0" algn="l" defTabSz="435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kern="120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(Да/Нет или "-", если неприменимо, требуется приведение обоснования)</a:t>
                      </a:r>
                      <a:endParaRPr lang="ru-RU" sz="1400" b="0" i="0" kern="1200" dirty="0">
                        <a:solidFill>
                          <a:srgbClr val="1B3455"/>
                        </a:solidFill>
                        <a:latin typeface="Arial" panose="020B0604020202020204" pitchFamily="34" charset="0"/>
                        <a:ea typeface="Golos Text" panose="020B0503020202020204" pitchFamily="34" charset="0"/>
                        <a:cs typeface="+mn-cs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5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baseline="0" dirty="0">
                          <a:solidFill>
                            <a:srgbClr val="002E58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Нет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E5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5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baseline="0" dirty="0">
                          <a:solidFill>
                            <a:srgbClr val="002E58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Да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9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343581"/>
                  </a:ext>
                </a:extLst>
              </a:tr>
              <a:tr h="647885"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6.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C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35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>
                          <a:solidFill>
                            <a:srgbClr val="0F3B62"/>
                          </a:solidFill>
                          <a:latin typeface="Arial Black" panose="020B0A04020102020204" pitchFamily="34" charset="0"/>
                          <a:ea typeface="Golos Text" panose="020B0503020202020204" pitchFamily="34" charset="0"/>
                          <a:cs typeface="+mn-cs"/>
                        </a:rPr>
                        <a:t>Обеспечена возможность замены и (или) внесения недостающих документов (административные процедуры)</a:t>
                      </a:r>
                    </a:p>
                    <a:p>
                      <a:pPr marL="0" marR="0" lvl="0" indent="0" algn="l" defTabSz="435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(Да/Нет или "-", если неприменимо, требуется приведение обоснования)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rgbClr val="CBDA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C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5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baseline="0" dirty="0">
                          <a:solidFill>
                            <a:srgbClr val="002E58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Нет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E5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5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baseline="0" dirty="0">
                          <a:solidFill>
                            <a:srgbClr val="002E58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Да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2A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9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5809234"/>
                  </a:ext>
                </a:extLst>
              </a:tr>
            </a:tbl>
          </a:graphicData>
        </a:graphic>
      </p:graphicFrame>
      <p:sp>
        <p:nvSpPr>
          <p:cNvPr id="10" name="Объект 2">
            <a:extLst>
              <a:ext uri="{FF2B5EF4-FFF2-40B4-BE49-F238E27FC236}">
                <a16:creationId xmlns:a16="http://schemas.microsoft.com/office/drawing/2014/main" id="{F73B97B4-39DB-42D1-95E5-6BE71B2684D4}"/>
              </a:ext>
            </a:extLst>
          </p:cNvPr>
          <p:cNvSpPr txBox="1">
            <a:spLocks/>
          </p:cNvSpPr>
          <p:nvPr/>
        </p:nvSpPr>
        <p:spPr>
          <a:xfrm>
            <a:off x="716757" y="1081600"/>
            <a:ext cx="6610800" cy="2151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indent="0" defTabSz="435305">
              <a:lnSpc>
                <a:spcPts val="1500"/>
              </a:lnSpc>
              <a:spcBef>
                <a:spcPts val="0"/>
              </a:spcBef>
              <a:buFontTx/>
              <a:buNone/>
              <a:defRPr sz="1400" b="0" i="0">
                <a:solidFill>
                  <a:srgbClr val="002E58"/>
                </a:solidFill>
                <a:latin typeface="Montserrat SemiBold" pitchFamily="2" charset="-52"/>
                <a:ea typeface="Golos Text Bold" pitchFamily="34" charset="-122"/>
                <a:cs typeface="Golos Text Bold" pitchFamily="34" charset="-120"/>
              </a:defRPr>
            </a:lvl1pPr>
            <a:lvl2pPr marL="0" indent="0" defTabSz="435305">
              <a:spcBef>
                <a:spcPts val="0"/>
              </a:spcBef>
              <a:buFontTx/>
              <a:buNone/>
              <a:defRPr sz="1400" b="1" i="0">
                <a:latin typeface="Montserrat" panose="00000500000000000000" pitchFamily="2" charset="-52"/>
                <a:cs typeface="Arial"/>
              </a:defRPr>
            </a:lvl2pPr>
            <a:lvl3pPr marL="181377" indent="-181377" defTabSz="435305">
              <a:spcBef>
                <a:spcPts val="0"/>
              </a:spcBef>
              <a:buSzPct val="80000"/>
              <a:buFont typeface="Lucida Grande"/>
              <a:buChar char="＞"/>
              <a:defRPr sz="1300" b="0" i="0">
                <a:latin typeface="Montserrat" panose="00000500000000000000" pitchFamily="2" charset="-52"/>
                <a:cs typeface="Arial"/>
              </a:defRPr>
            </a:lvl3pPr>
            <a:lvl4pPr marL="0" indent="0" defTabSz="435305">
              <a:spcBef>
                <a:spcPts val="0"/>
              </a:spcBef>
              <a:buFontTx/>
              <a:buNone/>
              <a:defRPr sz="1700" b="0" i="0" cap="all">
                <a:latin typeface="Montserrat" panose="00000500000000000000" pitchFamily="2" charset="-52"/>
                <a:cs typeface="Arial"/>
              </a:defRPr>
            </a:lvl4pPr>
            <a:lvl5pPr marL="0" indent="0" defTabSz="435305">
              <a:spcBef>
                <a:spcPts val="0"/>
              </a:spcBef>
              <a:buFontTx/>
              <a:buNone/>
              <a:defRPr sz="1000" b="0" i="0">
                <a:latin typeface="Montserrat" panose="00000500000000000000" pitchFamily="2" charset="-52"/>
                <a:cs typeface="Arial"/>
              </a:defRPr>
            </a:lvl5pPr>
            <a:lvl6pPr marL="2394176" indent="-217652" defTabSz="435305">
              <a:spcBef>
                <a:spcPct val="20000"/>
              </a:spcBef>
              <a:buFont typeface="Arial"/>
              <a:buChar char="•"/>
              <a:defRPr sz="1900"/>
            </a:lvl6pPr>
            <a:lvl7pPr marL="2829480" indent="-217652" defTabSz="435305">
              <a:spcBef>
                <a:spcPct val="20000"/>
              </a:spcBef>
              <a:buFont typeface="Arial"/>
              <a:buChar char="•"/>
              <a:defRPr sz="1900"/>
            </a:lvl7pPr>
            <a:lvl8pPr marL="3264785" indent="-217652" defTabSz="435305">
              <a:spcBef>
                <a:spcPct val="20000"/>
              </a:spcBef>
              <a:buFont typeface="Arial"/>
              <a:buChar char="•"/>
              <a:defRPr sz="1900"/>
            </a:lvl8pPr>
            <a:lvl9pPr marL="3700090" indent="-217652" defTabSz="435305">
              <a:spcBef>
                <a:spcPct val="20000"/>
              </a:spcBef>
              <a:buFont typeface="Arial"/>
              <a:buChar char="•"/>
              <a:defRPr sz="1900"/>
            </a:lvl9pPr>
          </a:lstStyle>
          <a:p>
            <a:r>
              <a:rPr lang="ru-RU" sz="2100" b="1" dirty="0">
                <a:latin typeface="Arial Black" panose="020B0A04020102020204" pitchFamily="34" charset="0"/>
              </a:rPr>
              <a:t>Запись в школу (по всем </a:t>
            </a:r>
            <a:r>
              <a:rPr lang="ru-RU" sz="2100" b="1" dirty="0" err="1">
                <a:latin typeface="Arial Black" panose="020B0A04020102020204" pitchFamily="34" charset="0"/>
              </a:rPr>
              <a:t>подуслугам</a:t>
            </a:r>
            <a:r>
              <a:rPr lang="ru-RU" sz="2100" b="1" dirty="0">
                <a:latin typeface="Arial Black" panose="020B0A040201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195423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AC1A933-8412-438F-B557-563B2BAB0FFE}"/>
              </a:ext>
            </a:extLst>
          </p:cNvPr>
          <p:cNvSpPr txBox="1"/>
          <p:nvPr/>
        </p:nvSpPr>
        <p:spPr>
          <a:xfrm>
            <a:off x="762000" y="699343"/>
            <a:ext cx="16154399" cy="192360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0">
              <a:lnSpc>
                <a:spcPct val="100000"/>
              </a:lnSpc>
              <a:buNone/>
            </a:pPr>
            <a:r>
              <a:rPr lang="ru-RU" sz="4500" b="1" dirty="0">
                <a:solidFill>
                  <a:schemeClr val="bg1"/>
                </a:solidFill>
                <a:latin typeface="Montserrat Black" panose="00000A00000000000000" pitchFamily="2" charset="-52"/>
              </a:rPr>
              <a:t>Задача №2: </a:t>
            </a:r>
            <a:br>
              <a:rPr lang="ru-RU" sz="4500" b="1" dirty="0">
                <a:solidFill>
                  <a:schemeClr val="bg1"/>
                </a:solidFill>
                <a:latin typeface="Montserrat Black" panose="00000A00000000000000" pitchFamily="2" charset="-52"/>
              </a:rPr>
            </a:br>
            <a:r>
              <a:rPr lang="ru-RU" sz="4000" b="1" dirty="0">
                <a:solidFill>
                  <a:schemeClr val="bg1"/>
                </a:solidFill>
                <a:latin typeface="Montserrat Black" panose="00000A00000000000000" pitchFamily="2" charset="-52"/>
              </a:rPr>
              <a:t>Оптимизация и унификация мер поддержки участников СВО</a:t>
            </a:r>
            <a:endParaRPr lang="ru-RU" sz="4500" b="1" dirty="0">
              <a:solidFill>
                <a:schemeClr val="bg1"/>
              </a:solidFill>
              <a:latin typeface="Montserrat Black" panose="00000A00000000000000" pitchFamily="2" charset="-52"/>
            </a:endParaRPr>
          </a:p>
        </p:txBody>
      </p:sp>
      <p:pic>
        <p:nvPicPr>
          <p:cNvPr id="26" name="Рисунок 25" descr="Рисунок2.png">
            <a:extLst>
              <a:ext uri="{FF2B5EF4-FFF2-40B4-BE49-F238E27FC236}">
                <a16:creationId xmlns:a16="http://schemas.microsoft.com/office/drawing/2014/main" id="{8C7DCB74-6CB5-4382-943A-09C06B6CB52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7978" t="38335"/>
          <a:stretch/>
        </p:blipFill>
        <p:spPr>
          <a:xfrm flipH="1">
            <a:off x="7431626" y="4610099"/>
            <a:ext cx="10073333" cy="4724399"/>
          </a:xfrm>
          <a:prstGeom prst="rect">
            <a:avLst/>
          </a:prstGeom>
        </p:spPr>
      </p:pic>
      <p:sp>
        <p:nvSpPr>
          <p:cNvPr id="28" name="Заголовок 1">
            <a:extLst>
              <a:ext uri="{FF2B5EF4-FFF2-40B4-BE49-F238E27FC236}">
                <a16:creationId xmlns:a16="http://schemas.microsoft.com/office/drawing/2014/main" id="{98E5F706-06EA-427A-B850-5FF1E6E2D036}"/>
              </a:ext>
            </a:extLst>
          </p:cNvPr>
          <p:cNvSpPr txBox="1">
            <a:spLocks/>
          </p:cNvSpPr>
          <p:nvPr/>
        </p:nvSpPr>
        <p:spPr>
          <a:xfrm>
            <a:off x="914399" y="3134146"/>
            <a:ext cx="15849600" cy="33855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b="1" dirty="0">
                <a:solidFill>
                  <a:schemeClr val="bg1"/>
                </a:solidFill>
                <a:latin typeface="Montserrat" pitchFamily="2" charset="-52"/>
              </a:rPr>
              <a:t>Региональная нормативно правовая база: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3600" dirty="0">
                <a:solidFill>
                  <a:schemeClr val="bg1"/>
                </a:solidFill>
                <a:latin typeface="Montserrat" pitchFamily="2" charset="-52"/>
              </a:rPr>
              <a:t>распоряжение Губернатора Иркутской области</a:t>
            </a:r>
            <a:br>
              <a:rPr lang="ru-RU" sz="3600" dirty="0">
                <a:solidFill>
                  <a:schemeClr val="bg1"/>
                </a:solidFill>
                <a:latin typeface="Montserrat" pitchFamily="2" charset="-52"/>
              </a:rPr>
            </a:br>
            <a:r>
              <a:rPr lang="ru-RU" sz="3600" dirty="0">
                <a:solidFill>
                  <a:schemeClr val="bg1"/>
                </a:solidFill>
                <a:latin typeface="Montserrat" pitchFamily="2" charset="-52"/>
              </a:rPr>
              <a:t> от 8 ноября 2022 года № 338-р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3600" dirty="0">
                <a:solidFill>
                  <a:schemeClr val="bg1"/>
                </a:solidFill>
                <a:latin typeface="Montserrat" pitchFamily="2" charset="-52"/>
              </a:rPr>
              <a:t>распоряжение Губернатора Иркутской области</a:t>
            </a:r>
            <a:br>
              <a:rPr lang="ru-RU" sz="3600" dirty="0">
                <a:solidFill>
                  <a:schemeClr val="bg1"/>
                </a:solidFill>
                <a:latin typeface="Montserrat" pitchFamily="2" charset="-52"/>
              </a:rPr>
            </a:br>
            <a:r>
              <a:rPr lang="ru-RU" sz="3600" dirty="0">
                <a:solidFill>
                  <a:schemeClr val="bg1"/>
                </a:solidFill>
                <a:latin typeface="Montserrat" pitchFamily="2" charset="-52"/>
              </a:rPr>
              <a:t>от 29 ноября 2026 года №40-р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ru-RU" sz="3600" b="1" dirty="0">
              <a:solidFill>
                <a:schemeClr val="bg1"/>
              </a:solidFill>
              <a:latin typeface="Montserrat" pitchFamily="2" charset="-52"/>
            </a:endParaRPr>
          </a:p>
        </p:txBody>
      </p:sp>
      <p:sp>
        <p:nvSpPr>
          <p:cNvPr id="29" name="Заголовок 1">
            <a:extLst>
              <a:ext uri="{FF2B5EF4-FFF2-40B4-BE49-F238E27FC236}">
                <a16:creationId xmlns:a16="http://schemas.microsoft.com/office/drawing/2014/main" id="{086D6150-E9C8-41AD-A0AD-EE68906DA44A}"/>
              </a:ext>
            </a:extLst>
          </p:cNvPr>
          <p:cNvSpPr txBox="1">
            <a:spLocks/>
          </p:cNvSpPr>
          <p:nvPr/>
        </p:nvSpPr>
        <p:spPr>
          <a:xfrm>
            <a:off x="914399" y="6509891"/>
            <a:ext cx="15849600" cy="227754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b="1" dirty="0">
                <a:solidFill>
                  <a:schemeClr val="bg1"/>
                </a:solidFill>
                <a:latin typeface="Montserrat" pitchFamily="2" charset="-52"/>
              </a:rPr>
              <a:t>Направления работы: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3600" dirty="0">
                <a:solidFill>
                  <a:schemeClr val="bg1"/>
                </a:solidFill>
                <a:latin typeface="Montserrat" pitchFamily="2" charset="-52"/>
              </a:rPr>
              <a:t>анализ практики реализации рекомендованных мер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3600" dirty="0">
                <a:solidFill>
                  <a:schemeClr val="bg1"/>
                </a:solidFill>
                <a:latin typeface="Montserrat" pitchFamily="2" charset="-52"/>
              </a:rPr>
              <a:t>унификация мер на уровне региона путем приведения к ОЦС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3600" dirty="0">
                <a:solidFill>
                  <a:schemeClr val="bg1"/>
                </a:solidFill>
                <a:latin typeface="Montserrat" pitchFamily="2" charset="-52"/>
              </a:rPr>
              <a:t>внесение изменений в муниципальные НПА</a:t>
            </a:r>
          </a:p>
        </p:txBody>
      </p:sp>
    </p:spTree>
    <p:extLst>
      <p:ext uri="{BB962C8B-B14F-4D97-AF65-F5344CB8AC3E}">
        <p14:creationId xmlns:p14="http://schemas.microsoft.com/office/powerpoint/2010/main" val="34567366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7D601F6-2C2F-3E11-38FD-E208C83690DB}"/>
              </a:ext>
            </a:extLst>
          </p:cNvPr>
          <p:cNvSpPr txBox="1"/>
          <p:nvPr/>
        </p:nvSpPr>
        <p:spPr>
          <a:xfrm>
            <a:off x="762000" y="324296"/>
            <a:ext cx="16154399" cy="130805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0">
              <a:lnSpc>
                <a:spcPct val="100000"/>
              </a:lnSpc>
              <a:buNone/>
            </a:pPr>
            <a:r>
              <a:rPr lang="ru-RU" sz="4500" b="1" dirty="0">
                <a:solidFill>
                  <a:schemeClr val="bg1"/>
                </a:solidFill>
                <a:latin typeface="Montserrat Black" panose="00000A00000000000000" pitchFamily="2" charset="-52"/>
              </a:rPr>
              <a:t>Проблема: </a:t>
            </a:r>
            <a:br>
              <a:rPr lang="ru-RU" sz="4500" b="1" dirty="0">
                <a:solidFill>
                  <a:schemeClr val="bg1"/>
                </a:solidFill>
                <a:latin typeface="Montserrat Black" panose="00000A00000000000000" pitchFamily="2" charset="-52"/>
              </a:rPr>
            </a:br>
            <a:r>
              <a:rPr lang="ru-RU" sz="4000" b="1" dirty="0">
                <a:solidFill>
                  <a:schemeClr val="bg1"/>
                </a:solidFill>
                <a:latin typeface="Montserrat Black" panose="00000A00000000000000" pitchFamily="2" charset="-52"/>
              </a:rPr>
              <a:t>Низкий уровень удовлетворенности услугами</a:t>
            </a:r>
            <a:endParaRPr lang="ru-RU" sz="4500" b="1" dirty="0">
              <a:solidFill>
                <a:schemeClr val="bg1"/>
              </a:solidFill>
              <a:latin typeface="Montserrat Black" panose="00000A00000000000000" pitchFamily="2" charset="-52"/>
            </a:endParaRPr>
          </a:p>
        </p:txBody>
      </p:sp>
      <p:pic>
        <p:nvPicPr>
          <p:cNvPr id="6" name="Рисунок 5" descr="Рисунок2.png">
            <a:extLst>
              <a:ext uri="{FF2B5EF4-FFF2-40B4-BE49-F238E27FC236}">
                <a16:creationId xmlns:a16="http://schemas.microsoft.com/office/drawing/2014/main" id="{F1241032-2C05-1F76-2F44-F866F7E39A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7978" t="38335"/>
          <a:stretch/>
        </p:blipFill>
        <p:spPr>
          <a:xfrm flipH="1">
            <a:off x="7431626" y="4610099"/>
            <a:ext cx="10073333" cy="4724399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DEA57AE7-FF31-4077-9DE7-99AAC09C8428}"/>
              </a:ext>
            </a:extLst>
          </p:cNvPr>
          <p:cNvSpPr txBox="1">
            <a:spLocks/>
          </p:cNvSpPr>
          <p:nvPr/>
        </p:nvSpPr>
        <p:spPr>
          <a:xfrm>
            <a:off x="304801" y="3314700"/>
            <a:ext cx="8072896" cy="55553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>
                <a:solidFill>
                  <a:schemeClr val="bg1"/>
                </a:solidFill>
                <a:latin typeface="Montserrat" pitchFamily="2" charset="-52"/>
              </a:rPr>
              <a:t>Средний уровень удовлетворенности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400" dirty="0">
                <a:solidFill>
                  <a:schemeClr val="bg1"/>
                </a:solidFill>
                <a:latin typeface="Montserrat" pitchFamily="2" charset="-52"/>
              </a:rPr>
              <a:t>Запись в детский сад – 2,5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3400" dirty="0">
                <a:solidFill>
                  <a:schemeClr val="bg1"/>
                </a:solidFill>
                <a:latin typeface="Montserrat" pitchFamily="2" charset="-52"/>
              </a:rPr>
              <a:t>Запись и перевод школу – 3,9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3400" dirty="0">
                <a:solidFill>
                  <a:schemeClr val="bg1"/>
                </a:solidFill>
                <a:latin typeface="Montserrat" pitchFamily="2" charset="-52"/>
              </a:rPr>
              <a:t>Запись на программу дополнительного</a:t>
            </a:r>
            <a:br>
              <a:rPr lang="ru-RU" sz="3400" dirty="0">
                <a:solidFill>
                  <a:schemeClr val="bg1"/>
                </a:solidFill>
                <a:latin typeface="Montserrat" pitchFamily="2" charset="-52"/>
              </a:rPr>
            </a:br>
            <a:r>
              <a:rPr lang="ru-RU" sz="3400" dirty="0">
                <a:solidFill>
                  <a:schemeClr val="bg1"/>
                </a:solidFill>
                <a:latin typeface="Montserrat" pitchFamily="2" charset="-52"/>
              </a:rPr>
              <a:t>образования – 4,4</a:t>
            </a:r>
          </a:p>
          <a:p>
            <a:pPr algn="l"/>
            <a:endParaRPr lang="ru-RU" sz="3400" b="1" dirty="0">
              <a:solidFill>
                <a:schemeClr val="bg1"/>
              </a:solidFill>
              <a:latin typeface="Montserrat" pitchFamily="2" charset="-52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ru-RU" sz="3400" b="1" dirty="0">
              <a:solidFill>
                <a:schemeClr val="bg1"/>
              </a:solidFill>
              <a:latin typeface="Montserrat" pitchFamily="2" charset="-52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ru-RU" sz="3400" b="1" dirty="0">
              <a:solidFill>
                <a:schemeClr val="bg1"/>
              </a:solidFill>
              <a:latin typeface="Montserrat" pitchFamily="2" charset="-52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05A4C10-8674-449A-9889-8B256F9583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3238" y="2012644"/>
            <a:ext cx="10627473" cy="781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2104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B899DE3-FA66-4271-8115-986589A21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2E2A789-DAC5-4584-ABEB-513733399F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324100"/>
            <a:ext cx="9364382" cy="5268060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8D6AA913-D842-4A96-ACAC-414234FBCB46}"/>
              </a:ext>
            </a:extLst>
          </p:cNvPr>
          <p:cNvSpPr txBox="1">
            <a:spLocks/>
          </p:cNvSpPr>
          <p:nvPr/>
        </p:nvSpPr>
        <p:spPr>
          <a:xfrm>
            <a:off x="313018" y="114300"/>
            <a:ext cx="9364382" cy="2031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Montserrat" pitchFamily="2" charset="-52"/>
              </a:rPr>
              <a:t>Средний уровень удовлетворенности</a:t>
            </a:r>
          </a:p>
          <a:p>
            <a:pPr algn="l"/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Montserrat" pitchFamily="2" charset="-52"/>
              </a:rPr>
              <a:t>Запись в детский сад – 2,5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ru-RU" sz="1600" b="1" dirty="0">
              <a:solidFill>
                <a:schemeClr val="tx2">
                  <a:lumMod val="75000"/>
                </a:schemeClr>
              </a:solidFill>
              <a:latin typeface="Montserrat" pitchFamily="2" charset="-52"/>
            </a:endParaRPr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B76B8509-7D53-4E82-9733-4EEC950F5D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6613720"/>
              </p:ext>
            </p:extLst>
          </p:nvPr>
        </p:nvGraphicFramePr>
        <p:xfrm>
          <a:off x="9871656" y="190500"/>
          <a:ext cx="8263944" cy="989258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63944">
                  <a:extLst>
                    <a:ext uri="{9D8B030D-6E8A-4147-A177-3AD203B41FA5}">
                      <a16:colId xmlns:a16="http://schemas.microsoft.com/office/drawing/2014/main" val="2930721786"/>
                    </a:ext>
                  </a:extLst>
                </a:gridCol>
              </a:tblGrid>
              <a:tr h="4140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</a:rPr>
                        <a:t>Комментарий пользователя</a:t>
                      </a:r>
                      <a:endParaRPr lang="ru-RU" sz="18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0040803"/>
                  </a:ext>
                </a:extLst>
              </a:tr>
              <a:tr h="756863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У меня есть свидетельство о заключении брака, подтверждающее смену фамилии, нужно было просто сказать куда его скинуть, а не отказывать ребёнку в постановке в очередь в детский сад</a:t>
                      </a:r>
                      <a:endParaRPr lang="ru-RU" sz="1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8227806"/>
                  </a:ext>
                </a:extLst>
              </a:tr>
              <a:tr h="414061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Отказывают, когда могут пригласить на приём, не обоснованный отказ считаю</a:t>
                      </a:r>
                      <a:endParaRPr lang="ru-RU" sz="1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6062352"/>
                  </a:ext>
                </a:extLst>
              </a:tr>
              <a:tr h="414061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Нет возможности прикрепить подтверждающие документы </a:t>
                      </a:r>
                      <a:endParaRPr lang="ru-RU" sz="1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9147900"/>
                  </a:ext>
                </a:extLst>
              </a:tr>
              <a:tr h="414061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effectLst/>
                        </a:rPr>
                        <a:t>Почему отказано?! </a:t>
                      </a:r>
                      <a:endParaRPr lang="ru-RU" sz="1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2074854"/>
                  </a:ext>
                </a:extLst>
              </a:tr>
              <a:tr h="756863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effectLst/>
                        </a:rPr>
                        <a:t>В заявке все, что нужно было я указала. Не было запрошено нужное количество!  Не было написано прикрепите те или иные бумаги.</a:t>
                      </a:r>
                      <a:endParaRPr lang="ru-RU" sz="1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7621248"/>
                  </a:ext>
                </a:extLst>
              </a:tr>
              <a:tr h="756863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У ребенка есть регистрация по указанному адресу, что подтверждается свидетельством о регистрации по месту жительства. Пришел отказ на основании того, что нет регистрации.</a:t>
                      </a:r>
                      <a:endParaRPr lang="ru-RU" sz="1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5207742"/>
                  </a:ext>
                </a:extLst>
              </a:tr>
              <a:tr h="756863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У нас эти документы не запрашивали, в заявке их прикрепить нельзя было, просто отказали в одностороннем порядке! </a:t>
                      </a:r>
                      <a:endParaRPr lang="ru-RU" sz="1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4407407"/>
                  </a:ext>
                </a:extLst>
              </a:tr>
              <a:tr h="1124943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Согласно Федерального закона №273-ФЗ «Об образовании в Российской Федерации». Право на дошкольное образование гарантировано, и регистрация не является обязательным условием.</a:t>
                      </a:r>
                      <a:br>
                        <a:rPr lang="ru-RU" sz="1800" u="none" strike="noStrike">
                          <a:effectLst/>
                        </a:rPr>
                      </a:br>
                      <a:r>
                        <a:rPr lang="ru-RU" sz="1800" u="none" strike="noStrike">
                          <a:effectLst/>
                        </a:rPr>
                        <a:t>Федеральные законы выше чем административные регламенты</a:t>
                      </a:r>
                      <a:endParaRPr lang="ru-RU" sz="1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9071576"/>
                  </a:ext>
                </a:extLst>
              </a:tr>
              <a:tr h="1124943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effectLst/>
                        </a:rPr>
                        <a:t>Добрый день! Зачем сделано предоставление услуги онлайн если проходится идти и подавать заявление лично! Старший ребенок ходит в сад, на младшего зая-е подавали в тот же сад, но нужно сначала в другой сад, еще прийти написать на другой сад, все так сложно</a:t>
                      </a:r>
                      <a:endParaRPr lang="ru-RU" sz="1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8290163"/>
                  </a:ext>
                </a:extLst>
              </a:tr>
              <a:tr h="1124943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effectLst/>
                        </a:rPr>
                        <a:t>Из плюсов можно отметить оперативное оказание услуги, но огромный минус - это отсутствие возможности подгрузить документы, подтверждающие фактическое проживание ребёнка по указанному адресу ввиду чего возникает необходимость ехать в </a:t>
                      </a:r>
                      <a:r>
                        <a:rPr lang="ru-RU" sz="1800" u="none" strike="noStrike" dirty="0" err="1">
                          <a:effectLst/>
                        </a:rPr>
                        <a:t>мфц</a:t>
                      </a:r>
                      <a:r>
                        <a:rPr lang="ru-RU" sz="1800" u="none" strike="noStrike" dirty="0">
                          <a:effectLst/>
                        </a:rPr>
                        <a:t>. </a:t>
                      </a:r>
                      <a:endParaRPr lang="ru-RU" sz="1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3153644"/>
                  </a:ext>
                </a:extLst>
              </a:tr>
              <a:tr h="1124943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Неправомерный отказ, ребенок был зарегистрирован в день регистрации брака, так как брак не был зарегистрирован ранее, зарегистрировали в день обращения для регистрации новорожденного, изменить данные в свидетельстве о рождении ребенка я не имею права</a:t>
                      </a:r>
                      <a:endParaRPr lang="ru-RU" sz="1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4777591"/>
                  </a:ext>
                </a:extLst>
              </a:tr>
              <a:tr h="414061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effectLst/>
                        </a:rPr>
                        <a:t>Долго </a:t>
                      </a:r>
                      <a:r>
                        <a:rPr lang="ru-RU" sz="1800" u="none" strike="noStrike" dirty="0" err="1">
                          <a:effectLst/>
                        </a:rPr>
                        <a:t>обрабатывают,позвонить</a:t>
                      </a:r>
                      <a:r>
                        <a:rPr lang="ru-RU" sz="1800" u="none" strike="noStrike" dirty="0">
                          <a:effectLst/>
                        </a:rPr>
                        <a:t> не кому и без оснований отказали в изменении заявления </a:t>
                      </a:r>
                      <a:endParaRPr lang="ru-RU" sz="1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88361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22475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B899DE3-FA66-4271-8115-986589A21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8D6AA913-D842-4A96-ACAC-414234FBCB46}"/>
              </a:ext>
            </a:extLst>
          </p:cNvPr>
          <p:cNvSpPr txBox="1">
            <a:spLocks/>
          </p:cNvSpPr>
          <p:nvPr/>
        </p:nvSpPr>
        <p:spPr>
          <a:xfrm>
            <a:off x="313018" y="114300"/>
            <a:ext cx="9364382" cy="2031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Montserrat" pitchFamily="2" charset="-52"/>
              </a:rPr>
              <a:t>Средний уровень удовлетворенности</a:t>
            </a:r>
          </a:p>
          <a:p>
            <a:pPr algn="l"/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Montserrat" pitchFamily="2" charset="-52"/>
              </a:rPr>
              <a:t>Запись и перевод школу – 3,9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ru-RU" sz="1600" b="1" dirty="0">
              <a:solidFill>
                <a:schemeClr val="tx2">
                  <a:lumMod val="75000"/>
                </a:schemeClr>
              </a:solidFill>
              <a:latin typeface="Montserrat" pitchFamily="2" charset="-52"/>
            </a:endParaRPr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B76B8509-7D53-4E82-9733-4EEC950F5D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7912253"/>
              </p:ext>
            </p:extLst>
          </p:nvPr>
        </p:nvGraphicFramePr>
        <p:xfrm>
          <a:off x="9871656" y="190500"/>
          <a:ext cx="8263944" cy="33140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63944">
                  <a:extLst>
                    <a:ext uri="{9D8B030D-6E8A-4147-A177-3AD203B41FA5}">
                      <a16:colId xmlns:a16="http://schemas.microsoft.com/office/drawing/2014/main" val="2930721786"/>
                    </a:ext>
                  </a:extLst>
                </a:gridCol>
              </a:tblGrid>
              <a:tr h="4140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</a:rPr>
                        <a:t>Комментарий пользователя</a:t>
                      </a:r>
                      <a:endParaRPr lang="ru-RU" sz="18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0040803"/>
                  </a:ext>
                </a:extLst>
              </a:tr>
              <a:tr h="756863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effectLst/>
                          <a:latin typeface="Calibri" panose="020F0502020204030204" pitchFamily="34" charset="0"/>
                        </a:rPr>
                        <a:t>Услуги оказаны быстро, доступно, без перебоев!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8227806"/>
                  </a:ext>
                </a:extLst>
              </a:tr>
              <a:tr h="414061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effectLst/>
                          <a:latin typeface="Calibri" panose="020F0502020204030204" pitchFamily="34" charset="0"/>
                        </a:rPr>
                        <a:t>Почему отказ когда в заявлении было написано что 5 свободных мест я буду жаловаться в прокуратуру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6062352"/>
                  </a:ext>
                </a:extLst>
              </a:tr>
              <a:tr h="414061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effectLst/>
                          <a:latin typeface="Calibri" panose="020F0502020204030204" pitchFamily="34" charset="0"/>
                        </a:rPr>
                        <a:t>Ответа не получила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9147900"/>
                  </a:ext>
                </a:extLst>
              </a:tr>
              <a:tr h="414061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effectLst/>
                          <a:latin typeface="Calibri" panose="020F0502020204030204" pitchFamily="34" charset="0"/>
                        </a:rPr>
                        <a:t>нет мест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2074854"/>
                  </a:ext>
                </a:extLst>
              </a:tr>
              <a:tr h="756863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effectLst/>
                          <a:latin typeface="Calibri" panose="020F0502020204030204" pitchFamily="34" charset="0"/>
                        </a:rPr>
                        <a:t>Здравствуйте, мы относимся по прописке к этой школе! Подала заявление </a:t>
                      </a:r>
                      <a:r>
                        <a:rPr lang="ru-RU" sz="1800" b="0" i="0" u="none" strike="noStrike" dirty="0" err="1">
                          <a:effectLst/>
                          <a:latin typeface="Calibri" panose="020F0502020204030204" pitchFamily="34" charset="0"/>
                        </a:rPr>
                        <a:t>вовремя,как</a:t>
                      </a:r>
                      <a:r>
                        <a:rPr lang="ru-RU" sz="1800" b="0" i="0" u="none" strike="noStrike" dirty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ru-RU" sz="1800" b="0" i="0" u="none" strike="noStrike" dirty="0" err="1">
                          <a:effectLst/>
                          <a:latin typeface="Calibri" panose="020F0502020204030204" pitchFamily="34" charset="0"/>
                        </a:rPr>
                        <a:t>понять,что</a:t>
                      </a:r>
                      <a:r>
                        <a:rPr lang="ru-RU" sz="1800" b="0" i="0" u="none" strike="noStrike" dirty="0">
                          <a:effectLst/>
                          <a:latin typeface="Calibri" panose="020F0502020204030204" pitchFamily="34" charset="0"/>
                        </a:rPr>
                        <a:t> нет мест???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7621248"/>
                  </a:ext>
                </a:extLst>
              </a:tr>
            </a:tbl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DAB66F-9CAA-44E2-A0F2-8CC4C411F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883" y="2476500"/>
            <a:ext cx="9459645" cy="603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9516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B899DE3-FA66-4271-8115-986589A21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8D6AA913-D842-4A96-ACAC-414234FBCB46}"/>
              </a:ext>
            </a:extLst>
          </p:cNvPr>
          <p:cNvSpPr txBox="1">
            <a:spLocks/>
          </p:cNvSpPr>
          <p:nvPr/>
        </p:nvSpPr>
        <p:spPr>
          <a:xfrm>
            <a:off x="313018" y="114300"/>
            <a:ext cx="9364382" cy="2031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Montserrat" pitchFamily="2" charset="-52"/>
              </a:rPr>
              <a:t>Средний уровень удовлетворенности</a:t>
            </a:r>
          </a:p>
          <a:p>
            <a:pPr algn="l"/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Montserrat" pitchFamily="2" charset="-52"/>
              </a:rPr>
              <a:t>с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ru-RU" sz="1600" b="1" dirty="0">
              <a:solidFill>
                <a:schemeClr val="tx2">
                  <a:lumMod val="75000"/>
                </a:schemeClr>
              </a:solidFill>
              <a:latin typeface="Montserrat" pitchFamily="2" charset="-52"/>
            </a:endParaRPr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B76B8509-7D53-4E82-9733-4EEC950F5D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7585776"/>
              </p:ext>
            </p:extLst>
          </p:nvPr>
        </p:nvGraphicFramePr>
        <p:xfrm>
          <a:off x="9871656" y="190500"/>
          <a:ext cx="8263944" cy="255721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63944">
                  <a:extLst>
                    <a:ext uri="{9D8B030D-6E8A-4147-A177-3AD203B41FA5}">
                      <a16:colId xmlns:a16="http://schemas.microsoft.com/office/drawing/2014/main" val="2930721786"/>
                    </a:ext>
                  </a:extLst>
                </a:gridCol>
              </a:tblGrid>
              <a:tr h="4140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</a:rPr>
                        <a:t>Комментарий пользователя</a:t>
                      </a:r>
                      <a:endParaRPr lang="ru-RU" sz="18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29" marR="9429" marT="94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0040803"/>
                  </a:ext>
                </a:extLst>
              </a:tr>
              <a:tr h="756863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effectLst/>
                          <a:latin typeface="Calibri" panose="020F0502020204030204" pitchFamily="34" charset="0"/>
                        </a:rPr>
                        <a:t>Услуга была оказана быстро, минусов не выявлено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8227806"/>
                  </a:ext>
                </a:extLst>
              </a:tr>
              <a:tr h="414061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>
                          <a:effectLst/>
                          <a:latin typeface="Calibri" panose="020F0502020204030204" pitchFamily="34" charset="0"/>
                        </a:rPr>
                        <a:t>Пришел отказ без указания причины. Не могу записать ребенка на ПДО по сертификату. Хотя бы причину указали.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6062352"/>
                  </a:ext>
                </a:extLst>
              </a:tr>
              <a:tr h="414061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>
                          <a:effectLst/>
                          <a:latin typeface="Calibri" panose="020F0502020204030204" pitchFamily="34" charset="0"/>
                        </a:rPr>
                        <a:t>Непонятно почему отказ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9147900"/>
                  </a:ext>
                </a:extLst>
              </a:tr>
              <a:tr h="414061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effectLst/>
                          <a:latin typeface="Calibri" panose="020F0502020204030204" pitchFamily="34" charset="0"/>
                        </a:rPr>
                        <a:t>быстро, без ожидания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2074854"/>
                  </a:ext>
                </a:extLst>
              </a:tr>
            </a:tbl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B09467A-FAA6-4134-AA1A-C24C0C989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492" y="2552700"/>
            <a:ext cx="9373908" cy="600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836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7D601F6-2C2F-3E11-38FD-E208C83690DB}"/>
              </a:ext>
            </a:extLst>
          </p:cNvPr>
          <p:cNvSpPr txBox="1"/>
          <p:nvPr/>
        </p:nvSpPr>
        <p:spPr>
          <a:xfrm>
            <a:off x="762000" y="699343"/>
            <a:ext cx="16154399" cy="192360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0">
              <a:lnSpc>
                <a:spcPct val="100000"/>
              </a:lnSpc>
              <a:buNone/>
            </a:pPr>
            <a:r>
              <a:rPr lang="ru-RU" sz="4500" b="1" dirty="0">
                <a:solidFill>
                  <a:schemeClr val="bg1"/>
                </a:solidFill>
                <a:latin typeface="Montserrat Black" panose="00000A00000000000000" pitchFamily="2" charset="-52"/>
              </a:rPr>
              <a:t>Задача №1: </a:t>
            </a:r>
            <a:br>
              <a:rPr lang="ru-RU" sz="4500" b="1" dirty="0">
                <a:solidFill>
                  <a:schemeClr val="bg1"/>
                </a:solidFill>
                <a:latin typeface="Montserrat Black" panose="00000A00000000000000" pitchFamily="2" charset="-52"/>
              </a:rPr>
            </a:br>
            <a:r>
              <a:rPr lang="ru-RU" sz="4000" b="1" dirty="0">
                <a:solidFill>
                  <a:schemeClr val="bg1"/>
                </a:solidFill>
                <a:latin typeface="Montserrat Black" panose="00000A00000000000000" pitchFamily="2" charset="-52"/>
              </a:rPr>
              <a:t>Организация предоставления муниципальных услуг</a:t>
            </a:r>
          </a:p>
          <a:p>
            <a:pPr indent="0">
              <a:lnSpc>
                <a:spcPct val="100000"/>
              </a:lnSpc>
              <a:buNone/>
            </a:pPr>
            <a:r>
              <a:rPr lang="ru-RU" sz="4000" b="1" dirty="0">
                <a:solidFill>
                  <a:schemeClr val="bg1"/>
                </a:solidFill>
                <a:latin typeface="Montserrat Black" panose="00000A00000000000000" pitchFamily="2" charset="-52"/>
              </a:rPr>
              <a:t>в соответствии с описанием целевых состояний </a:t>
            </a:r>
            <a:endParaRPr lang="ru-RU" sz="4500" b="1" dirty="0">
              <a:solidFill>
                <a:schemeClr val="bg1"/>
              </a:solidFill>
              <a:latin typeface="Montserrat Black" panose="00000A00000000000000" pitchFamily="2" charset="-52"/>
            </a:endParaRPr>
          </a:p>
        </p:txBody>
      </p:sp>
      <p:pic>
        <p:nvPicPr>
          <p:cNvPr id="6" name="Рисунок 5" descr="Рисунок2.png">
            <a:extLst>
              <a:ext uri="{FF2B5EF4-FFF2-40B4-BE49-F238E27FC236}">
                <a16:creationId xmlns:a16="http://schemas.microsoft.com/office/drawing/2014/main" id="{F1241032-2C05-1F76-2F44-F866F7E39A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7978" t="38335"/>
          <a:stretch/>
        </p:blipFill>
        <p:spPr>
          <a:xfrm flipH="1">
            <a:off x="7431626" y="4610099"/>
            <a:ext cx="10073333" cy="4724399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DEA57AE7-FF31-4077-9DE7-99AAC09C8428}"/>
              </a:ext>
            </a:extLst>
          </p:cNvPr>
          <p:cNvSpPr txBox="1">
            <a:spLocks/>
          </p:cNvSpPr>
          <p:nvPr/>
        </p:nvSpPr>
        <p:spPr>
          <a:xfrm>
            <a:off x="914399" y="3134146"/>
            <a:ext cx="15849600" cy="2831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b="1" dirty="0">
                <a:solidFill>
                  <a:schemeClr val="bg1"/>
                </a:solidFill>
                <a:latin typeface="Montserrat" pitchFamily="2" charset="-52"/>
              </a:rPr>
              <a:t>Принципы формирования описания: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3600" b="1" dirty="0" err="1">
                <a:solidFill>
                  <a:schemeClr val="bg1"/>
                </a:solidFill>
                <a:latin typeface="Montserrat" pitchFamily="2" charset="-52"/>
              </a:rPr>
              <a:t>Клиентоцентричность</a:t>
            </a:r>
            <a:r>
              <a:rPr lang="ru-RU" sz="3600" b="1" dirty="0">
                <a:solidFill>
                  <a:schemeClr val="bg1"/>
                </a:solidFill>
                <a:latin typeface="Montserrat" pitchFamily="2" charset="-52"/>
              </a:rPr>
              <a:t> </a:t>
            </a:r>
            <a:r>
              <a:rPr lang="ru-RU" sz="3600" dirty="0">
                <a:solidFill>
                  <a:schemeClr val="bg1"/>
                </a:solidFill>
                <a:latin typeface="Montserrat" pitchFamily="2" charset="-52"/>
              </a:rPr>
              <a:t>— ориентация на потребности и интересы граждан.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3600" b="1" dirty="0">
                <a:solidFill>
                  <a:schemeClr val="bg1"/>
                </a:solidFill>
                <a:latin typeface="Montserrat" pitchFamily="2" charset="-52"/>
              </a:rPr>
              <a:t>Переход на предоставление услуг, объединённых в клиентские сценарии и жизненные ситуации.</a:t>
            </a:r>
            <a:endParaRPr lang="ru-RU" sz="1600" b="1" dirty="0">
              <a:solidFill>
                <a:schemeClr val="bg1"/>
              </a:solidFill>
              <a:latin typeface="Montserrat" pitchFamily="2" charset="-52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C917DA32-8BB1-4AD6-B1D8-2EE36E0646F2}"/>
              </a:ext>
            </a:extLst>
          </p:cNvPr>
          <p:cNvSpPr txBox="1">
            <a:spLocks/>
          </p:cNvSpPr>
          <p:nvPr/>
        </p:nvSpPr>
        <p:spPr>
          <a:xfrm>
            <a:off x="914399" y="6509891"/>
            <a:ext cx="15849600" cy="33855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b="1" dirty="0">
                <a:solidFill>
                  <a:schemeClr val="bg1"/>
                </a:solidFill>
                <a:latin typeface="Montserrat" pitchFamily="2" charset="-52"/>
              </a:rPr>
              <a:t>Направления оптимизации: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3600" b="1" dirty="0">
                <a:solidFill>
                  <a:schemeClr val="bg1"/>
                </a:solidFill>
                <a:latin typeface="Montserrat" pitchFamily="2" charset="-52"/>
              </a:rPr>
              <a:t>переход на предоставление услуг в электронной форме,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3600" b="1" dirty="0">
                <a:solidFill>
                  <a:schemeClr val="bg1"/>
                </a:solidFill>
                <a:latin typeface="Montserrat" pitchFamily="2" charset="-52"/>
              </a:rPr>
              <a:t>обеспечение </a:t>
            </a:r>
            <a:r>
              <a:rPr lang="ru-RU" sz="3600" b="1" dirty="0" err="1">
                <a:solidFill>
                  <a:schemeClr val="bg1"/>
                </a:solidFill>
                <a:latin typeface="Montserrat" pitchFamily="2" charset="-52"/>
              </a:rPr>
              <a:t>проактивных</a:t>
            </a:r>
            <a:r>
              <a:rPr lang="ru-RU" sz="3600" b="1" dirty="0">
                <a:solidFill>
                  <a:schemeClr val="bg1"/>
                </a:solidFill>
                <a:latin typeface="Montserrat" pitchFamily="2" charset="-52"/>
              </a:rPr>
              <a:t> уведомлений,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3600" b="1" dirty="0">
                <a:solidFill>
                  <a:schemeClr val="bg1"/>
                </a:solidFill>
                <a:latin typeface="Montserrat" pitchFamily="2" charset="-52"/>
              </a:rPr>
              <a:t>непрерывного режима обращений,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3600" b="1" dirty="0">
                <a:solidFill>
                  <a:schemeClr val="bg1"/>
                </a:solidFill>
                <a:latin typeface="Montserrat" pitchFamily="2" charset="-52"/>
              </a:rPr>
              <a:t>электронного взаимодействия с заявителем,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3600" b="1" dirty="0">
                <a:solidFill>
                  <a:schemeClr val="bg1"/>
                </a:solidFill>
                <a:latin typeface="Montserrat" pitchFamily="2" charset="-52"/>
              </a:rPr>
              <a:t>сокращение сроков предоставления услуг.</a:t>
            </a:r>
            <a:endParaRPr lang="ru-RU" sz="1600" b="1" dirty="0">
              <a:solidFill>
                <a:schemeClr val="bg1"/>
              </a:solidFill>
              <a:latin typeface="Montserrat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7424433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Скругленный прямоугольник 10">
            <a:extLst>
              <a:ext uri="{FF2B5EF4-FFF2-40B4-BE49-F238E27FC236}">
                <a16:creationId xmlns:a16="http://schemas.microsoft.com/office/drawing/2014/main" id="{20587853-AE39-4DB8-8F45-95EFC124AA0B}"/>
              </a:ext>
            </a:extLst>
          </p:cNvPr>
          <p:cNvSpPr/>
          <p:nvPr/>
        </p:nvSpPr>
        <p:spPr>
          <a:xfrm>
            <a:off x="381000" y="259042"/>
            <a:ext cx="17678400" cy="2123044"/>
          </a:xfrm>
          <a:prstGeom prst="roundRect">
            <a:avLst>
              <a:gd name="adj" fmla="val 10426"/>
            </a:avLst>
          </a:prstGeom>
          <a:solidFill>
            <a:srgbClr val="2D4DC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80000" tIns="336000" rIns="624000" bIns="432000" rtlCol="0" anchor="ctr">
            <a:spAutoFit/>
          </a:bodyPr>
          <a:lstStyle>
            <a:defPPr>
              <a:defRPr lang="ru-RU"/>
            </a:defPPr>
            <a:lvl1pPr marL="0" algn="l" defTabSz="580392" rtl="0" eaLnBrk="1" latinLnBrk="0" hangingPunct="1">
              <a:defRPr sz="2267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80392" algn="l" defTabSz="580392" rtl="0" eaLnBrk="1" latinLnBrk="0" hangingPunct="1">
              <a:defRPr sz="2267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60783" algn="l" defTabSz="580392" rtl="0" eaLnBrk="1" latinLnBrk="0" hangingPunct="1">
              <a:defRPr sz="2267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741175" algn="l" defTabSz="580392" rtl="0" eaLnBrk="1" latinLnBrk="0" hangingPunct="1">
              <a:defRPr sz="2267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321567" algn="l" defTabSz="580392" rtl="0" eaLnBrk="1" latinLnBrk="0" hangingPunct="1">
              <a:defRPr sz="2267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901958" algn="l" defTabSz="580392" rtl="0" eaLnBrk="1" latinLnBrk="0" hangingPunct="1">
              <a:defRPr sz="2267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482350" algn="l" defTabSz="580392" rtl="0" eaLnBrk="1" latinLnBrk="0" hangingPunct="1">
              <a:defRPr sz="2267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062742" algn="l" defTabSz="580392" rtl="0" eaLnBrk="1" latinLnBrk="0" hangingPunct="1">
              <a:defRPr sz="2267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643135" algn="l" defTabSz="580392" rtl="0" eaLnBrk="1" latinLnBrk="0" hangingPunct="1">
              <a:defRPr sz="2267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lnSpc>
                <a:spcPts val="3200"/>
              </a:lnSpc>
              <a:spcBef>
                <a:spcPct val="0"/>
              </a:spcBef>
            </a:pPr>
            <a:r>
              <a:rPr lang="ru-RU" sz="3200" b="1" dirty="0">
                <a:solidFill>
                  <a:schemeClr val="bg1"/>
                </a:solidFill>
                <a:latin typeface="Montserrat" panose="020B0604020202020204" charset="-52"/>
                <a:ea typeface="+mj-ea"/>
                <a:cs typeface="+mj-cs"/>
              </a:rPr>
              <a:t>Прием заявлений о зачислении в государственные и муниципальные образовательные организации субъектов Российской Федерации, реализующие программы общего образования</a:t>
            </a:r>
          </a:p>
        </p:txBody>
      </p:sp>
      <p:sp>
        <p:nvSpPr>
          <p:cNvPr id="25" name="Рисунок 1">
            <a:extLst>
              <a:ext uri="{FF2B5EF4-FFF2-40B4-BE49-F238E27FC236}">
                <a16:creationId xmlns:a16="http://schemas.microsoft.com/office/drawing/2014/main" id="{1E05F97F-913C-4870-B379-E43E49C8B7FE}"/>
              </a:ext>
            </a:extLst>
          </p:cNvPr>
          <p:cNvSpPr>
            <a:spLocks noGrp="1"/>
          </p:cNvSpPr>
          <p:nvPr/>
        </p:nvSpPr>
        <p:spPr>
          <a:xfrm>
            <a:off x="3495892" y="1964288"/>
            <a:ext cx="812800" cy="8128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580392" rtl="0" eaLnBrk="1" latinLnBrk="0" hangingPunct="1">
              <a:spcBef>
                <a:spcPts val="0"/>
              </a:spcBef>
              <a:buFontTx/>
              <a:buNone/>
              <a:defRPr sz="800" b="1" i="0" kern="1200" cap="all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 marL="0" indent="0" algn="l" defTabSz="580392" rtl="0" eaLnBrk="1" latinLnBrk="0" hangingPunct="1">
              <a:spcBef>
                <a:spcPts val="564"/>
              </a:spcBef>
              <a:buFontTx/>
              <a:buNone/>
              <a:defRPr sz="2800" b="0" i="0" kern="1200" cap="all" baseline="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2pPr>
            <a:lvl3pPr marL="0" indent="0" algn="l" defTabSz="580392" rtl="0" eaLnBrk="1" latinLnBrk="0" hangingPunct="1">
              <a:spcBef>
                <a:spcPts val="847"/>
              </a:spcBef>
              <a:buFontTx/>
              <a:buNone/>
              <a:defRPr lang="en-US" sz="4533" b="0" i="0" kern="1200" dirty="0">
                <a:solidFill>
                  <a:schemeClr val="bg1"/>
                </a:solidFill>
                <a:latin typeface="Golos Text Bold" panose="020B0803020202020204" pitchFamily="34" charset="0"/>
                <a:ea typeface="Golos Text Bold" panose="020B0803020202020204" pitchFamily="34" charset="0"/>
                <a:cs typeface="+mn-cs"/>
              </a:defRPr>
            </a:lvl3pPr>
            <a:lvl4pPr marL="0" indent="0" algn="l" defTabSz="580392" rtl="0" eaLnBrk="1" latinLnBrk="0" hangingPunct="1">
              <a:spcBef>
                <a:spcPts val="847"/>
              </a:spcBef>
              <a:buFontTx/>
              <a:buNone/>
              <a:defRPr sz="1733" b="0" i="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4pPr>
            <a:lvl5pPr marL="0" indent="0" algn="l" defTabSz="580392" rtl="0" eaLnBrk="1" latinLnBrk="0" hangingPunct="1">
              <a:spcBef>
                <a:spcPts val="0"/>
              </a:spcBef>
              <a:buFontTx/>
              <a:buNone/>
              <a:defRPr sz="1733" b="0" i="0" kern="1200">
                <a:solidFill>
                  <a:schemeClr val="tx1"/>
                </a:solidFill>
                <a:latin typeface="Stem"/>
                <a:ea typeface="+mn-ea"/>
                <a:cs typeface="Stem"/>
              </a:defRPr>
            </a:lvl5pPr>
            <a:lvl6pPr marL="3192155" indent="-290195" algn="l" defTabSz="580392" rtl="0" eaLnBrk="1" latinLnBrk="0" hangingPunct="1">
              <a:spcBef>
                <a:spcPct val="20000"/>
              </a:spcBef>
              <a:buFont typeface="Arial"/>
              <a:buChar char="•"/>
              <a:defRPr sz="25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72546" indent="-290195" algn="l" defTabSz="580392" rtl="0" eaLnBrk="1" latinLnBrk="0" hangingPunct="1">
              <a:spcBef>
                <a:spcPct val="20000"/>
              </a:spcBef>
              <a:buFont typeface="Arial"/>
              <a:buChar char="•"/>
              <a:defRPr sz="25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52938" indent="-290195" algn="l" defTabSz="580392" rtl="0" eaLnBrk="1" latinLnBrk="0" hangingPunct="1">
              <a:spcBef>
                <a:spcPct val="20000"/>
              </a:spcBef>
              <a:buFont typeface="Arial"/>
              <a:buChar char="•"/>
              <a:defRPr sz="25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33330" indent="-290195" algn="l" defTabSz="580392" rtl="0" eaLnBrk="1" latinLnBrk="0" hangingPunct="1">
              <a:spcBef>
                <a:spcPct val="20000"/>
              </a:spcBef>
              <a:buFont typeface="Arial"/>
              <a:buChar char="•"/>
              <a:defRPr sz="25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latin typeface="Montserrat" panose="020B0604020202020204" charset="-52"/>
            </a:endParaRP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2B9F8364-589A-4B3B-B172-A62F05B2518F}"/>
              </a:ext>
            </a:extLst>
          </p:cNvPr>
          <p:cNvGrpSpPr/>
          <p:nvPr/>
        </p:nvGrpSpPr>
        <p:grpSpPr>
          <a:xfrm>
            <a:off x="457200" y="2745661"/>
            <a:ext cx="17526000" cy="7068172"/>
            <a:chOff x="5049485" y="2912696"/>
            <a:chExt cx="6727617" cy="2890655"/>
          </a:xfrm>
        </p:grpSpPr>
        <p:sp>
          <p:nvSpPr>
            <p:cNvPr id="108" name="Объект 2">
              <a:extLst>
                <a:ext uri="{FF2B5EF4-FFF2-40B4-BE49-F238E27FC236}">
                  <a16:creationId xmlns:a16="http://schemas.microsoft.com/office/drawing/2014/main" id="{3E11F635-FFBA-4394-AE50-C3FDA4FD3A55}"/>
                </a:ext>
              </a:extLst>
            </p:cNvPr>
            <p:cNvSpPr txBox="1">
              <a:spLocks/>
            </p:cNvSpPr>
            <p:nvPr/>
          </p:nvSpPr>
          <p:spPr>
            <a:xfrm>
              <a:off x="5049485" y="5024292"/>
              <a:ext cx="6710715" cy="779059"/>
            </a:xfrm>
            <a:prstGeom prst="roundRect">
              <a:avLst>
                <a:gd name="adj" fmla="val 13058"/>
              </a:avLst>
            </a:prstGeom>
            <a:solidFill>
              <a:srgbClr val="BFDDFD"/>
            </a:solidFill>
            <a:ln w="15875">
              <a:noFill/>
              <a:prstDash val="solid"/>
            </a:ln>
          </p:spPr>
          <p:txBody>
            <a:bodyPr vert="horz" wrap="square" lIns="216000" tIns="126000" rIns="216000" bIns="162000" rtlCol="0" anchor="ctr" anchorCtr="1">
              <a:spAutoFit/>
            </a:bodyPr>
            <a:lstStyle>
              <a:defPPr>
                <a:defRPr lang="ru-RU"/>
              </a:defPPr>
              <a:lvl1pPr indent="0" algn="ctr" defTabSz="435305">
                <a:spcBef>
                  <a:spcPts val="0"/>
                </a:spcBef>
                <a:buFontTx/>
                <a:buNone/>
                <a:defRPr sz="1000" b="0" i="0">
                  <a:solidFill>
                    <a:srgbClr val="11274B"/>
                  </a:solidFill>
                  <a:latin typeface="Montserrat Medium" pitchFamily="2" charset="-52"/>
                  <a:ea typeface="Golos Text" panose="020B0503020202020204" pitchFamily="34" charset="0"/>
                </a:defRPr>
              </a:lvl1pPr>
              <a:lvl2pPr marL="0" indent="0" defTabSz="435305">
                <a:spcBef>
                  <a:spcPts val="0"/>
                </a:spcBef>
                <a:buFontTx/>
                <a:buNone/>
                <a:defRPr sz="1400" b="1" i="0">
                  <a:latin typeface="Montserrat" panose="00000500000000000000" pitchFamily="2" charset="-52"/>
                  <a:cs typeface="Arial"/>
                </a:defRPr>
              </a:lvl2pPr>
              <a:lvl3pPr marL="181377" indent="-181377" defTabSz="435305">
                <a:spcBef>
                  <a:spcPts val="0"/>
                </a:spcBef>
                <a:buSzPct val="80000"/>
                <a:buFont typeface="Lucida Grande"/>
                <a:buChar char="＞"/>
                <a:defRPr sz="1300" b="0" i="0">
                  <a:latin typeface="Montserrat" panose="00000500000000000000" pitchFamily="2" charset="-52"/>
                  <a:cs typeface="Arial"/>
                </a:defRPr>
              </a:lvl3pPr>
              <a:lvl4pPr marL="0" indent="0" defTabSz="435305">
                <a:spcBef>
                  <a:spcPts val="0"/>
                </a:spcBef>
                <a:buFontTx/>
                <a:buNone/>
                <a:defRPr sz="1700" b="0" i="0" cap="all">
                  <a:latin typeface="Montserrat" panose="00000500000000000000" pitchFamily="2" charset="-52"/>
                  <a:cs typeface="Arial"/>
                </a:defRPr>
              </a:lvl4pPr>
              <a:lvl5pPr marL="0" indent="0" defTabSz="435305">
                <a:spcBef>
                  <a:spcPts val="0"/>
                </a:spcBef>
                <a:buFontTx/>
                <a:buNone/>
                <a:defRPr sz="1000" b="0" i="0">
                  <a:latin typeface="Montserrat" panose="00000500000000000000" pitchFamily="2" charset="-52"/>
                  <a:cs typeface="Arial"/>
                </a:defRPr>
              </a:lvl5pPr>
              <a:lvl6pPr marL="2394176" indent="-217652" defTabSz="435305">
                <a:spcBef>
                  <a:spcPct val="20000"/>
                </a:spcBef>
                <a:buFont typeface="Arial"/>
                <a:buChar char="•"/>
                <a:defRPr sz="1900"/>
              </a:lvl6pPr>
              <a:lvl7pPr marL="2829480" indent="-217652" defTabSz="435305">
                <a:spcBef>
                  <a:spcPct val="20000"/>
                </a:spcBef>
                <a:buFont typeface="Arial"/>
                <a:buChar char="•"/>
                <a:defRPr sz="1900"/>
              </a:lvl7pPr>
              <a:lvl8pPr marL="3264785" indent="-217652" defTabSz="435305">
                <a:spcBef>
                  <a:spcPct val="20000"/>
                </a:spcBef>
                <a:buFont typeface="Arial"/>
                <a:buChar char="•"/>
                <a:defRPr sz="1900"/>
              </a:lvl8pPr>
              <a:lvl9pPr marL="3700090" indent="-217652" defTabSz="435305">
                <a:spcBef>
                  <a:spcPct val="20000"/>
                </a:spcBef>
                <a:buFont typeface="Arial"/>
                <a:buChar char="•"/>
                <a:defRPr sz="1900"/>
              </a:lvl9pPr>
            </a:lstStyle>
            <a:p>
              <a:r>
                <a:rPr lang="ru-RU" sz="2400" b="1" dirty="0">
                  <a:latin typeface="Montserrat" panose="020B0604020202020204" charset="-52"/>
                </a:rPr>
                <a:t>Проблемные вопросы, препятствующие трансформации и оптимизации услуги, </a:t>
              </a:r>
              <a:br>
                <a:rPr lang="ru-RU" sz="2400" b="1" dirty="0">
                  <a:latin typeface="Montserrat" panose="020B0604020202020204" charset="-52"/>
                </a:rPr>
              </a:br>
              <a:r>
                <a:rPr lang="ru-RU" sz="2400" b="1" dirty="0">
                  <a:latin typeface="Montserrat" panose="020B0604020202020204" charset="-52"/>
                </a:rPr>
                <a:t>в том числе информация о нарушении сроков предоставления услуги:</a:t>
              </a:r>
              <a:r>
                <a:rPr lang="ru-RU" sz="2400" dirty="0">
                  <a:latin typeface="Montserrat" panose="020B0604020202020204" charset="-52"/>
                </a:rPr>
                <a:t> необходимость очного взаимодействия при наличии льготы, подтверждающий документ по которой невозможно запросить через СМЭВ</a:t>
              </a:r>
            </a:p>
          </p:txBody>
        </p:sp>
        <p:sp>
          <p:nvSpPr>
            <p:cNvPr id="109" name="Прямоугольник: скругленные углы 17">
              <a:extLst>
                <a:ext uri="{FF2B5EF4-FFF2-40B4-BE49-F238E27FC236}">
                  <a16:creationId xmlns:a16="http://schemas.microsoft.com/office/drawing/2014/main" id="{D2C77899-C45D-44A9-9925-919D11BBFA3C}"/>
                </a:ext>
              </a:extLst>
            </p:cNvPr>
            <p:cNvSpPr/>
            <p:nvPr/>
          </p:nvSpPr>
          <p:spPr>
            <a:xfrm>
              <a:off x="5066387" y="2912696"/>
              <a:ext cx="6710715" cy="894641"/>
            </a:xfrm>
            <a:prstGeom prst="roundRect">
              <a:avLst>
                <a:gd name="adj" fmla="val 6658"/>
              </a:avLst>
            </a:prstGeom>
            <a:solidFill>
              <a:srgbClr val="E9F3FB"/>
            </a:solidFill>
            <a:ln w="22225">
              <a:solidFill>
                <a:srgbClr val="5997E9"/>
              </a:solidFill>
              <a:prstDash val="sysDash"/>
            </a:ln>
          </p:spPr>
          <p:txBody>
            <a:bodyPr vert="horz" wrap="square" lIns="108000" tIns="144000" rIns="108000" bIns="180000" rtlCol="0" anchor="ctr" anchorCtr="1">
              <a:noAutofit/>
            </a:bodyPr>
            <a:lstStyle/>
            <a:p>
              <a:pPr algn="ctr" defTabSz="435305"/>
              <a:endParaRPr lang="ru-RU" sz="2400" dirty="0">
                <a:solidFill>
                  <a:srgbClr val="173463"/>
                </a:solidFill>
                <a:latin typeface="Montserrat" panose="020B0604020202020204" charset="-52"/>
                <a:ea typeface="Golos Text" panose="020B0503020202020204" pitchFamily="34" charset="0"/>
              </a:endParaRPr>
            </a:p>
          </p:txBody>
        </p:sp>
        <p:sp>
          <p:nvSpPr>
            <p:cNvPr id="110" name="Объект 2">
              <a:extLst>
                <a:ext uri="{FF2B5EF4-FFF2-40B4-BE49-F238E27FC236}">
                  <a16:creationId xmlns:a16="http://schemas.microsoft.com/office/drawing/2014/main" id="{0C1AC774-A5D4-472C-92F8-C90992F1C1B2}"/>
                </a:ext>
              </a:extLst>
            </p:cNvPr>
            <p:cNvSpPr txBox="1">
              <a:spLocks/>
            </p:cNvSpPr>
            <p:nvPr/>
          </p:nvSpPr>
          <p:spPr>
            <a:xfrm>
              <a:off x="6105859" y="2960664"/>
              <a:ext cx="4393709" cy="207073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435305" rtl="0" eaLnBrk="1" latinLnBrk="0" hangingPunct="1">
                <a:spcBef>
                  <a:spcPts val="0"/>
                </a:spcBef>
                <a:buFontTx/>
                <a:buNone/>
                <a:defRPr sz="1300" b="0" i="0" kern="1200">
                  <a:solidFill>
                    <a:schemeClr val="tx1"/>
                  </a:solidFill>
                  <a:latin typeface="Montserrat" panose="00000500000000000000" pitchFamily="2" charset="-52"/>
                  <a:ea typeface="+mn-ea"/>
                  <a:cs typeface="Arial"/>
                </a:defRPr>
              </a:lvl1pPr>
              <a:lvl2pPr marL="0" indent="0" algn="l" defTabSz="435305" rtl="0" eaLnBrk="1" latinLnBrk="0" hangingPunct="1">
                <a:spcBef>
                  <a:spcPts val="0"/>
                </a:spcBef>
                <a:buFontTx/>
                <a:buNone/>
                <a:defRPr sz="1400" b="1" i="0" kern="1200">
                  <a:solidFill>
                    <a:schemeClr val="tx1"/>
                  </a:solidFill>
                  <a:latin typeface="Montserrat" panose="00000500000000000000" pitchFamily="2" charset="-52"/>
                  <a:ea typeface="+mn-ea"/>
                  <a:cs typeface="Arial"/>
                </a:defRPr>
              </a:lvl2pPr>
              <a:lvl3pPr marL="181377" indent="-181377" algn="l" defTabSz="435305" rtl="0" eaLnBrk="1" latinLnBrk="0" hangingPunct="1">
                <a:spcBef>
                  <a:spcPts val="0"/>
                </a:spcBef>
                <a:buSzPct val="80000"/>
                <a:buFont typeface="Lucida Grande"/>
                <a:buChar char="＞"/>
                <a:defRPr sz="1300" b="0" i="0" kern="1200">
                  <a:solidFill>
                    <a:schemeClr val="tx1"/>
                  </a:solidFill>
                  <a:latin typeface="Montserrat" panose="00000500000000000000" pitchFamily="2" charset="-52"/>
                  <a:ea typeface="+mn-ea"/>
                  <a:cs typeface="Arial"/>
                </a:defRPr>
              </a:lvl3pPr>
              <a:lvl4pPr marL="0" indent="0" algn="l" defTabSz="435305" rtl="0" eaLnBrk="1" latinLnBrk="0" hangingPunct="1">
                <a:spcBef>
                  <a:spcPts val="0"/>
                </a:spcBef>
                <a:buFontTx/>
                <a:buNone/>
                <a:defRPr sz="1700" b="0" i="0" kern="1200" cap="all">
                  <a:solidFill>
                    <a:schemeClr val="tx1"/>
                  </a:solidFill>
                  <a:latin typeface="Montserrat" panose="00000500000000000000" pitchFamily="2" charset="-52"/>
                  <a:ea typeface="+mn-ea"/>
                  <a:cs typeface="Arial"/>
                </a:defRPr>
              </a:lvl4pPr>
              <a:lvl5pPr marL="0" indent="0" algn="l" defTabSz="435305" rtl="0" eaLnBrk="1" latinLnBrk="0" hangingPunct="1">
                <a:spcBef>
                  <a:spcPts val="0"/>
                </a:spcBef>
                <a:buFontTx/>
                <a:buNone/>
                <a:defRPr sz="1000" b="0" i="0" kern="1200">
                  <a:solidFill>
                    <a:schemeClr val="tx1"/>
                  </a:solidFill>
                  <a:latin typeface="Montserrat" panose="00000500000000000000" pitchFamily="2" charset="-52"/>
                  <a:ea typeface="+mn-ea"/>
                  <a:cs typeface="Arial"/>
                </a:defRPr>
              </a:lvl5pPr>
              <a:lvl6pPr marL="2394176" indent="-217652" algn="l" defTabSz="435305" rtl="0" eaLnBrk="1" latinLnBrk="0" hangingPunct="1">
                <a:spcBef>
                  <a:spcPct val="20000"/>
                </a:spcBef>
                <a:buFont typeface="Arial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829480" indent="-217652" algn="l" defTabSz="435305" rtl="0" eaLnBrk="1" latinLnBrk="0" hangingPunct="1">
                <a:spcBef>
                  <a:spcPct val="20000"/>
                </a:spcBef>
                <a:buFont typeface="Arial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64785" indent="-217652" algn="l" defTabSz="435305" rtl="0" eaLnBrk="1" latinLnBrk="0" hangingPunct="1">
                <a:spcBef>
                  <a:spcPct val="20000"/>
                </a:spcBef>
                <a:buFont typeface="Arial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700090" indent="-217652" algn="l" defTabSz="435305" rtl="0" eaLnBrk="1" latinLnBrk="0" hangingPunct="1">
                <a:spcBef>
                  <a:spcPct val="20000"/>
                </a:spcBef>
                <a:buFont typeface="Arial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2400" b="1" dirty="0">
                  <a:solidFill>
                    <a:srgbClr val="173463"/>
                  </a:solidFill>
                  <a:latin typeface="Montserrat" panose="020B0604020202020204" charset="-52"/>
                  <a:ea typeface="Golos Text" panose="020B0503020202020204" pitchFamily="34" charset="0"/>
                  <a:cs typeface="+mn-cs"/>
                </a:rPr>
                <a:t>Перечень </a:t>
              </a:r>
              <a:r>
                <a:rPr lang="ru-RU" sz="2400" b="1" dirty="0" err="1">
                  <a:solidFill>
                    <a:srgbClr val="173463"/>
                  </a:solidFill>
                  <a:latin typeface="Montserrat" panose="020B0604020202020204" charset="-52"/>
                  <a:ea typeface="Golos Text" panose="020B0503020202020204" pitchFamily="34" charset="0"/>
                  <a:cs typeface="+mn-cs"/>
                </a:rPr>
                <a:t>подуслуг</a:t>
              </a:r>
              <a:endParaRPr lang="ru-RU" sz="2400" b="1" dirty="0">
                <a:solidFill>
                  <a:srgbClr val="173463"/>
                </a:solidFill>
                <a:latin typeface="Montserrat" panose="020B0604020202020204" charset="-52"/>
                <a:ea typeface="Golos Text" panose="020B0503020202020204" pitchFamily="34" charset="0"/>
                <a:cs typeface="+mn-cs"/>
              </a:endParaRPr>
            </a:p>
          </p:txBody>
        </p:sp>
        <p:sp>
          <p:nvSpPr>
            <p:cNvPr id="111" name="Прямоугольник: скругленные углы 19">
              <a:extLst>
                <a:ext uri="{FF2B5EF4-FFF2-40B4-BE49-F238E27FC236}">
                  <a16:creationId xmlns:a16="http://schemas.microsoft.com/office/drawing/2014/main" id="{0C5B2D3C-5A79-4F98-BA2A-240F4FFF12AC}"/>
                </a:ext>
              </a:extLst>
            </p:cNvPr>
            <p:cNvSpPr/>
            <p:nvPr/>
          </p:nvSpPr>
          <p:spPr>
            <a:xfrm>
              <a:off x="5296439" y="3053216"/>
              <a:ext cx="1581813" cy="606609"/>
            </a:xfrm>
            <a:prstGeom prst="roundRect">
              <a:avLst/>
            </a:prstGeom>
            <a:solidFill>
              <a:srgbClr val="B2D2FC"/>
            </a:solidFill>
            <a:effectLst/>
          </p:spPr>
          <p:txBody>
            <a:bodyPr wrap="square" lIns="216000" tIns="105600" rIns="216000" bIns="124800" anchor="ctr" anchorCtr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ru-RU" sz="2400" dirty="0">
                  <a:solidFill>
                    <a:srgbClr val="173463"/>
                  </a:solidFill>
                  <a:latin typeface="Montserrat" panose="020B0604020202020204" charset="-52"/>
                  <a:ea typeface="Golos Text" panose="020B0503020202020204" pitchFamily="34" charset="0"/>
                </a:rPr>
                <a:t>Прием заявлений</a:t>
              </a:r>
              <a:br>
                <a:rPr lang="en-US" sz="2400" dirty="0">
                  <a:solidFill>
                    <a:srgbClr val="173463"/>
                  </a:solidFill>
                  <a:latin typeface="Montserrat" panose="020B0604020202020204" charset="-52"/>
                  <a:ea typeface="Golos Text" panose="020B0503020202020204" pitchFamily="34" charset="0"/>
                </a:rPr>
              </a:br>
              <a:r>
                <a:rPr lang="ru-RU" sz="2400" dirty="0">
                  <a:solidFill>
                    <a:srgbClr val="173463"/>
                  </a:solidFill>
                  <a:latin typeface="Montserrat" panose="020B0604020202020204" charset="-52"/>
                  <a:ea typeface="Golos Text" panose="020B0503020202020204" pitchFamily="34" charset="0"/>
                </a:rPr>
                <a:t>и зачисление детей</a:t>
              </a:r>
              <a:br>
                <a:rPr lang="en-US" sz="2400" dirty="0">
                  <a:solidFill>
                    <a:srgbClr val="173463"/>
                  </a:solidFill>
                  <a:latin typeface="Montserrat" panose="020B0604020202020204" charset="-52"/>
                  <a:ea typeface="Golos Text" panose="020B0503020202020204" pitchFamily="34" charset="0"/>
                </a:rPr>
              </a:br>
              <a:r>
                <a:rPr lang="ru-RU" sz="2400" dirty="0">
                  <a:solidFill>
                    <a:srgbClr val="173463"/>
                  </a:solidFill>
                  <a:latin typeface="Montserrat" panose="020B0604020202020204" charset="-52"/>
                  <a:ea typeface="Golos Text" panose="020B0503020202020204" pitchFamily="34" charset="0"/>
                </a:rPr>
                <a:t>в 1 класс</a:t>
              </a:r>
            </a:p>
          </p:txBody>
        </p:sp>
        <p:sp>
          <p:nvSpPr>
            <p:cNvPr id="112" name="Прямоугольник: скругленные углы 23">
              <a:extLst>
                <a:ext uri="{FF2B5EF4-FFF2-40B4-BE49-F238E27FC236}">
                  <a16:creationId xmlns:a16="http://schemas.microsoft.com/office/drawing/2014/main" id="{0231B361-F451-4EE4-A23A-3CFB0D70C4A3}"/>
                </a:ext>
              </a:extLst>
            </p:cNvPr>
            <p:cNvSpPr/>
            <p:nvPr/>
          </p:nvSpPr>
          <p:spPr>
            <a:xfrm>
              <a:off x="7210768" y="3214254"/>
              <a:ext cx="2421951" cy="439495"/>
            </a:xfrm>
            <a:prstGeom prst="roundRect">
              <a:avLst/>
            </a:prstGeom>
            <a:solidFill>
              <a:srgbClr val="B2D2FC"/>
            </a:solidFill>
            <a:effectLst/>
          </p:spPr>
          <p:txBody>
            <a:bodyPr wrap="square" lIns="216000" tIns="105600" rIns="216000" bIns="124800" anchor="ctr" anchorCtr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ru-RU" sz="2400" dirty="0">
                  <a:solidFill>
                    <a:srgbClr val="173463"/>
                  </a:solidFill>
                  <a:latin typeface="Montserrat" panose="020B0604020202020204" charset="-52"/>
                  <a:ea typeface="Golos Text" panose="020B0503020202020204" pitchFamily="34" charset="0"/>
                </a:rPr>
                <a:t>Прием заявлений и зачисление детей в 10-11 классы</a:t>
              </a:r>
            </a:p>
          </p:txBody>
        </p:sp>
        <p:sp>
          <p:nvSpPr>
            <p:cNvPr id="113" name="Объект 2">
              <a:extLst>
                <a:ext uri="{FF2B5EF4-FFF2-40B4-BE49-F238E27FC236}">
                  <a16:creationId xmlns:a16="http://schemas.microsoft.com/office/drawing/2014/main" id="{211AEF6C-1201-4FAA-A014-3B3655F58556}"/>
                </a:ext>
              </a:extLst>
            </p:cNvPr>
            <p:cNvSpPr txBox="1">
              <a:spLocks/>
            </p:cNvSpPr>
            <p:nvPr/>
          </p:nvSpPr>
          <p:spPr>
            <a:xfrm>
              <a:off x="5049485" y="3891138"/>
              <a:ext cx="1985145" cy="1032724"/>
            </a:xfrm>
            <a:prstGeom prst="roundRect">
              <a:avLst>
                <a:gd name="adj" fmla="val 6192"/>
              </a:avLst>
            </a:prstGeom>
            <a:solidFill>
              <a:schemeClr val="bg1"/>
            </a:solidFill>
            <a:effectLst>
              <a:outerShdw blurRad="50800" dist="12700" dir="2700000" algn="tl" rotWithShape="0">
                <a:srgbClr val="6D92BF">
                  <a:alpha val="20000"/>
                </a:srgbClr>
              </a:outerShdw>
            </a:effectLst>
          </p:spPr>
          <p:txBody>
            <a:bodyPr wrap="square" lIns="216000" tIns="105600" rIns="216000" bIns="124800" anchor="ctr" anchorCtr="0">
              <a:noAutofit/>
            </a:bodyPr>
            <a:lstStyle>
              <a:defPPr>
                <a:defRPr lang="ru-RU"/>
              </a:defPPr>
              <a:lvl1pPr>
                <a:lnSpc>
                  <a:spcPts val="1200"/>
                </a:lnSpc>
                <a:spcBef>
                  <a:spcPts val="600"/>
                </a:spcBef>
                <a:spcAft>
                  <a:spcPts val="0"/>
                </a:spcAft>
                <a:defRPr sz="1050">
                  <a:solidFill>
                    <a:srgbClr val="173463"/>
                  </a:solidFill>
                  <a:latin typeface="Montserrat" pitchFamily="2" charset="-52"/>
                  <a:ea typeface="Golos Text" panose="020B0503020202020204" pitchFamily="34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lang="ru-RU" sz="2000" b="1" dirty="0">
                  <a:latin typeface="Montserrat" panose="020B0604020202020204" charset="-52"/>
                </a:rPr>
                <a:t>Способы подачи запроса о предоставлении услуги</a:t>
              </a:r>
              <a:r>
                <a:rPr lang="ru-RU" sz="2000" dirty="0">
                  <a:latin typeface="Montserrat" panose="020B0604020202020204" charset="-52"/>
                </a:rPr>
                <a:t>:</a:t>
              </a:r>
            </a:p>
            <a:p>
              <a:pPr algn="ctr">
                <a:lnSpc>
                  <a:spcPct val="100000"/>
                </a:lnSpc>
              </a:pPr>
              <a:r>
                <a:rPr lang="ru-RU" sz="2000" dirty="0">
                  <a:latin typeface="Montserrat" panose="020B0604020202020204" charset="-52"/>
                </a:rPr>
                <a:t>Очно в образовательной организации</a:t>
              </a:r>
              <a:r>
                <a:rPr lang="en-US" sz="2000" dirty="0">
                  <a:latin typeface="Montserrat" panose="020B0604020202020204" charset="-52"/>
                </a:rPr>
                <a:t>**</a:t>
              </a:r>
              <a:endParaRPr lang="ru-RU" sz="2000" dirty="0">
                <a:latin typeface="Montserrat" panose="020B0604020202020204" charset="-52"/>
              </a:endParaRPr>
            </a:p>
            <a:p>
              <a:pPr algn="ctr">
                <a:lnSpc>
                  <a:spcPct val="100000"/>
                </a:lnSpc>
              </a:pPr>
              <a:r>
                <a:rPr lang="ru-RU" sz="2000" dirty="0">
                  <a:latin typeface="Montserrat" panose="020B0604020202020204" charset="-52"/>
                </a:rPr>
                <a:t>через ЕПГУ</a:t>
              </a:r>
            </a:p>
            <a:p>
              <a:pPr algn="ctr">
                <a:lnSpc>
                  <a:spcPct val="100000"/>
                </a:lnSpc>
              </a:pPr>
              <a:r>
                <a:rPr lang="ru-RU" sz="2000" dirty="0">
                  <a:latin typeface="Montserrat" panose="020B0604020202020204" charset="-52"/>
                </a:rPr>
                <a:t>почтовым отправлением</a:t>
              </a:r>
            </a:p>
          </p:txBody>
        </p:sp>
        <p:sp>
          <p:nvSpPr>
            <p:cNvPr id="114" name="Объект 2">
              <a:extLst>
                <a:ext uri="{FF2B5EF4-FFF2-40B4-BE49-F238E27FC236}">
                  <a16:creationId xmlns:a16="http://schemas.microsoft.com/office/drawing/2014/main" id="{62A07F93-7AB9-47C2-B41D-CA779DA3ABCA}"/>
                </a:ext>
              </a:extLst>
            </p:cNvPr>
            <p:cNvSpPr txBox="1">
              <a:spLocks/>
            </p:cNvSpPr>
            <p:nvPr/>
          </p:nvSpPr>
          <p:spPr>
            <a:xfrm>
              <a:off x="7137717" y="3870676"/>
              <a:ext cx="2534250" cy="1069108"/>
            </a:xfrm>
            <a:prstGeom prst="roundRect">
              <a:avLst>
                <a:gd name="adj" fmla="val 6923"/>
              </a:avLst>
            </a:prstGeom>
            <a:solidFill>
              <a:schemeClr val="bg1"/>
            </a:solidFill>
            <a:effectLst>
              <a:outerShdw blurRad="50800" dist="12700" dir="2700000" algn="tl" rotWithShape="0">
                <a:srgbClr val="6D92BF">
                  <a:alpha val="20000"/>
                </a:srgbClr>
              </a:outerShdw>
            </a:effectLst>
          </p:spPr>
          <p:txBody>
            <a:bodyPr wrap="square" lIns="216000" tIns="105600" rIns="216000" bIns="124800" anchor="ctr" anchorCtr="0">
              <a:noAutofit/>
            </a:bodyPr>
            <a:lstStyle>
              <a:defPPr>
                <a:defRPr lang="ru-RU"/>
              </a:defPPr>
              <a:lvl1pPr>
                <a:lnSpc>
                  <a:spcPts val="1200"/>
                </a:lnSpc>
                <a:spcBef>
                  <a:spcPts val="600"/>
                </a:spcBef>
                <a:spcAft>
                  <a:spcPts val="0"/>
                </a:spcAft>
                <a:defRPr sz="1050">
                  <a:solidFill>
                    <a:srgbClr val="173463"/>
                  </a:solidFill>
                  <a:latin typeface="Montserrat" pitchFamily="2" charset="-52"/>
                  <a:ea typeface="Golos Text" panose="020B0503020202020204" pitchFamily="34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endParaRPr lang="ru-RU" sz="2000" dirty="0">
                <a:latin typeface="Montserrat" panose="020B0604020202020204" charset="-52"/>
              </a:endParaRPr>
            </a:p>
            <a:p>
              <a:pPr algn="ctr">
                <a:lnSpc>
                  <a:spcPct val="100000"/>
                </a:lnSpc>
              </a:pPr>
              <a:r>
                <a:rPr lang="ru-RU" sz="2000" b="1" dirty="0">
                  <a:latin typeface="Montserrat" panose="020B0604020202020204" charset="-52"/>
                </a:rPr>
                <a:t>Сведения о необходимости дополнительного взаимодействия заявителя </a:t>
              </a:r>
              <a:br>
                <a:rPr lang="ru-RU" sz="2000" b="1" dirty="0">
                  <a:latin typeface="Montserrat" panose="020B0604020202020204" charset="-52"/>
                </a:rPr>
              </a:br>
              <a:r>
                <a:rPr lang="ru-RU" sz="2000" b="1" dirty="0">
                  <a:latin typeface="Montserrat" panose="020B0604020202020204" charset="-52"/>
                </a:rPr>
                <a:t>с ведомством</a:t>
              </a:r>
              <a:r>
                <a:rPr lang="ru-RU" sz="2000" dirty="0">
                  <a:latin typeface="Montserrat" panose="020B0604020202020204" charset="-52"/>
                </a:rPr>
                <a:t> (фактически): Очное предоставление</a:t>
              </a:r>
              <a:r>
                <a:rPr lang="ru-RU" sz="2000" b="1" dirty="0">
                  <a:latin typeface="Montserrat" panose="020B0604020202020204" charset="-52"/>
                </a:rPr>
                <a:t> </a:t>
              </a:r>
              <a:r>
                <a:rPr lang="ru-RU" sz="2000" dirty="0">
                  <a:latin typeface="Montserrat" panose="020B0604020202020204" charset="-52"/>
                </a:rPr>
                <a:t>документов, подтверждающих льготу (при отсутствии возможности запроса через СМЭВ)</a:t>
              </a:r>
            </a:p>
            <a:p>
              <a:pPr algn="ctr">
                <a:lnSpc>
                  <a:spcPct val="100000"/>
                </a:lnSpc>
              </a:pPr>
              <a:endParaRPr lang="ru-RU" sz="2400" dirty="0">
                <a:latin typeface="Montserrat" panose="020B0604020202020204" charset="-52"/>
              </a:endParaRPr>
            </a:p>
          </p:txBody>
        </p:sp>
        <p:sp>
          <p:nvSpPr>
            <p:cNvPr id="115" name="Объект 2">
              <a:extLst>
                <a:ext uri="{FF2B5EF4-FFF2-40B4-BE49-F238E27FC236}">
                  <a16:creationId xmlns:a16="http://schemas.microsoft.com/office/drawing/2014/main" id="{CDED6F6A-D8CF-41BA-8577-1C86C58FA5FB}"/>
                </a:ext>
              </a:extLst>
            </p:cNvPr>
            <p:cNvSpPr txBox="1">
              <a:spLocks/>
            </p:cNvSpPr>
            <p:nvPr/>
          </p:nvSpPr>
          <p:spPr>
            <a:xfrm>
              <a:off x="9733533" y="3870676"/>
              <a:ext cx="2026668" cy="1000070"/>
            </a:xfrm>
            <a:prstGeom prst="roundRect">
              <a:avLst>
                <a:gd name="adj" fmla="val 9227"/>
              </a:avLst>
            </a:prstGeom>
            <a:solidFill>
              <a:schemeClr val="bg1"/>
            </a:solidFill>
            <a:effectLst>
              <a:outerShdw blurRad="50800" dist="12700" dir="2700000" algn="tl" rotWithShape="0">
                <a:srgbClr val="6D92BF">
                  <a:alpha val="20000"/>
                </a:srgbClr>
              </a:outerShdw>
            </a:effectLst>
          </p:spPr>
          <p:txBody>
            <a:bodyPr wrap="square" lIns="216000" tIns="105600" rIns="216000" bIns="124800" anchor="ctr" anchorCtr="0">
              <a:noAutofit/>
            </a:bodyPr>
            <a:lstStyle>
              <a:defPPr>
                <a:defRPr lang="ru-RU"/>
              </a:defPPr>
              <a:lvl1pPr>
                <a:lnSpc>
                  <a:spcPts val="1200"/>
                </a:lnSpc>
                <a:spcBef>
                  <a:spcPts val="600"/>
                </a:spcBef>
                <a:spcAft>
                  <a:spcPts val="0"/>
                </a:spcAft>
                <a:defRPr sz="1050">
                  <a:solidFill>
                    <a:srgbClr val="173463"/>
                  </a:solidFill>
                  <a:latin typeface="Montserrat" pitchFamily="2" charset="-52"/>
                  <a:ea typeface="Golos Text" panose="020B0503020202020204" pitchFamily="34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ru-RU" sz="2000" b="1" dirty="0">
                  <a:latin typeface="Montserrat" panose="020B0604020202020204" charset="-52"/>
                </a:rPr>
                <a:t>Форма результата предоставления услуги: </a:t>
              </a:r>
              <a:r>
                <a:rPr lang="ru-RU" sz="2000" dirty="0">
                  <a:latin typeface="Montserrat" panose="020B0604020202020204" charset="-52"/>
                </a:rPr>
                <a:t>Уведомление о зачислении в школу в электронном виде/на бумажном носителе</a:t>
              </a:r>
            </a:p>
          </p:txBody>
        </p:sp>
        <p:sp>
          <p:nvSpPr>
            <p:cNvPr id="116" name="Прямоугольник: скругленные углы 23">
              <a:extLst>
                <a:ext uri="{FF2B5EF4-FFF2-40B4-BE49-F238E27FC236}">
                  <a16:creationId xmlns:a16="http://schemas.microsoft.com/office/drawing/2014/main" id="{2E886EF9-1462-4FB9-A1A5-6EAB6EE57591}"/>
                </a:ext>
              </a:extLst>
            </p:cNvPr>
            <p:cNvSpPr/>
            <p:nvPr/>
          </p:nvSpPr>
          <p:spPr>
            <a:xfrm>
              <a:off x="9965235" y="3055655"/>
              <a:ext cx="1680742" cy="606609"/>
            </a:xfrm>
            <a:prstGeom prst="roundRect">
              <a:avLst/>
            </a:prstGeom>
            <a:solidFill>
              <a:srgbClr val="B2D2FC"/>
            </a:solidFill>
            <a:effectLst/>
          </p:spPr>
          <p:txBody>
            <a:bodyPr wrap="square" lIns="216000" tIns="105600" rIns="216000" bIns="124800" anchor="ctr" anchorCtr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ru-RU" sz="2400" dirty="0">
                  <a:solidFill>
                    <a:srgbClr val="173463"/>
                  </a:solidFill>
                  <a:latin typeface="Montserrat" panose="020B0604020202020204" charset="-52"/>
                  <a:ea typeface="Golos Text" panose="020B0503020202020204" pitchFamily="34" charset="0"/>
                </a:rPr>
                <a:t>Прием заявлений на перевод в другую школу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54652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с двумя скругленными соседними углами 34"/>
          <p:cNvSpPr/>
          <p:nvPr/>
        </p:nvSpPr>
        <p:spPr>
          <a:xfrm rot="5400000">
            <a:off x="2041348" y="-786432"/>
            <a:ext cx="7420451" cy="11503157"/>
          </a:xfrm>
          <a:prstGeom prst="round2SameRect">
            <a:avLst>
              <a:gd name="adj1" fmla="val 4344"/>
              <a:gd name="adj2" fmla="val 0"/>
            </a:avLst>
          </a:prstGeom>
          <a:solidFill>
            <a:srgbClr val="DEEEFE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50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2519756" y="4115765"/>
            <a:ext cx="5083968" cy="2742645"/>
          </a:xfrm>
          <a:prstGeom prst="roundRect">
            <a:avLst>
              <a:gd name="adj" fmla="val 6929"/>
            </a:avLst>
          </a:prstGeom>
          <a:noFill/>
          <a:ln w="44450">
            <a:solidFill>
              <a:srgbClr val="CFE6FD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50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3DBD1A4-4422-71B3-F11D-3B54B2CDA977}"/>
              </a:ext>
            </a:extLst>
          </p:cNvPr>
          <p:cNvSpPr/>
          <p:nvPr/>
        </p:nvSpPr>
        <p:spPr>
          <a:xfrm>
            <a:off x="5690631" y="2165537"/>
            <a:ext cx="5035182" cy="5592957"/>
          </a:xfrm>
          <a:prstGeom prst="roundRect">
            <a:avLst>
              <a:gd name="adj" fmla="val 3140"/>
            </a:avLst>
          </a:prstGeom>
          <a:noFill/>
          <a:ln w="22225">
            <a:solidFill>
              <a:srgbClr val="3677CE"/>
            </a:solidFill>
            <a:prstDash val="sysDash"/>
          </a:ln>
        </p:spPr>
        <p:txBody>
          <a:bodyPr vert="horz" wrap="square" lIns="162000" tIns="216000" rIns="162000" bIns="270000" rtlCol="0" anchor="ctr" anchorCtr="1">
            <a:noAutofit/>
          </a:bodyPr>
          <a:lstStyle/>
          <a:p>
            <a:pPr algn="ctr" defTabSz="652958"/>
            <a:endParaRPr lang="ru-RU" sz="1425" dirty="0">
              <a:solidFill>
                <a:srgbClr val="173463"/>
              </a:solidFill>
              <a:latin typeface="Arial" panose="020B0604020202020204" pitchFamily="34" charset="0"/>
              <a:ea typeface="Golos Text" panose="020B0503020202020204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2519756" y="1291252"/>
            <a:ext cx="5083968" cy="2603606"/>
          </a:xfrm>
          <a:prstGeom prst="roundRect">
            <a:avLst>
              <a:gd name="adj" fmla="val 7340"/>
            </a:avLst>
          </a:prstGeom>
          <a:noFill/>
          <a:ln w="44450">
            <a:solidFill>
              <a:srgbClr val="CFE6FD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5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C60616E4-84CC-44E8-9C1E-394D1AFEB56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16757" y="366803"/>
            <a:ext cx="14312316" cy="34624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>
              <a:lnSpc>
                <a:spcPts val="2700"/>
              </a:lnSpc>
            </a:pPr>
            <a:r>
              <a:rPr lang="ru-RU" sz="2400" dirty="0">
                <a:solidFill>
                  <a:srgbClr val="002E58"/>
                </a:solidFill>
                <a:latin typeface="Arial Black" panose="020B0A04020102020204" pitchFamily="34" charset="0"/>
                <a:ea typeface="Golos Text Bold" pitchFamily="34" charset="-122"/>
                <a:cs typeface="Golos Text Bold" pitchFamily="34" charset="-120"/>
              </a:rPr>
              <a:t>Основные направления и результаты трансформации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6BD3297B-E623-4E41-AB95-7B35156D2DFE}"/>
              </a:ext>
            </a:extLst>
          </p:cNvPr>
          <p:cNvSpPr txBox="1">
            <a:spLocks/>
          </p:cNvSpPr>
          <p:nvPr/>
        </p:nvSpPr>
        <p:spPr>
          <a:xfrm>
            <a:off x="747555" y="1679600"/>
            <a:ext cx="5913483" cy="323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435305" rtl="0" eaLnBrk="1" latinLnBrk="0" hangingPunct="1">
              <a:spcBef>
                <a:spcPts val="0"/>
              </a:spcBef>
              <a:buFontTx/>
              <a:buNone/>
              <a:defRPr sz="1300" b="0" i="0" kern="1200">
                <a:solidFill>
                  <a:schemeClr val="tx1"/>
                </a:solidFill>
                <a:latin typeface="Montserrat" panose="00000500000000000000" pitchFamily="2" charset="-52"/>
                <a:ea typeface="+mn-ea"/>
                <a:cs typeface="Arial"/>
              </a:defRPr>
            </a:lvl1pPr>
            <a:lvl2pPr marL="0" indent="0" algn="l" defTabSz="435305" rtl="0" eaLnBrk="1" latinLnBrk="0" hangingPunct="1">
              <a:spcBef>
                <a:spcPts val="0"/>
              </a:spcBef>
              <a:buFontTx/>
              <a:buNone/>
              <a:defRPr sz="1400" b="1" i="0" kern="1200">
                <a:solidFill>
                  <a:schemeClr val="tx1"/>
                </a:solidFill>
                <a:latin typeface="Montserrat" panose="00000500000000000000" pitchFamily="2" charset="-52"/>
                <a:ea typeface="+mn-ea"/>
                <a:cs typeface="Arial"/>
              </a:defRPr>
            </a:lvl2pPr>
            <a:lvl3pPr marL="181377" indent="-181377" algn="l" defTabSz="435305" rtl="0" eaLnBrk="1" latinLnBrk="0" hangingPunct="1">
              <a:spcBef>
                <a:spcPts val="0"/>
              </a:spcBef>
              <a:buSzPct val="80000"/>
              <a:buFont typeface="Lucida Grande"/>
              <a:buChar char="＞"/>
              <a:defRPr sz="1300" b="0" i="0" kern="1200">
                <a:solidFill>
                  <a:schemeClr val="tx1"/>
                </a:solidFill>
                <a:latin typeface="Montserrat" panose="00000500000000000000" pitchFamily="2" charset="-52"/>
                <a:ea typeface="+mn-ea"/>
                <a:cs typeface="Arial"/>
              </a:defRPr>
            </a:lvl3pPr>
            <a:lvl4pPr marL="0" indent="0" algn="l" defTabSz="435305" rtl="0" eaLnBrk="1" latinLnBrk="0" hangingPunct="1">
              <a:spcBef>
                <a:spcPts val="0"/>
              </a:spcBef>
              <a:buFontTx/>
              <a:buNone/>
              <a:defRPr sz="1700" b="0" i="0" kern="1200" cap="all">
                <a:solidFill>
                  <a:schemeClr val="tx1"/>
                </a:solidFill>
                <a:latin typeface="Montserrat" panose="00000500000000000000" pitchFamily="2" charset="-52"/>
                <a:ea typeface="+mn-ea"/>
                <a:cs typeface="Arial"/>
              </a:defRPr>
            </a:lvl4pPr>
            <a:lvl5pPr marL="0" indent="0" algn="l" defTabSz="435305" rtl="0" eaLnBrk="1" latinLnBrk="0" hangingPunct="1">
              <a:spcBef>
                <a:spcPts val="0"/>
              </a:spcBef>
              <a:buFontTx/>
              <a:buNone/>
              <a:defRPr sz="1000" b="0" i="0" kern="1200">
                <a:solidFill>
                  <a:schemeClr val="tx1"/>
                </a:solidFill>
                <a:latin typeface="Montserrat" panose="00000500000000000000" pitchFamily="2" charset="-52"/>
                <a:ea typeface="+mn-ea"/>
                <a:cs typeface="Arial"/>
              </a:defRPr>
            </a:lvl5pPr>
            <a:lvl6pPr marL="2394176" indent="-217652" algn="l" defTabSz="435305" rtl="0" eaLnBrk="1" latinLnBrk="0" hangingPunct="1">
              <a:spcBef>
                <a:spcPct val="200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29480" indent="-217652" algn="l" defTabSz="435305" rtl="0" eaLnBrk="1" latinLnBrk="0" hangingPunct="1">
              <a:spcBef>
                <a:spcPct val="200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64785" indent="-217652" algn="l" defTabSz="435305" rtl="0" eaLnBrk="1" latinLnBrk="0" hangingPunct="1">
              <a:spcBef>
                <a:spcPct val="200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0090" indent="-217652" algn="l" defTabSz="435305" rtl="0" eaLnBrk="1" latinLnBrk="0" hangingPunct="1">
              <a:spcBef>
                <a:spcPct val="200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100" dirty="0">
                <a:solidFill>
                  <a:srgbClr val="002E58"/>
                </a:solidFill>
                <a:latin typeface="Arial Black" panose="020B0A04020102020204" pitchFamily="34" charset="0"/>
                <a:ea typeface="Golos Text Bold" pitchFamily="34" charset="-122"/>
                <a:cs typeface="Golos Text Bold" pitchFamily="34" charset="-120"/>
              </a:rPr>
              <a:t>Направления трансформации: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C0BF6077-DC17-41A7-ACCC-7F60F254A944}"/>
              </a:ext>
            </a:extLst>
          </p:cNvPr>
          <p:cNvSpPr txBox="1">
            <a:spLocks/>
          </p:cNvSpPr>
          <p:nvPr/>
        </p:nvSpPr>
        <p:spPr>
          <a:xfrm>
            <a:off x="13111418" y="2918301"/>
            <a:ext cx="3370737" cy="5172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indent="0" algn="ctr" defTabSz="435305">
              <a:spcBef>
                <a:spcPts val="0"/>
              </a:spcBef>
              <a:buFontTx/>
              <a:buNone/>
              <a:defRPr sz="1050" b="0" i="0">
                <a:solidFill>
                  <a:srgbClr val="173463"/>
                </a:solidFill>
                <a:latin typeface="Montserrat Medium" pitchFamily="2" charset="-52"/>
                <a:ea typeface="Golos Text" panose="020B0503020202020204" pitchFamily="34" charset="0"/>
              </a:defRPr>
            </a:lvl1pPr>
            <a:lvl2pPr marL="0" indent="0" defTabSz="435305">
              <a:spcBef>
                <a:spcPts val="0"/>
              </a:spcBef>
              <a:buFontTx/>
              <a:buNone/>
              <a:defRPr sz="1400" b="1" i="0">
                <a:latin typeface="Montserrat" panose="00000500000000000000" pitchFamily="2" charset="-52"/>
                <a:cs typeface="Arial"/>
              </a:defRPr>
            </a:lvl2pPr>
            <a:lvl3pPr marL="181377" indent="-181377" defTabSz="435305">
              <a:spcBef>
                <a:spcPts val="0"/>
              </a:spcBef>
              <a:buSzPct val="80000"/>
              <a:buFont typeface="Lucida Grande"/>
              <a:buChar char="＞"/>
              <a:defRPr sz="1300" b="0" i="0">
                <a:latin typeface="Montserrat" panose="00000500000000000000" pitchFamily="2" charset="-52"/>
                <a:cs typeface="Arial"/>
              </a:defRPr>
            </a:lvl3pPr>
            <a:lvl4pPr marL="0" indent="0" defTabSz="435305">
              <a:spcBef>
                <a:spcPts val="0"/>
              </a:spcBef>
              <a:buFontTx/>
              <a:buNone/>
              <a:defRPr sz="1700" b="0" i="0" cap="all">
                <a:latin typeface="Montserrat" panose="00000500000000000000" pitchFamily="2" charset="-52"/>
                <a:cs typeface="Arial"/>
              </a:defRPr>
            </a:lvl4pPr>
            <a:lvl5pPr marL="0" indent="0" defTabSz="435305">
              <a:spcBef>
                <a:spcPts val="0"/>
              </a:spcBef>
              <a:buFontTx/>
              <a:buNone/>
              <a:defRPr sz="1000" b="0" i="0">
                <a:latin typeface="Montserrat" panose="00000500000000000000" pitchFamily="2" charset="-52"/>
                <a:cs typeface="Arial"/>
              </a:defRPr>
            </a:lvl5pPr>
            <a:lvl6pPr marL="2394176" indent="-217652" defTabSz="435305">
              <a:spcBef>
                <a:spcPct val="20000"/>
              </a:spcBef>
              <a:buFont typeface="Arial"/>
              <a:buChar char="•"/>
              <a:defRPr sz="1900"/>
            </a:lvl6pPr>
            <a:lvl7pPr marL="2829480" indent="-217652" defTabSz="435305">
              <a:spcBef>
                <a:spcPct val="20000"/>
              </a:spcBef>
              <a:buFont typeface="Arial"/>
              <a:buChar char="•"/>
              <a:defRPr sz="1900"/>
            </a:lvl7pPr>
            <a:lvl8pPr marL="3264785" indent="-217652" defTabSz="435305">
              <a:spcBef>
                <a:spcPct val="20000"/>
              </a:spcBef>
              <a:buFont typeface="Arial"/>
              <a:buChar char="•"/>
              <a:defRPr sz="1900"/>
            </a:lvl8pPr>
            <a:lvl9pPr marL="3700090" indent="-217652" defTabSz="435305">
              <a:spcBef>
                <a:spcPct val="20000"/>
              </a:spcBef>
              <a:buFont typeface="Arial"/>
              <a:buChar char="•"/>
              <a:defRPr sz="1900"/>
            </a:lvl9pPr>
          </a:lstStyle>
          <a:p>
            <a:pPr algn="l">
              <a:lnSpc>
                <a:spcPts val="2100"/>
              </a:lnSpc>
            </a:pPr>
            <a:r>
              <a:rPr lang="ru-RU" sz="1575" dirty="0">
                <a:solidFill>
                  <a:srgbClr val="103F7E"/>
                </a:solidFill>
                <a:latin typeface="Arial" panose="020B0604020202020204" pitchFamily="34" charset="0"/>
              </a:rPr>
              <a:t>сокращен срок предоставления услуги**</a:t>
            </a: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4D4C9338-05AC-47FD-BE9F-A0618A3A4F08}"/>
              </a:ext>
            </a:extLst>
          </p:cNvPr>
          <p:cNvSpPr txBox="1">
            <a:spLocks/>
          </p:cNvSpPr>
          <p:nvPr/>
        </p:nvSpPr>
        <p:spPr>
          <a:xfrm>
            <a:off x="13111418" y="2292009"/>
            <a:ext cx="3490209" cy="359778"/>
          </a:xfrm>
          <a:prstGeom prst="rect">
            <a:avLst/>
          </a:prstGeom>
        </p:spPr>
        <p:txBody>
          <a:bodyPr wrap="square" lIns="0">
            <a:spAutoFit/>
          </a:bodyPr>
          <a:lstStyle>
            <a:defPPr>
              <a:defRPr lang="ru-RU"/>
            </a:defPPr>
            <a:lvl1pPr>
              <a:lnSpc>
                <a:spcPts val="1200"/>
              </a:lnSpc>
              <a:spcAft>
                <a:spcPts val="600"/>
              </a:spcAft>
              <a:defRPr sz="6600">
                <a:solidFill>
                  <a:srgbClr val="133CA1"/>
                </a:solidFill>
                <a:latin typeface="Golos Text Regular" panose="020B0503020202020204" pitchFamily="34" charset="0"/>
                <a:ea typeface="Golos Text Regular" panose="020B0503020202020204" pitchFamily="34" charset="0"/>
              </a:defRPr>
            </a:lvl1pPr>
          </a:lstStyle>
          <a:p>
            <a:pPr defTabSz="652958"/>
            <a:r>
              <a:rPr lang="ru-RU" sz="3900" b="1" dirty="0">
                <a:solidFill>
                  <a:srgbClr val="1D6AD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на</a:t>
            </a:r>
            <a:r>
              <a:rPr lang="ru-RU" sz="4200" b="1" dirty="0">
                <a:solidFill>
                  <a:srgbClr val="1D6AD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>
                <a:solidFill>
                  <a:srgbClr val="1D6AD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20</a:t>
            </a:r>
            <a:r>
              <a:rPr lang="ru-RU" sz="4500" b="1" dirty="0">
                <a:solidFill>
                  <a:srgbClr val="1D6AD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%</a:t>
            </a: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C9072A33-5FC3-42B1-B440-E45A2FC60C0A}"/>
              </a:ext>
            </a:extLst>
          </p:cNvPr>
          <p:cNvSpPr txBox="1">
            <a:spLocks/>
          </p:cNvSpPr>
          <p:nvPr/>
        </p:nvSpPr>
        <p:spPr>
          <a:xfrm>
            <a:off x="13111418" y="4633466"/>
            <a:ext cx="3141087" cy="692497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l" defTabSz="435305" rtl="0" eaLnBrk="1" latinLnBrk="0" hangingPunct="1">
              <a:spcBef>
                <a:spcPts val="0"/>
              </a:spcBef>
              <a:buFontTx/>
              <a:buNone/>
              <a:defRPr sz="1300" b="0" i="0" kern="1200">
                <a:solidFill>
                  <a:schemeClr val="tx1"/>
                </a:solidFill>
                <a:latin typeface="Montserrat" panose="00000500000000000000" pitchFamily="2" charset="-52"/>
                <a:ea typeface="+mn-ea"/>
                <a:cs typeface="Arial"/>
              </a:defRPr>
            </a:lvl1pPr>
            <a:lvl2pPr marL="0" indent="0" algn="l" defTabSz="435305" rtl="0" eaLnBrk="1" latinLnBrk="0" hangingPunct="1">
              <a:spcBef>
                <a:spcPts val="0"/>
              </a:spcBef>
              <a:buFontTx/>
              <a:buNone/>
              <a:defRPr sz="1400" b="1" i="0" kern="1200">
                <a:solidFill>
                  <a:schemeClr val="tx1"/>
                </a:solidFill>
                <a:latin typeface="Montserrat" panose="00000500000000000000" pitchFamily="2" charset="-52"/>
                <a:ea typeface="+mn-ea"/>
                <a:cs typeface="Arial"/>
              </a:defRPr>
            </a:lvl2pPr>
            <a:lvl3pPr marL="181377" indent="-181377" algn="l" defTabSz="435305" rtl="0" eaLnBrk="1" latinLnBrk="0" hangingPunct="1">
              <a:spcBef>
                <a:spcPts val="0"/>
              </a:spcBef>
              <a:buSzPct val="80000"/>
              <a:buFont typeface="Lucida Grande"/>
              <a:buChar char="＞"/>
              <a:defRPr sz="1300" b="0" i="0" kern="1200">
                <a:solidFill>
                  <a:schemeClr val="tx1"/>
                </a:solidFill>
                <a:latin typeface="Montserrat" panose="00000500000000000000" pitchFamily="2" charset="-52"/>
                <a:ea typeface="+mn-ea"/>
                <a:cs typeface="Arial"/>
              </a:defRPr>
            </a:lvl3pPr>
            <a:lvl4pPr marL="0" indent="0" algn="l" defTabSz="435305" rtl="0" eaLnBrk="1" latinLnBrk="0" hangingPunct="1">
              <a:spcBef>
                <a:spcPts val="0"/>
              </a:spcBef>
              <a:buFontTx/>
              <a:buNone/>
              <a:defRPr sz="1700" b="0" i="0" kern="1200" cap="all">
                <a:solidFill>
                  <a:schemeClr val="tx1"/>
                </a:solidFill>
                <a:latin typeface="Montserrat" panose="00000500000000000000" pitchFamily="2" charset="-52"/>
                <a:ea typeface="+mn-ea"/>
                <a:cs typeface="Arial"/>
              </a:defRPr>
            </a:lvl4pPr>
            <a:lvl5pPr marL="0" indent="0" algn="l" defTabSz="435305" rtl="0" eaLnBrk="1" latinLnBrk="0" hangingPunct="1">
              <a:spcBef>
                <a:spcPts val="0"/>
              </a:spcBef>
              <a:buFontTx/>
              <a:buNone/>
              <a:defRPr sz="1000" b="0" i="0" kern="1200">
                <a:solidFill>
                  <a:schemeClr val="tx1"/>
                </a:solidFill>
                <a:latin typeface="Montserrat" panose="00000500000000000000" pitchFamily="2" charset="-52"/>
                <a:ea typeface="+mn-ea"/>
                <a:cs typeface="Arial"/>
              </a:defRPr>
            </a:lvl5pPr>
            <a:lvl6pPr marL="2394176" indent="-217652" algn="l" defTabSz="435305" rtl="0" eaLnBrk="1" latinLnBrk="0" hangingPunct="1">
              <a:spcBef>
                <a:spcPct val="200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29480" indent="-217652" algn="l" defTabSz="435305" rtl="0" eaLnBrk="1" latinLnBrk="0" hangingPunct="1">
              <a:spcBef>
                <a:spcPct val="200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64785" indent="-217652" algn="l" defTabSz="435305" rtl="0" eaLnBrk="1" latinLnBrk="0" hangingPunct="1">
              <a:spcBef>
                <a:spcPct val="200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0090" indent="-217652" algn="l" defTabSz="435305" rtl="0" eaLnBrk="1" latinLnBrk="0" hangingPunct="1">
              <a:spcBef>
                <a:spcPct val="200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900" b="1" dirty="0">
                <a:solidFill>
                  <a:srgbClr val="1D6AD1"/>
                </a:solidFill>
                <a:latin typeface="Arial Black" panose="020B0A04020102020204" pitchFamily="34" charset="0"/>
                <a:ea typeface="Golos Text Regular" panose="020B0503020202020204" pitchFamily="34" charset="0"/>
                <a:cs typeface="Arial" panose="020B0604020202020204" pitchFamily="34" charset="0"/>
              </a:rPr>
              <a:t>на</a:t>
            </a:r>
            <a:r>
              <a:rPr lang="ru-RU" sz="4200" b="1" dirty="0">
                <a:solidFill>
                  <a:srgbClr val="1D6AD1"/>
                </a:solidFill>
                <a:latin typeface="Arial Black" panose="020B0A04020102020204" pitchFamily="34" charset="0"/>
                <a:ea typeface="Golos Text Regular" panose="020B0503020202020204" pitchFamily="34" charset="0"/>
                <a:cs typeface="Arial" panose="020B0604020202020204" pitchFamily="34" charset="0"/>
              </a:rPr>
              <a:t> 78</a:t>
            </a:r>
            <a:r>
              <a:rPr lang="ru-RU" sz="4500" b="1" dirty="0">
                <a:solidFill>
                  <a:srgbClr val="1D6AD1"/>
                </a:solidFill>
                <a:latin typeface="Arial Black" panose="020B0A04020102020204" pitchFamily="34" charset="0"/>
                <a:ea typeface="Golos Text Regular" panose="020B0503020202020204" pitchFamily="34" charset="0"/>
                <a:cs typeface="Arial" panose="020B0604020202020204" pitchFamily="34" charset="0"/>
              </a:rPr>
              <a:t>%</a:t>
            </a:r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FD81BD30-2326-47A2-94D8-204E69BDFA28}"/>
              </a:ext>
            </a:extLst>
          </p:cNvPr>
          <p:cNvSpPr txBox="1">
            <a:spLocks/>
          </p:cNvSpPr>
          <p:nvPr/>
        </p:nvSpPr>
        <p:spPr>
          <a:xfrm>
            <a:off x="13111418" y="5583282"/>
            <a:ext cx="4277105" cy="5172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indent="0" algn="ctr" defTabSz="435305">
              <a:spcBef>
                <a:spcPts val="0"/>
              </a:spcBef>
              <a:buFontTx/>
              <a:buNone/>
              <a:defRPr sz="1050" b="0" i="0">
                <a:solidFill>
                  <a:srgbClr val="173463"/>
                </a:solidFill>
                <a:latin typeface="Montserrat Medium" pitchFamily="2" charset="-52"/>
                <a:ea typeface="Golos Text" panose="020B0503020202020204" pitchFamily="34" charset="0"/>
              </a:defRPr>
            </a:lvl1pPr>
            <a:lvl2pPr marL="0" indent="0" defTabSz="435305">
              <a:spcBef>
                <a:spcPts val="0"/>
              </a:spcBef>
              <a:buFontTx/>
              <a:buNone/>
              <a:defRPr sz="1400" b="1" i="0">
                <a:latin typeface="Montserrat" panose="00000500000000000000" pitchFamily="2" charset="-52"/>
                <a:cs typeface="Arial"/>
              </a:defRPr>
            </a:lvl2pPr>
            <a:lvl3pPr marL="181377" indent="-181377" defTabSz="435305">
              <a:spcBef>
                <a:spcPts val="0"/>
              </a:spcBef>
              <a:buSzPct val="80000"/>
              <a:buFont typeface="Lucida Grande"/>
              <a:buChar char="＞"/>
              <a:defRPr sz="1300" b="0" i="0">
                <a:latin typeface="Montserrat" panose="00000500000000000000" pitchFamily="2" charset="-52"/>
                <a:cs typeface="Arial"/>
              </a:defRPr>
            </a:lvl3pPr>
            <a:lvl4pPr marL="0" indent="0" defTabSz="435305">
              <a:spcBef>
                <a:spcPts val="0"/>
              </a:spcBef>
              <a:buFontTx/>
              <a:buNone/>
              <a:defRPr sz="1700" b="0" i="0" cap="all">
                <a:latin typeface="Montserrat" panose="00000500000000000000" pitchFamily="2" charset="-52"/>
                <a:cs typeface="Arial"/>
              </a:defRPr>
            </a:lvl4pPr>
            <a:lvl5pPr marL="0" indent="0" defTabSz="435305">
              <a:spcBef>
                <a:spcPts val="0"/>
              </a:spcBef>
              <a:buFontTx/>
              <a:buNone/>
              <a:defRPr sz="1000" b="0" i="0">
                <a:latin typeface="Montserrat" panose="00000500000000000000" pitchFamily="2" charset="-52"/>
                <a:cs typeface="Arial"/>
              </a:defRPr>
            </a:lvl5pPr>
            <a:lvl6pPr marL="2394176" indent="-217652" defTabSz="435305">
              <a:spcBef>
                <a:spcPct val="20000"/>
              </a:spcBef>
              <a:buFont typeface="Arial"/>
              <a:buChar char="•"/>
              <a:defRPr sz="1900"/>
            </a:lvl6pPr>
            <a:lvl7pPr marL="2829480" indent="-217652" defTabSz="435305">
              <a:spcBef>
                <a:spcPct val="20000"/>
              </a:spcBef>
              <a:buFont typeface="Arial"/>
              <a:buChar char="•"/>
              <a:defRPr sz="1900"/>
            </a:lvl7pPr>
            <a:lvl8pPr marL="3264785" indent="-217652" defTabSz="435305">
              <a:spcBef>
                <a:spcPct val="20000"/>
              </a:spcBef>
              <a:buFont typeface="Arial"/>
              <a:buChar char="•"/>
              <a:defRPr sz="1900"/>
            </a:lvl8pPr>
            <a:lvl9pPr marL="3700090" indent="-217652" defTabSz="435305">
              <a:spcBef>
                <a:spcPct val="20000"/>
              </a:spcBef>
              <a:buFont typeface="Arial"/>
              <a:buChar char="•"/>
              <a:defRPr sz="1900"/>
            </a:lvl9pPr>
          </a:lstStyle>
          <a:p>
            <a:pPr algn="l">
              <a:lnSpc>
                <a:spcPts val="2100"/>
              </a:lnSpc>
            </a:pPr>
            <a:r>
              <a:rPr lang="ru-RU" sz="1575" dirty="0">
                <a:solidFill>
                  <a:srgbClr val="103F7E"/>
                </a:solidFill>
                <a:latin typeface="Arial" panose="020B0604020202020204" pitchFamily="34" charset="0"/>
              </a:rPr>
              <a:t>сокращено количество документов, представляемых заявителем самостоятельно</a:t>
            </a:r>
          </a:p>
        </p:txBody>
      </p:sp>
      <p:sp>
        <p:nvSpPr>
          <p:cNvPr id="22" name="Объект 2">
            <a:extLst>
              <a:ext uri="{FF2B5EF4-FFF2-40B4-BE49-F238E27FC236}">
                <a16:creationId xmlns:a16="http://schemas.microsoft.com/office/drawing/2014/main" id="{C73CE531-DE94-4AA6-B20A-BAAFD573FD31}"/>
              </a:ext>
            </a:extLst>
          </p:cNvPr>
          <p:cNvSpPr txBox="1">
            <a:spLocks/>
          </p:cNvSpPr>
          <p:nvPr/>
        </p:nvSpPr>
        <p:spPr>
          <a:xfrm>
            <a:off x="747555" y="2301055"/>
            <a:ext cx="4824507" cy="865118"/>
          </a:xfrm>
          <a:prstGeom prst="roundRect">
            <a:avLst>
              <a:gd name="adj" fmla="val 15670"/>
            </a:avLst>
          </a:prstGeom>
          <a:solidFill>
            <a:schemeClr val="bg1"/>
          </a:solidFill>
          <a:ln w="19050">
            <a:noFill/>
            <a:prstDash val="sysDash"/>
          </a:ln>
          <a:effectLst>
            <a:outerShdw blurRad="50800" dist="12700" dir="5400000" algn="ctr" rotWithShape="0">
              <a:srgbClr val="B4CDDE">
                <a:alpha val="32000"/>
              </a:srgbClr>
            </a:outerShdw>
          </a:effectLst>
        </p:spPr>
        <p:txBody>
          <a:bodyPr vert="horz" wrap="square" lIns="324000" tIns="135000" rIns="270000" bIns="189000" rtlCol="0" anchor="ctr" anchorCtr="0">
            <a:spAutoFit/>
          </a:bodyPr>
          <a:lstStyle>
            <a:defPPr>
              <a:defRPr lang="ru-RU"/>
            </a:defPPr>
            <a:lvl1pPr indent="0" algn="ctr" defTabSz="435305">
              <a:spcBef>
                <a:spcPts val="0"/>
              </a:spcBef>
              <a:buFontTx/>
              <a:buNone/>
              <a:defRPr sz="1000" b="0" i="0">
                <a:solidFill>
                  <a:srgbClr val="11274B"/>
                </a:solidFill>
                <a:latin typeface="Montserrat Medium" pitchFamily="2" charset="-52"/>
                <a:ea typeface="Golos Text" panose="020B0503020202020204" pitchFamily="34" charset="0"/>
              </a:defRPr>
            </a:lvl1pPr>
            <a:lvl2pPr marL="0" indent="0" defTabSz="435305">
              <a:spcBef>
                <a:spcPts val="0"/>
              </a:spcBef>
              <a:buFontTx/>
              <a:buNone/>
              <a:defRPr sz="1400" b="1" i="0">
                <a:latin typeface="Montserrat" panose="00000500000000000000" pitchFamily="2" charset="-52"/>
                <a:cs typeface="Arial"/>
              </a:defRPr>
            </a:lvl2pPr>
            <a:lvl3pPr marL="181377" indent="-181377" defTabSz="435305">
              <a:spcBef>
                <a:spcPts val="0"/>
              </a:spcBef>
              <a:buSzPct val="80000"/>
              <a:buFont typeface="Lucida Grande"/>
              <a:buChar char="＞"/>
              <a:defRPr sz="1300" b="0" i="0">
                <a:latin typeface="Montserrat" panose="00000500000000000000" pitchFamily="2" charset="-52"/>
                <a:cs typeface="Arial"/>
              </a:defRPr>
            </a:lvl3pPr>
            <a:lvl4pPr marL="0" indent="0" defTabSz="435305">
              <a:spcBef>
                <a:spcPts val="0"/>
              </a:spcBef>
              <a:buFontTx/>
              <a:buNone/>
              <a:defRPr sz="1700" b="0" i="0" cap="all">
                <a:latin typeface="Montserrat" panose="00000500000000000000" pitchFamily="2" charset="-52"/>
                <a:cs typeface="Arial"/>
              </a:defRPr>
            </a:lvl4pPr>
            <a:lvl5pPr marL="0" indent="0" defTabSz="435305">
              <a:spcBef>
                <a:spcPts val="0"/>
              </a:spcBef>
              <a:buFontTx/>
              <a:buNone/>
              <a:defRPr sz="1000" b="0" i="0">
                <a:latin typeface="Montserrat" panose="00000500000000000000" pitchFamily="2" charset="-52"/>
                <a:cs typeface="Arial"/>
              </a:defRPr>
            </a:lvl5pPr>
            <a:lvl6pPr marL="2394176" indent="-217652" defTabSz="435305">
              <a:spcBef>
                <a:spcPct val="20000"/>
              </a:spcBef>
              <a:buFont typeface="Arial"/>
              <a:buChar char="•"/>
              <a:defRPr sz="1900"/>
            </a:lvl6pPr>
            <a:lvl7pPr marL="2829480" indent="-217652" defTabSz="435305">
              <a:spcBef>
                <a:spcPct val="20000"/>
              </a:spcBef>
              <a:buFont typeface="Arial"/>
              <a:buChar char="•"/>
              <a:defRPr sz="1900"/>
            </a:lvl7pPr>
            <a:lvl8pPr marL="3264785" indent="-217652" defTabSz="435305">
              <a:spcBef>
                <a:spcPct val="20000"/>
              </a:spcBef>
              <a:buFont typeface="Arial"/>
              <a:buChar char="•"/>
              <a:defRPr sz="1900"/>
            </a:lvl8pPr>
            <a:lvl9pPr marL="3700090" indent="-217652" defTabSz="435305">
              <a:spcBef>
                <a:spcPct val="20000"/>
              </a:spcBef>
              <a:buFont typeface="Arial"/>
              <a:buChar char="•"/>
              <a:defRPr sz="1900"/>
            </a:lvl9pPr>
          </a:lstStyle>
          <a:p>
            <a:pPr algn="l">
              <a:lnSpc>
                <a:spcPts val="1800"/>
              </a:lnSpc>
              <a:spcAft>
                <a:spcPts val="900"/>
              </a:spcAft>
            </a:pPr>
            <a:r>
              <a:rPr lang="ru-RU" sz="1500" dirty="0">
                <a:latin typeface="Arial" panose="020B0604020202020204" pitchFamily="34" charset="0"/>
              </a:rPr>
              <a:t>Возможность направления </a:t>
            </a:r>
            <a:r>
              <a:rPr lang="ru-RU" sz="1500" dirty="0">
                <a:solidFill>
                  <a:srgbClr val="002E58"/>
                </a:solidFill>
                <a:latin typeface="Arial Black" panose="020B0A04020102020204" pitchFamily="34" charset="0"/>
              </a:rPr>
              <a:t>электронного запроса</a:t>
            </a:r>
          </a:p>
        </p:txBody>
      </p:sp>
      <p:sp>
        <p:nvSpPr>
          <p:cNvPr id="25" name="Объект 2">
            <a:extLst>
              <a:ext uri="{FF2B5EF4-FFF2-40B4-BE49-F238E27FC236}">
                <a16:creationId xmlns:a16="http://schemas.microsoft.com/office/drawing/2014/main" id="{C73CE531-DE94-4AA6-B20A-BAAFD573FD31}"/>
              </a:ext>
            </a:extLst>
          </p:cNvPr>
          <p:cNvSpPr txBox="1">
            <a:spLocks/>
          </p:cNvSpPr>
          <p:nvPr/>
        </p:nvSpPr>
        <p:spPr>
          <a:xfrm>
            <a:off x="725313" y="3551942"/>
            <a:ext cx="4824507" cy="865118"/>
          </a:xfrm>
          <a:prstGeom prst="roundRect">
            <a:avLst>
              <a:gd name="adj" fmla="val 15670"/>
            </a:avLst>
          </a:prstGeom>
          <a:solidFill>
            <a:schemeClr val="bg1"/>
          </a:solidFill>
          <a:ln w="19050">
            <a:noFill/>
            <a:prstDash val="sysDash"/>
          </a:ln>
          <a:effectLst>
            <a:outerShdw blurRad="50800" dist="12700" dir="5400000" algn="ctr" rotWithShape="0">
              <a:srgbClr val="B4CDDE">
                <a:alpha val="32000"/>
              </a:srgbClr>
            </a:outerShdw>
          </a:effectLst>
        </p:spPr>
        <p:txBody>
          <a:bodyPr vert="horz" wrap="square" lIns="324000" tIns="135000" rIns="270000" bIns="189000" rtlCol="0" anchor="ctr" anchorCtr="0">
            <a:spAutoFit/>
          </a:bodyPr>
          <a:lstStyle>
            <a:defPPr>
              <a:defRPr lang="ru-RU"/>
            </a:defPPr>
            <a:lvl1pPr indent="0" algn="ctr" defTabSz="435305">
              <a:spcBef>
                <a:spcPts val="0"/>
              </a:spcBef>
              <a:buFontTx/>
              <a:buNone/>
              <a:defRPr sz="1000" b="0" i="0">
                <a:solidFill>
                  <a:srgbClr val="11274B"/>
                </a:solidFill>
                <a:latin typeface="Montserrat Medium" pitchFamily="2" charset="-52"/>
                <a:ea typeface="Golos Text" panose="020B0503020202020204" pitchFamily="34" charset="0"/>
              </a:defRPr>
            </a:lvl1pPr>
            <a:lvl2pPr marL="0" indent="0" defTabSz="435305">
              <a:spcBef>
                <a:spcPts val="0"/>
              </a:spcBef>
              <a:buFontTx/>
              <a:buNone/>
              <a:defRPr sz="1400" b="1" i="0">
                <a:latin typeface="Montserrat" panose="00000500000000000000" pitchFamily="2" charset="-52"/>
                <a:cs typeface="Arial"/>
              </a:defRPr>
            </a:lvl2pPr>
            <a:lvl3pPr marL="181377" indent="-181377" defTabSz="435305">
              <a:spcBef>
                <a:spcPts val="0"/>
              </a:spcBef>
              <a:buSzPct val="80000"/>
              <a:buFont typeface="Lucida Grande"/>
              <a:buChar char="＞"/>
              <a:defRPr sz="1300" b="0" i="0">
                <a:latin typeface="Montserrat" panose="00000500000000000000" pitchFamily="2" charset="-52"/>
                <a:cs typeface="Arial"/>
              </a:defRPr>
            </a:lvl3pPr>
            <a:lvl4pPr marL="0" indent="0" defTabSz="435305">
              <a:spcBef>
                <a:spcPts val="0"/>
              </a:spcBef>
              <a:buFontTx/>
              <a:buNone/>
              <a:defRPr sz="1700" b="0" i="0" cap="all">
                <a:latin typeface="Montserrat" panose="00000500000000000000" pitchFamily="2" charset="-52"/>
                <a:cs typeface="Arial"/>
              </a:defRPr>
            </a:lvl4pPr>
            <a:lvl5pPr marL="0" indent="0" defTabSz="435305">
              <a:spcBef>
                <a:spcPts val="0"/>
              </a:spcBef>
              <a:buFontTx/>
              <a:buNone/>
              <a:defRPr sz="1000" b="0" i="0">
                <a:latin typeface="Montserrat" panose="00000500000000000000" pitchFamily="2" charset="-52"/>
                <a:cs typeface="Arial"/>
              </a:defRPr>
            </a:lvl5pPr>
            <a:lvl6pPr marL="2394176" indent="-217652" defTabSz="435305">
              <a:spcBef>
                <a:spcPct val="20000"/>
              </a:spcBef>
              <a:buFont typeface="Arial"/>
              <a:buChar char="•"/>
              <a:defRPr sz="1900"/>
            </a:lvl6pPr>
            <a:lvl7pPr marL="2829480" indent="-217652" defTabSz="435305">
              <a:spcBef>
                <a:spcPct val="20000"/>
              </a:spcBef>
              <a:buFont typeface="Arial"/>
              <a:buChar char="•"/>
              <a:defRPr sz="1900"/>
            </a:lvl7pPr>
            <a:lvl8pPr marL="3264785" indent="-217652" defTabSz="435305">
              <a:spcBef>
                <a:spcPct val="20000"/>
              </a:spcBef>
              <a:buFont typeface="Arial"/>
              <a:buChar char="•"/>
              <a:defRPr sz="1900"/>
            </a:lvl8pPr>
            <a:lvl9pPr marL="3700090" indent="-217652" defTabSz="435305">
              <a:spcBef>
                <a:spcPct val="20000"/>
              </a:spcBef>
              <a:buFont typeface="Arial"/>
              <a:buChar char="•"/>
              <a:defRPr sz="1900"/>
            </a:lvl9pPr>
          </a:lstStyle>
          <a:p>
            <a:pPr algn="l">
              <a:lnSpc>
                <a:spcPts val="1800"/>
              </a:lnSpc>
              <a:spcAft>
                <a:spcPts val="900"/>
              </a:spcAft>
            </a:pPr>
            <a:r>
              <a:rPr lang="ru-RU" sz="1500" dirty="0">
                <a:solidFill>
                  <a:srgbClr val="002E58"/>
                </a:solidFill>
                <a:latin typeface="Arial Black" panose="020B0A04020102020204" pitchFamily="34" charset="0"/>
              </a:rPr>
              <a:t>Дистанционная</a:t>
            </a:r>
            <a:r>
              <a:rPr lang="ru-RU" sz="1500" dirty="0">
                <a:latin typeface="Arial" panose="020B0604020202020204" pitchFamily="34" charset="0"/>
              </a:rPr>
              <a:t> форма проверки (при наличии соответствующих АП)</a:t>
            </a:r>
          </a:p>
        </p:txBody>
      </p:sp>
      <p:sp>
        <p:nvSpPr>
          <p:cNvPr id="28" name="Объект 2">
            <a:extLst>
              <a:ext uri="{FF2B5EF4-FFF2-40B4-BE49-F238E27FC236}">
                <a16:creationId xmlns:a16="http://schemas.microsoft.com/office/drawing/2014/main" id="{C73CE531-DE94-4AA6-B20A-BAAFD573FD31}"/>
              </a:ext>
            </a:extLst>
          </p:cNvPr>
          <p:cNvSpPr txBox="1">
            <a:spLocks/>
          </p:cNvSpPr>
          <p:nvPr/>
        </p:nvSpPr>
        <p:spPr>
          <a:xfrm>
            <a:off x="747555" y="4870845"/>
            <a:ext cx="4824507" cy="865118"/>
          </a:xfrm>
          <a:prstGeom prst="roundRect">
            <a:avLst>
              <a:gd name="adj" fmla="val 15670"/>
            </a:avLst>
          </a:prstGeom>
          <a:solidFill>
            <a:schemeClr val="bg1"/>
          </a:solidFill>
          <a:ln w="19050">
            <a:noFill/>
            <a:prstDash val="sysDash"/>
          </a:ln>
          <a:effectLst>
            <a:outerShdw blurRad="50800" dist="12700" dir="5400000" algn="ctr" rotWithShape="0">
              <a:srgbClr val="B4CDDE">
                <a:alpha val="32000"/>
              </a:srgbClr>
            </a:outerShdw>
          </a:effectLst>
        </p:spPr>
        <p:txBody>
          <a:bodyPr vert="horz" wrap="square" lIns="324000" tIns="135000" rIns="270000" bIns="189000" rtlCol="0" anchor="ctr" anchorCtr="0">
            <a:spAutoFit/>
          </a:bodyPr>
          <a:lstStyle>
            <a:defPPr>
              <a:defRPr lang="ru-RU"/>
            </a:defPPr>
            <a:lvl1pPr indent="0" algn="ctr" defTabSz="435305">
              <a:spcBef>
                <a:spcPts val="0"/>
              </a:spcBef>
              <a:buFontTx/>
              <a:buNone/>
              <a:defRPr sz="1000" b="0" i="0">
                <a:solidFill>
                  <a:srgbClr val="11274B"/>
                </a:solidFill>
                <a:latin typeface="Montserrat Medium" pitchFamily="2" charset="-52"/>
                <a:ea typeface="Golos Text" panose="020B0503020202020204" pitchFamily="34" charset="0"/>
              </a:defRPr>
            </a:lvl1pPr>
            <a:lvl2pPr marL="0" indent="0" defTabSz="435305">
              <a:spcBef>
                <a:spcPts val="0"/>
              </a:spcBef>
              <a:buFontTx/>
              <a:buNone/>
              <a:defRPr sz="1400" b="1" i="0">
                <a:latin typeface="Montserrat" panose="00000500000000000000" pitchFamily="2" charset="-52"/>
                <a:cs typeface="Arial"/>
              </a:defRPr>
            </a:lvl2pPr>
            <a:lvl3pPr marL="181377" indent="-181377" defTabSz="435305">
              <a:spcBef>
                <a:spcPts val="0"/>
              </a:spcBef>
              <a:buSzPct val="80000"/>
              <a:buFont typeface="Lucida Grande"/>
              <a:buChar char="＞"/>
              <a:defRPr sz="1300" b="0" i="0">
                <a:latin typeface="Montserrat" panose="00000500000000000000" pitchFamily="2" charset="-52"/>
                <a:cs typeface="Arial"/>
              </a:defRPr>
            </a:lvl3pPr>
            <a:lvl4pPr marL="0" indent="0" defTabSz="435305">
              <a:spcBef>
                <a:spcPts val="0"/>
              </a:spcBef>
              <a:buFontTx/>
              <a:buNone/>
              <a:defRPr sz="1700" b="0" i="0" cap="all">
                <a:latin typeface="Montserrat" panose="00000500000000000000" pitchFamily="2" charset="-52"/>
                <a:cs typeface="Arial"/>
              </a:defRPr>
            </a:lvl4pPr>
            <a:lvl5pPr marL="0" indent="0" defTabSz="435305">
              <a:spcBef>
                <a:spcPts val="0"/>
              </a:spcBef>
              <a:buFontTx/>
              <a:buNone/>
              <a:defRPr sz="1000" b="0" i="0">
                <a:latin typeface="Montserrat" panose="00000500000000000000" pitchFamily="2" charset="-52"/>
                <a:cs typeface="Arial"/>
              </a:defRPr>
            </a:lvl5pPr>
            <a:lvl6pPr marL="2394176" indent="-217652" defTabSz="435305">
              <a:spcBef>
                <a:spcPct val="20000"/>
              </a:spcBef>
              <a:buFont typeface="Arial"/>
              <a:buChar char="•"/>
              <a:defRPr sz="1900"/>
            </a:lvl6pPr>
            <a:lvl7pPr marL="2829480" indent="-217652" defTabSz="435305">
              <a:spcBef>
                <a:spcPct val="20000"/>
              </a:spcBef>
              <a:buFont typeface="Arial"/>
              <a:buChar char="•"/>
              <a:defRPr sz="1900"/>
            </a:lvl7pPr>
            <a:lvl8pPr marL="3264785" indent="-217652" defTabSz="435305">
              <a:spcBef>
                <a:spcPct val="20000"/>
              </a:spcBef>
              <a:buFont typeface="Arial"/>
              <a:buChar char="•"/>
              <a:defRPr sz="1900"/>
            </a:lvl8pPr>
            <a:lvl9pPr marL="3700090" indent="-217652" defTabSz="435305">
              <a:spcBef>
                <a:spcPct val="20000"/>
              </a:spcBef>
              <a:buFont typeface="Arial"/>
              <a:buChar char="•"/>
              <a:defRPr sz="1900"/>
            </a:lvl9pPr>
          </a:lstStyle>
          <a:p>
            <a:pPr algn="l">
              <a:lnSpc>
                <a:spcPts val="1800"/>
              </a:lnSpc>
              <a:spcAft>
                <a:spcPts val="900"/>
              </a:spcAft>
            </a:pPr>
            <a:r>
              <a:rPr lang="ru-RU" sz="1500" dirty="0">
                <a:solidFill>
                  <a:srgbClr val="002E58"/>
                </a:solidFill>
                <a:latin typeface="Arial Black" panose="020B0A04020102020204" pitchFamily="34" charset="0"/>
              </a:rPr>
              <a:t>Автоматическое межведомственное взаимодействие </a:t>
            </a:r>
            <a:r>
              <a:rPr lang="ru-RU" sz="1500" dirty="0">
                <a:solidFill>
                  <a:srgbClr val="002E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(частично)</a:t>
            </a:r>
          </a:p>
        </p:txBody>
      </p:sp>
      <p:sp>
        <p:nvSpPr>
          <p:cNvPr id="29" name="Объект 2">
            <a:extLst>
              <a:ext uri="{FF2B5EF4-FFF2-40B4-BE49-F238E27FC236}">
                <a16:creationId xmlns:a16="http://schemas.microsoft.com/office/drawing/2014/main" id="{C73CE531-DE94-4AA6-B20A-BAAFD573FD31}"/>
              </a:ext>
            </a:extLst>
          </p:cNvPr>
          <p:cNvSpPr txBox="1">
            <a:spLocks/>
          </p:cNvSpPr>
          <p:nvPr/>
        </p:nvSpPr>
        <p:spPr>
          <a:xfrm>
            <a:off x="747555" y="6277833"/>
            <a:ext cx="4824507" cy="865118"/>
          </a:xfrm>
          <a:prstGeom prst="roundRect">
            <a:avLst>
              <a:gd name="adj" fmla="val 15670"/>
            </a:avLst>
          </a:prstGeom>
          <a:solidFill>
            <a:schemeClr val="bg1"/>
          </a:solidFill>
          <a:ln w="19050">
            <a:noFill/>
            <a:prstDash val="sysDash"/>
          </a:ln>
          <a:effectLst>
            <a:outerShdw blurRad="50800" dist="12700" dir="5400000" algn="ctr" rotWithShape="0">
              <a:srgbClr val="B4CDDE">
                <a:alpha val="32000"/>
              </a:srgbClr>
            </a:outerShdw>
          </a:effectLst>
        </p:spPr>
        <p:txBody>
          <a:bodyPr vert="horz" wrap="square" lIns="324000" tIns="135000" rIns="270000" bIns="189000" rtlCol="0" anchor="ctr" anchorCtr="0">
            <a:spAutoFit/>
          </a:bodyPr>
          <a:lstStyle>
            <a:defPPr>
              <a:defRPr lang="ru-RU"/>
            </a:defPPr>
            <a:lvl1pPr indent="0" algn="ctr" defTabSz="435305">
              <a:spcBef>
                <a:spcPts val="0"/>
              </a:spcBef>
              <a:buFontTx/>
              <a:buNone/>
              <a:defRPr sz="1000" b="0" i="0">
                <a:solidFill>
                  <a:srgbClr val="11274B"/>
                </a:solidFill>
                <a:latin typeface="Montserrat Medium" pitchFamily="2" charset="-52"/>
                <a:ea typeface="Golos Text" panose="020B0503020202020204" pitchFamily="34" charset="0"/>
              </a:defRPr>
            </a:lvl1pPr>
            <a:lvl2pPr marL="0" indent="0" defTabSz="435305">
              <a:spcBef>
                <a:spcPts val="0"/>
              </a:spcBef>
              <a:buFontTx/>
              <a:buNone/>
              <a:defRPr sz="1400" b="1" i="0">
                <a:latin typeface="Montserrat" panose="00000500000000000000" pitchFamily="2" charset="-52"/>
                <a:cs typeface="Arial"/>
              </a:defRPr>
            </a:lvl2pPr>
            <a:lvl3pPr marL="181377" indent="-181377" defTabSz="435305">
              <a:spcBef>
                <a:spcPts val="0"/>
              </a:spcBef>
              <a:buSzPct val="80000"/>
              <a:buFont typeface="Lucida Grande"/>
              <a:buChar char="＞"/>
              <a:defRPr sz="1300" b="0" i="0">
                <a:latin typeface="Montserrat" panose="00000500000000000000" pitchFamily="2" charset="-52"/>
                <a:cs typeface="Arial"/>
              </a:defRPr>
            </a:lvl3pPr>
            <a:lvl4pPr marL="0" indent="0" defTabSz="435305">
              <a:spcBef>
                <a:spcPts val="0"/>
              </a:spcBef>
              <a:buFontTx/>
              <a:buNone/>
              <a:defRPr sz="1700" b="0" i="0" cap="all">
                <a:latin typeface="Montserrat" panose="00000500000000000000" pitchFamily="2" charset="-52"/>
                <a:cs typeface="Arial"/>
              </a:defRPr>
            </a:lvl4pPr>
            <a:lvl5pPr marL="0" indent="0" defTabSz="435305">
              <a:spcBef>
                <a:spcPts val="0"/>
              </a:spcBef>
              <a:buFontTx/>
              <a:buNone/>
              <a:defRPr sz="1000" b="0" i="0">
                <a:latin typeface="Montserrat" panose="00000500000000000000" pitchFamily="2" charset="-52"/>
                <a:cs typeface="Arial"/>
              </a:defRPr>
            </a:lvl5pPr>
            <a:lvl6pPr marL="2394176" indent="-217652" defTabSz="435305">
              <a:spcBef>
                <a:spcPct val="20000"/>
              </a:spcBef>
              <a:buFont typeface="Arial"/>
              <a:buChar char="•"/>
              <a:defRPr sz="1900"/>
            </a:lvl6pPr>
            <a:lvl7pPr marL="2829480" indent="-217652" defTabSz="435305">
              <a:spcBef>
                <a:spcPct val="20000"/>
              </a:spcBef>
              <a:buFont typeface="Arial"/>
              <a:buChar char="•"/>
              <a:defRPr sz="1900"/>
            </a:lvl7pPr>
            <a:lvl8pPr marL="3264785" indent="-217652" defTabSz="435305">
              <a:spcBef>
                <a:spcPct val="20000"/>
              </a:spcBef>
              <a:buFont typeface="Arial"/>
              <a:buChar char="•"/>
              <a:defRPr sz="1900"/>
            </a:lvl8pPr>
            <a:lvl9pPr marL="3700090" indent="-217652" defTabSz="435305">
              <a:spcBef>
                <a:spcPct val="20000"/>
              </a:spcBef>
              <a:buFont typeface="Arial"/>
              <a:buChar char="•"/>
              <a:defRPr sz="1900"/>
            </a:lvl9pPr>
          </a:lstStyle>
          <a:p>
            <a:pPr algn="l">
              <a:lnSpc>
                <a:spcPts val="1800"/>
              </a:lnSpc>
              <a:spcAft>
                <a:spcPts val="900"/>
              </a:spcAft>
            </a:pPr>
            <a:r>
              <a:rPr lang="ru-RU" sz="1500" dirty="0">
                <a:solidFill>
                  <a:srgbClr val="002E58"/>
                </a:solidFill>
                <a:latin typeface="Arial Black" panose="020B0A04020102020204" pitchFamily="34" charset="0"/>
              </a:rPr>
              <a:t>Исключительно электронное взаимодействие </a:t>
            </a:r>
            <a:r>
              <a:rPr lang="ru-RU" sz="1500" dirty="0">
                <a:latin typeface="Arial" panose="020B0604020202020204" pitchFamily="34" charset="0"/>
              </a:rPr>
              <a:t>с заявителем</a:t>
            </a:r>
          </a:p>
        </p:txBody>
      </p:sp>
      <p:sp>
        <p:nvSpPr>
          <p:cNvPr id="30" name="Объект 2">
            <a:extLst>
              <a:ext uri="{FF2B5EF4-FFF2-40B4-BE49-F238E27FC236}">
                <a16:creationId xmlns:a16="http://schemas.microsoft.com/office/drawing/2014/main" id="{C73CE531-DE94-4AA6-B20A-BAAFD573FD31}"/>
              </a:ext>
            </a:extLst>
          </p:cNvPr>
          <p:cNvSpPr txBox="1">
            <a:spLocks/>
          </p:cNvSpPr>
          <p:nvPr/>
        </p:nvSpPr>
        <p:spPr>
          <a:xfrm>
            <a:off x="5819072" y="2308684"/>
            <a:ext cx="4769717" cy="849860"/>
          </a:xfrm>
          <a:prstGeom prst="roundRect">
            <a:avLst>
              <a:gd name="adj" fmla="val 13688"/>
            </a:avLst>
          </a:prstGeom>
          <a:solidFill>
            <a:schemeClr val="bg1"/>
          </a:solidFill>
          <a:ln w="19050">
            <a:noFill/>
            <a:prstDash val="sysDash"/>
          </a:ln>
          <a:effectLst>
            <a:outerShdw blurRad="50800" dist="12700" dir="5400000" algn="ctr" rotWithShape="0">
              <a:srgbClr val="B4CDDE">
                <a:alpha val="32000"/>
              </a:srgbClr>
            </a:outerShdw>
          </a:effectLst>
        </p:spPr>
        <p:txBody>
          <a:bodyPr vert="horz" wrap="square" lIns="324000" tIns="135000" rIns="270000" bIns="189000" rtlCol="0" anchor="ctr" anchorCtr="0">
            <a:spAutoFit/>
          </a:bodyPr>
          <a:lstStyle>
            <a:defPPr>
              <a:defRPr lang="ru-RU"/>
            </a:defPPr>
            <a:lvl1pPr indent="0" algn="ctr" defTabSz="435305">
              <a:spcBef>
                <a:spcPts val="0"/>
              </a:spcBef>
              <a:buFontTx/>
              <a:buNone/>
              <a:defRPr sz="1000" b="0" i="0">
                <a:solidFill>
                  <a:srgbClr val="11274B"/>
                </a:solidFill>
                <a:latin typeface="Montserrat Medium" pitchFamily="2" charset="-52"/>
                <a:ea typeface="Golos Text" panose="020B0503020202020204" pitchFamily="34" charset="0"/>
              </a:defRPr>
            </a:lvl1pPr>
            <a:lvl2pPr marL="0" indent="0" defTabSz="435305">
              <a:spcBef>
                <a:spcPts val="0"/>
              </a:spcBef>
              <a:buFontTx/>
              <a:buNone/>
              <a:defRPr sz="1400" b="1" i="0">
                <a:latin typeface="Montserrat" panose="00000500000000000000" pitchFamily="2" charset="-52"/>
                <a:cs typeface="Arial"/>
              </a:defRPr>
            </a:lvl2pPr>
            <a:lvl3pPr marL="181377" indent="-181377" defTabSz="435305">
              <a:spcBef>
                <a:spcPts val="0"/>
              </a:spcBef>
              <a:buSzPct val="80000"/>
              <a:buFont typeface="Lucida Grande"/>
              <a:buChar char="＞"/>
              <a:defRPr sz="1300" b="0" i="0">
                <a:latin typeface="Montserrat" panose="00000500000000000000" pitchFamily="2" charset="-52"/>
                <a:cs typeface="Arial"/>
              </a:defRPr>
            </a:lvl3pPr>
            <a:lvl4pPr marL="0" indent="0" defTabSz="435305">
              <a:spcBef>
                <a:spcPts val="0"/>
              </a:spcBef>
              <a:buFontTx/>
              <a:buNone/>
              <a:defRPr sz="1700" b="0" i="0" cap="all">
                <a:latin typeface="Montserrat" panose="00000500000000000000" pitchFamily="2" charset="-52"/>
                <a:cs typeface="Arial"/>
              </a:defRPr>
            </a:lvl4pPr>
            <a:lvl5pPr marL="0" indent="0" defTabSz="435305">
              <a:spcBef>
                <a:spcPts val="0"/>
              </a:spcBef>
              <a:buFontTx/>
              <a:buNone/>
              <a:defRPr sz="1000" b="0" i="0">
                <a:latin typeface="Montserrat" panose="00000500000000000000" pitchFamily="2" charset="-52"/>
                <a:cs typeface="Arial"/>
              </a:defRPr>
            </a:lvl5pPr>
            <a:lvl6pPr marL="2394176" indent="-217652" defTabSz="435305">
              <a:spcBef>
                <a:spcPct val="20000"/>
              </a:spcBef>
              <a:buFont typeface="Arial"/>
              <a:buChar char="•"/>
              <a:defRPr sz="1900"/>
            </a:lvl6pPr>
            <a:lvl7pPr marL="2829480" indent="-217652" defTabSz="435305">
              <a:spcBef>
                <a:spcPct val="20000"/>
              </a:spcBef>
              <a:buFont typeface="Arial"/>
              <a:buChar char="•"/>
              <a:defRPr sz="1900"/>
            </a:lvl7pPr>
            <a:lvl8pPr marL="3264785" indent="-217652" defTabSz="435305">
              <a:spcBef>
                <a:spcPct val="20000"/>
              </a:spcBef>
              <a:buFont typeface="Arial"/>
              <a:buChar char="•"/>
              <a:defRPr sz="1900"/>
            </a:lvl8pPr>
            <a:lvl9pPr marL="3700090" indent="-217652" defTabSz="435305">
              <a:spcBef>
                <a:spcPct val="20000"/>
              </a:spcBef>
              <a:buFont typeface="Arial"/>
              <a:buChar char="•"/>
              <a:defRPr sz="1900"/>
            </a:lvl9pPr>
          </a:lstStyle>
          <a:p>
            <a:pPr algn="l">
              <a:lnSpc>
                <a:spcPts val="1800"/>
              </a:lnSpc>
              <a:spcAft>
                <a:spcPts val="900"/>
              </a:spcAft>
            </a:pPr>
            <a:r>
              <a:rPr lang="ru-RU" sz="1500" dirty="0">
                <a:solidFill>
                  <a:srgbClr val="002E58"/>
                </a:solidFill>
                <a:latin typeface="Arial Black" panose="020B0A04020102020204" pitchFamily="34" charset="0"/>
              </a:rPr>
              <a:t>Показатель по результатам проведенной оценки </a:t>
            </a:r>
            <a:r>
              <a:rPr lang="ru-RU" sz="1500" dirty="0">
                <a:latin typeface="Arial" panose="020B0604020202020204" pitchFamily="34" charset="0"/>
              </a:rPr>
              <a:t>(не менее Б)*</a:t>
            </a:r>
            <a:endParaRPr lang="en-US" sz="1500" dirty="0">
              <a:latin typeface="Arial" panose="020B0604020202020204" pitchFamily="34" charset="0"/>
            </a:endParaRPr>
          </a:p>
        </p:txBody>
      </p:sp>
      <p:sp>
        <p:nvSpPr>
          <p:cNvPr id="31" name="Объект 2">
            <a:extLst>
              <a:ext uri="{FF2B5EF4-FFF2-40B4-BE49-F238E27FC236}">
                <a16:creationId xmlns:a16="http://schemas.microsoft.com/office/drawing/2014/main" id="{C73CE531-DE94-4AA6-B20A-BAAFD573FD31}"/>
              </a:ext>
            </a:extLst>
          </p:cNvPr>
          <p:cNvSpPr txBox="1">
            <a:spLocks/>
          </p:cNvSpPr>
          <p:nvPr/>
        </p:nvSpPr>
        <p:spPr>
          <a:xfrm>
            <a:off x="5819072" y="3307570"/>
            <a:ext cx="4769717" cy="1068968"/>
          </a:xfrm>
          <a:prstGeom prst="roundRect">
            <a:avLst>
              <a:gd name="adj" fmla="val 9026"/>
            </a:avLst>
          </a:prstGeom>
          <a:solidFill>
            <a:schemeClr val="bg1"/>
          </a:solidFill>
          <a:ln w="19050">
            <a:noFill/>
            <a:prstDash val="sysDash"/>
          </a:ln>
          <a:effectLst>
            <a:outerShdw blurRad="50800" dist="12700" dir="5400000" algn="ctr" rotWithShape="0">
              <a:srgbClr val="B4CDDE">
                <a:alpha val="32000"/>
              </a:srgbClr>
            </a:outerShdw>
          </a:effectLst>
        </p:spPr>
        <p:txBody>
          <a:bodyPr vert="horz" wrap="square" lIns="324000" tIns="135000" rIns="270000" bIns="189000" rtlCol="0" anchor="ctr" anchorCtr="0">
            <a:spAutoFit/>
          </a:bodyPr>
          <a:lstStyle>
            <a:defPPr>
              <a:defRPr lang="ru-RU"/>
            </a:defPPr>
            <a:lvl1pPr indent="0" algn="ctr" defTabSz="435305">
              <a:spcBef>
                <a:spcPts val="0"/>
              </a:spcBef>
              <a:buFontTx/>
              <a:buNone/>
              <a:defRPr sz="1000" b="0" i="0">
                <a:solidFill>
                  <a:srgbClr val="11274B"/>
                </a:solidFill>
                <a:latin typeface="Montserrat Medium" pitchFamily="2" charset="-52"/>
                <a:ea typeface="Golos Text" panose="020B0503020202020204" pitchFamily="34" charset="0"/>
              </a:defRPr>
            </a:lvl1pPr>
            <a:lvl2pPr marL="0" indent="0" defTabSz="435305">
              <a:spcBef>
                <a:spcPts val="0"/>
              </a:spcBef>
              <a:buFontTx/>
              <a:buNone/>
              <a:defRPr sz="1400" b="1" i="0">
                <a:latin typeface="Montserrat" panose="00000500000000000000" pitchFamily="2" charset="-52"/>
                <a:cs typeface="Arial"/>
              </a:defRPr>
            </a:lvl2pPr>
            <a:lvl3pPr marL="181377" indent="-181377" defTabSz="435305">
              <a:spcBef>
                <a:spcPts val="0"/>
              </a:spcBef>
              <a:buSzPct val="80000"/>
              <a:buFont typeface="Lucida Grande"/>
              <a:buChar char="＞"/>
              <a:defRPr sz="1300" b="0" i="0">
                <a:latin typeface="Montserrat" panose="00000500000000000000" pitchFamily="2" charset="-52"/>
                <a:cs typeface="Arial"/>
              </a:defRPr>
            </a:lvl3pPr>
            <a:lvl4pPr marL="0" indent="0" defTabSz="435305">
              <a:spcBef>
                <a:spcPts val="0"/>
              </a:spcBef>
              <a:buFontTx/>
              <a:buNone/>
              <a:defRPr sz="1700" b="0" i="0" cap="all">
                <a:latin typeface="Montserrat" panose="00000500000000000000" pitchFamily="2" charset="-52"/>
                <a:cs typeface="Arial"/>
              </a:defRPr>
            </a:lvl4pPr>
            <a:lvl5pPr marL="0" indent="0" defTabSz="435305">
              <a:spcBef>
                <a:spcPts val="0"/>
              </a:spcBef>
              <a:buFontTx/>
              <a:buNone/>
              <a:defRPr sz="1000" b="0" i="0">
                <a:latin typeface="Montserrat" panose="00000500000000000000" pitchFamily="2" charset="-52"/>
                <a:cs typeface="Arial"/>
              </a:defRPr>
            </a:lvl5pPr>
            <a:lvl6pPr marL="2394176" indent="-217652" defTabSz="435305">
              <a:spcBef>
                <a:spcPct val="20000"/>
              </a:spcBef>
              <a:buFont typeface="Arial"/>
              <a:buChar char="•"/>
              <a:defRPr sz="1900"/>
            </a:lvl6pPr>
            <a:lvl7pPr marL="2829480" indent="-217652" defTabSz="435305">
              <a:spcBef>
                <a:spcPct val="20000"/>
              </a:spcBef>
              <a:buFont typeface="Arial"/>
              <a:buChar char="•"/>
              <a:defRPr sz="1900"/>
            </a:lvl7pPr>
            <a:lvl8pPr marL="3264785" indent="-217652" defTabSz="435305">
              <a:spcBef>
                <a:spcPct val="20000"/>
              </a:spcBef>
              <a:buFont typeface="Arial"/>
              <a:buChar char="•"/>
              <a:defRPr sz="1900"/>
            </a:lvl8pPr>
            <a:lvl9pPr marL="3700090" indent="-217652" defTabSz="435305">
              <a:spcBef>
                <a:spcPct val="20000"/>
              </a:spcBef>
              <a:buFont typeface="Arial"/>
              <a:buChar char="•"/>
              <a:defRPr sz="1900"/>
            </a:lvl9pPr>
          </a:lstStyle>
          <a:p>
            <a:pPr algn="l">
              <a:lnSpc>
                <a:spcPts val="1800"/>
              </a:lnSpc>
              <a:spcAft>
                <a:spcPts val="900"/>
              </a:spcAft>
            </a:pPr>
            <a:r>
              <a:rPr lang="ru-RU" sz="1500" dirty="0">
                <a:latin typeface="Arial" panose="020B0604020202020204" pitchFamily="34" charset="0"/>
              </a:rPr>
              <a:t>Получен </a:t>
            </a:r>
            <a:r>
              <a:rPr lang="ru-RU" sz="1500" dirty="0">
                <a:solidFill>
                  <a:srgbClr val="002E58"/>
                </a:solidFill>
                <a:latin typeface="Arial Black" panose="020B0A04020102020204" pitchFamily="34" charset="0"/>
              </a:rPr>
              <a:t>сертификат по итогам оценки в лаборатории пользовательского тестирования</a:t>
            </a:r>
            <a:r>
              <a:rPr lang="ru-RU" sz="1500" dirty="0">
                <a:latin typeface="Arial" panose="020B0604020202020204" pitchFamily="34" charset="0"/>
              </a:rPr>
              <a:t>*</a:t>
            </a:r>
          </a:p>
        </p:txBody>
      </p:sp>
      <p:sp>
        <p:nvSpPr>
          <p:cNvPr id="32" name="Объект 2">
            <a:extLst>
              <a:ext uri="{FF2B5EF4-FFF2-40B4-BE49-F238E27FC236}">
                <a16:creationId xmlns:a16="http://schemas.microsoft.com/office/drawing/2014/main" id="{C73CE531-DE94-4AA6-B20A-BAAFD573FD31}"/>
              </a:ext>
            </a:extLst>
          </p:cNvPr>
          <p:cNvSpPr txBox="1">
            <a:spLocks/>
          </p:cNvSpPr>
          <p:nvPr/>
        </p:nvSpPr>
        <p:spPr>
          <a:xfrm>
            <a:off x="5819072" y="4525562"/>
            <a:ext cx="4769717" cy="849860"/>
          </a:xfrm>
          <a:prstGeom prst="roundRect">
            <a:avLst>
              <a:gd name="adj" fmla="val 13688"/>
            </a:avLst>
          </a:prstGeom>
          <a:solidFill>
            <a:schemeClr val="bg1"/>
          </a:solidFill>
          <a:ln w="19050">
            <a:noFill/>
            <a:prstDash val="sysDash"/>
          </a:ln>
          <a:effectLst>
            <a:outerShdw blurRad="50800" dist="12700" dir="5400000" algn="ctr" rotWithShape="0">
              <a:srgbClr val="B4CDDE">
                <a:alpha val="32000"/>
              </a:srgbClr>
            </a:outerShdw>
          </a:effectLst>
        </p:spPr>
        <p:txBody>
          <a:bodyPr vert="horz" wrap="square" lIns="324000" tIns="135000" rIns="270000" bIns="189000" rtlCol="0" anchor="ctr" anchorCtr="0">
            <a:spAutoFit/>
          </a:bodyPr>
          <a:lstStyle>
            <a:defPPr>
              <a:defRPr lang="ru-RU"/>
            </a:defPPr>
            <a:lvl1pPr indent="0" algn="ctr" defTabSz="435305">
              <a:spcBef>
                <a:spcPts val="0"/>
              </a:spcBef>
              <a:buFontTx/>
              <a:buNone/>
              <a:defRPr sz="1000" b="0" i="0">
                <a:solidFill>
                  <a:srgbClr val="11274B"/>
                </a:solidFill>
                <a:latin typeface="Montserrat Medium" pitchFamily="2" charset="-52"/>
                <a:ea typeface="Golos Text" panose="020B0503020202020204" pitchFamily="34" charset="0"/>
              </a:defRPr>
            </a:lvl1pPr>
            <a:lvl2pPr marL="0" indent="0" defTabSz="435305">
              <a:spcBef>
                <a:spcPts val="0"/>
              </a:spcBef>
              <a:buFontTx/>
              <a:buNone/>
              <a:defRPr sz="1400" b="1" i="0">
                <a:latin typeface="Montserrat" panose="00000500000000000000" pitchFamily="2" charset="-52"/>
                <a:cs typeface="Arial"/>
              </a:defRPr>
            </a:lvl2pPr>
            <a:lvl3pPr marL="181377" indent="-181377" defTabSz="435305">
              <a:spcBef>
                <a:spcPts val="0"/>
              </a:spcBef>
              <a:buSzPct val="80000"/>
              <a:buFont typeface="Lucida Grande"/>
              <a:buChar char="＞"/>
              <a:defRPr sz="1300" b="0" i="0">
                <a:latin typeface="Montserrat" panose="00000500000000000000" pitchFamily="2" charset="-52"/>
                <a:cs typeface="Arial"/>
              </a:defRPr>
            </a:lvl3pPr>
            <a:lvl4pPr marL="0" indent="0" defTabSz="435305">
              <a:spcBef>
                <a:spcPts val="0"/>
              </a:spcBef>
              <a:buFontTx/>
              <a:buNone/>
              <a:defRPr sz="1700" b="0" i="0" cap="all">
                <a:latin typeface="Montserrat" panose="00000500000000000000" pitchFamily="2" charset="-52"/>
                <a:cs typeface="Arial"/>
              </a:defRPr>
            </a:lvl4pPr>
            <a:lvl5pPr marL="0" indent="0" defTabSz="435305">
              <a:spcBef>
                <a:spcPts val="0"/>
              </a:spcBef>
              <a:buFontTx/>
              <a:buNone/>
              <a:defRPr sz="1000" b="0" i="0">
                <a:latin typeface="Montserrat" panose="00000500000000000000" pitchFamily="2" charset="-52"/>
                <a:cs typeface="Arial"/>
              </a:defRPr>
            </a:lvl5pPr>
            <a:lvl6pPr marL="2394176" indent="-217652" defTabSz="435305">
              <a:spcBef>
                <a:spcPct val="20000"/>
              </a:spcBef>
              <a:buFont typeface="Arial"/>
              <a:buChar char="•"/>
              <a:defRPr sz="1900"/>
            </a:lvl6pPr>
            <a:lvl7pPr marL="2829480" indent="-217652" defTabSz="435305">
              <a:spcBef>
                <a:spcPct val="20000"/>
              </a:spcBef>
              <a:buFont typeface="Arial"/>
              <a:buChar char="•"/>
              <a:defRPr sz="1900"/>
            </a:lvl7pPr>
            <a:lvl8pPr marL="3264785" indent="-217652" defTabSz="435305">
              <a:spcBef>
                <a:spcPct val="20000"/>
              </a:spcBef>
              <a:buFont typeface="Arial"/>
              <a:buChar char="•"/>
              <a:defRPr sz="1900"/>
            </a:lvl8pPr>
            <a:lvl9pPr marL="3700090" indent="-217652" defTabSz="435305">
              <a:spcBef>
                <a:spcPct val="20000"/>
              </a:spcBef>
              <a:buFont typeface="Arial"/>
              <a:buChar char="•"/>
              <a:defRPr sz="1900"/>
            </a:lvl9pPr>
          </a:lstStyle>
          <a:p>
            <a:pPr algn="l">
              <a:lnSpc>
                <a:spcPts val="1800"/>
              </a:lnSpc>
              <a:spcAft>
                <a:spcPts val="900"/>
              </a:spcAft>
            </a:pPr>
            <a:r>
              <a:rPr lang="ru-RU" sz="1500" dirty="0">
                <a:latin typeface="Arial" panose="020B0604020202020204" pitchFamily="34" charset="0"/>
              </a:rPr>
              <a:t>Обеспечен </a:t>
            </a:r>
            <a:r>
              <a:rPr lang="ru-RU" sz="1500" dirty="0">
                <a:solidFill>
                  <a:srgbClr val="002E58"/>
                </a:solidFill>
                <a:latin typeface="Arial Black" panose="020B0A04020102020204" pitchFamily="34" charset="0"/>
              </a:rPr>
              <a:t>механизм обратной </a:t>
            </a:r>
            <a:br>
              <a:rPr lang="ru-RU" sz="1500" dirty="0">
                <a:solidFill>
                  <a:srgbClr val="002E58"/>
                </a:solidFill>
                <a:latin typeface="Arial Black" panose="020B0A04020102020204" pitchFamily="34" charset="0"/>
              </a:rPr>
            </a:br>
            <a:r>
              <a:rPr lang="ru-RU" sz="1500" dirty="0">
                <a:solidFill>
                  <a:srgbClr val="002E58"/>
                </a:solidFill>
                <a:latin typeface="Arial Black" panose="020B0A04020102020204" pitchFamily="34" charset="0"/>
              </a:rPr>
              <a:t>связи</a:t>
            </a:r>
            <a:r>
              <a:rPr lang="ru-RU" sz="1500" dirty="0">
                <a:latin typeface="Arial" panose="020B0604020202020204" pitchFamily="34" charset="0"/>
              </a:rPr>
              <a:t> для заявителя*</a:t>
            </a:r>
          </a:p>
        </p:txBody>
      </p:sp>
      <p:sp>
        <p:nvSpPr>
          <p:cNvPr id="33" name="Объект 2">
            <a:extLst>
              <a:ext uri="{FF2B5EF4-FFF2-40B4-BE49-F238E27FC236}">
                <a16:creationId xmlns:a16="http://schemas.microsoft.com/office/drawing/2014/main" id="{C73CE531-DE94-4AA6-B20A-BAAFD573FD31}"/>
              </a:ext>
            </a:extLst>
          </p:cNvPr>
          <p:cNvSpPr txBox="1">
            <a:spLocks/>
          </p:cNvSpPr>
          <p:nvPr/>
        </p:nvSpPr>
        <p:spPr>
          <a:xfrm>
            <a:off x="5819072" y="5509957"/>
            <a:ext cx="4769717" cy="849860"/>
          </a:xfrm>
          <a:prstGeom prst="roundRect">
            <a:avLst>
              <a:gd name="adj" fmla="val 13688"/>
            </a:avLst>
          </a:prstGeom>
          <a:solidFill>
            <a:schemeClr val="bg1"/>
          </a:solidFill>
          <a:ln w="19050">
            <a:noFill/>
            <a:prstDash val="sysDash"/>
          </a:ln>
          <a:effectLst>
            <a:outerShdw blurRad="50800" dist="12700" dir="5400000" algn="ctr" rotWithShape="0">
              <a:srgbClr val="B4CDDE">
                <a:alpha val="32000"/>
              </a:srgbClr>
            </a:outerShdw>
          </a:effectLst>
        </p:spPr>
        <p:txBody>
          <a:bodyPr vert="horz" wrap="square" lIns="324000" tIns="135000" rIns="270000" bIns="189000" rtlCol="0" anchor="ctr" anchorCtr="0">
            <a:spAutoFit/>
          </a:bodyPr>
          <a:lstStyle>
            <a:defPPr>
              <a:defRPr lang="ru-RU"/>
            </a:defPPr>
            <a:lvl1pPr indent="0" algn="ctr" defTabSz="435305">
              <a:spcBef>
                <a:spcPts val="0"/>
              </a:spcBef>
              <a:buFontTx/>
              <a:buNone/>
              <a:defRPr sz="1000" b="0" i="0">
                <a:solidFill>
                  <a:srgbClr val="11274B"/>
                </a:solidFill>
                <a:latin typeface="Montserrat Medium" pitchFamily="2" charset="-52"/>
                <a:ea typeface="Golos Text" panose="020B0503020202020204" pitchFamily="34" charset="0"/>
              </a:defRPr>
            </a:lvl1pPr>
            <a:lvl2pPr marL="0" indent="0" defTabSz="435305">
              <a:spcBef>
                <a:spcPts val="0"/>
              </a:spcBef>
              <a:buFontTx/>
              <a:buNone/>
              <a:defRPr sz="1400" b="1" i="0">
                <a:latin typeface="Montserrat" panose="00000500000000000000" pitchFamily="2" charset="-52"/>
                <a:cs typeface="Arial"/>
              </a:defRPr>
            </a:lvl2pPr>
            <a:lvl3pPr marL="181377" indent="-181377" defTabSz="435305">
              <a:spcBef>
                <a:spcPts val="0"/>
              </a:spcBef>
              <a:buSzPct val="80000"/>
              <a:buFont typeface="Lucida Grande"/>
              <a:buChar char="＞"/>
              <a:defRPr sz="1300" b="0" i="0">
                <a:latin typeface="Montserrat" panose="00000500000000000000" pitchFamily="2" charset="-52"/>
                <a:cs typeface="Arial"/>
              </a:defRPr>
            </a:lvl3pPr>
            <a:lvl4pPr marL="0" indent="0" defTabSz="435305">
              <a:spcBef>
                <a:spcPts val="0"/>
              </a:spcBef>
              <a:buFontTx/>
              <a:buNone/>
              <a:defRPr sz="1700" b="0" i="0" cap="all">
                <a:latin typeface="Montserrat" panose="00000500000000000000" pitchFamily="2" charset="-52"/>
                <a:cs typeface="Arial"/>
              </a:defRPr>
            </a:lvl4pPr>
            <a:lvl5pPr marL="0" indent="0" defTabSz="435305">
              <a:spcBef>
                <a:spcPts val="0"/>
              </a:spcBef>
              <a:buFontTx/>
              <a:buNone/>
              <a:defRPr sz="1000" b="0" i="0">
                <a:latin typeface="Montserrat" panose="00000500000000000000" pitchFamily="2" charset="-52"/>
                <a:cs typeface="Arial"/>
              </a:defRPr>
            </a:lvl5pPr>
            <a:lvl6pPr marL="2394176" indent="-217652" defTabSz="435305">
              <a:spcBef>
                <a:spcPct val="20000"/>
              </a:spcBef>
              <a:buFont typeface="Arial"/>
              <a:buChar char="•"/>
              <a:defRPr sz="1900"/>
            </a:lvl6pPr>
            <a:lvl7pPr marL="2829480" indent="-217652" defTabSz="435305">
              <a:spcBef>
                <a:spcPct val="20000"/>
              </a:spcBef>
              <a:buFont typeface="Arial"/>
              <a:buChar char="•"/>
              <a:defRPr sz="1900"/>
            </a:lvl7pPr>
            <a:lvl8pPr marL="3264785" indent="-217652" defTabSz="435305">
              <a:spcBef>
                <a:spcPct val="20000"/>
              </a:spcBef>
              <a:buFont typeface="Arial"/>
              <a:buChar char="•"/>
              <a:defRPr sz="1900"/>
            </a:lvl8pPr>
            <a:lvl9pPr marL="3700090" indent="-217652" defTabSz="435305">
              <a:spcBef>
                <a:spcPct val="20000"/>
              </a:spcBef>
              <a:buFont typeface="Arial"/>
              <a:buChar char="•"/>
              <a:defRPr sz="1900"/>
            </a:lvl9pPr>
          </a:lstStyle>
          <a:p>
            <a:pPr algn="l">
              <a:lnSpc>
                <a:spcPts val="1800"/>
              </a:lnSpc>
              <a:spcAft>
                <a:spcPts val="900"/>
              </a:spcAft>
            </a:pPr>
            <a:r>
              <a:rPr lang="ru-RU" sz="1500" dirty="0">
                <a:latin typeface="Arial" panose="020B0604020202020204" pitchFamily="34" charset="0"/>
              </a:rPr>
              <a:t>Реализован механизм </a:t>
            </a:r>
            <a:r>
              <a:rPr lang="ru-RU" sz="1500" dirty="0">
                <a:solidFill>
                  <a:srgbClr val="002E58"/>
                </a:solidFill>
                <a:latin typeface="Arial Black" panose="020B0A04020102020204" pitchFamily="34" charset="0"/>
              </a:rPr>
              <a:t>досудебного обжалования</a:t>
            </a:r>
            <a:r>
              <a:rPr lang="ru-RU" sz="1500" dirty="0">
                <a:latin typeface="Arial" panose="020B0604020202020204" pitchFamily="34" charset="0"/>
              </a:rPr>
              <a:t>*</a:t>
            </a:r>
          </a:p>
        </p:txBody>
      </p:sp>
      <p:sp>
        <p:nvSpPr>
          <p:cNvPr id="34" name="Объект 2">
            <a:extLst>
              <a:ext uri="{FF2B5EF4-FFF2-40B4-BE49-F238E27FC236}">
                <a16:creationId xmlns:a16="http://schemas.microsoft.com/office/drawing/2014/main" id="{C73CE531-DE94-4AA6-B20A-BAAFD573FD31}"/>
              </a:ext>
            </a:extLst>
          </p:cNvPr>
          <p:cNvSpPr txBox="1">
            <a:spLocks/>
          </p:cNvSpPr>
          <p:nvPr/>
        </p:nvSpPr>
        <p:spPr>
          <a:xfrm>
            <a:off x="5819072" y="6501514"/>
            <a:ext cx="4769717" cy="1088691"/>
          </a:xfrm>
          <a:prstGeom prst="roundRect">
            <a:avLst>
              <a:gd name="adj" fmla="val 11070"/>
            </a:avLst>
          </a:prstGeom>
          <a:solidFill>
            <a:schemeClr val="bg1"/>
          </a:solidFill>
          <a:ln w="19050">
            <a:noFill/>
            <a:prstDash val="sysDash"/>
          </a:ln>
          <a:effectLst>
            <a:outerShdw blurRad="50800" dist="12700" dir="5400000" algn="ctr" rotWithShape="0">
              <a:srgbClr val="B4CDDE">
                <a:alpha val="32000"/>
              </a:srgbClr>
            </a:outerShdw>
          </a:effectLst>
        </p:spPr>
        <p:txBody>
          <a:bodyPr vert="horz" wrap="square" lIns="324000" tIns="135000" rIns="270000" bIns="189000" rtlCol="0" anchor="ctr" anchorCtr="0">
            <a:spAutoFit/>
          </a:bodyPr>
          <a:lstStyle>
            <a:defPPr>
              <a:defRPr lang="ru-RU"/>
            </a:defPPr>
            <a:lvl1pPr indent="0" algn="ctr" defTabSz="435305">
              <a:spcBef>
                <a:spcPts val="0"/>
              </a:spcBef>
              <a:buFontTx/>
              <a:buNone/>
              <a:defRPr sz="1000" b="0" i="0">
                <a:solidFill>
                  <a:srgbClr val="11274B"/>
                </a:solidFill>
                <a:latin typeface="Montserrat Medium" pitchFamily="2" charset="-52"/>
                <a:ea typeface="Golos Text" panose="020B0503020202020204" pitchFamily="34" charset="0"/>
              </a:defRPr>
            </a:lvl1pPr>
            <a:lvl2pPr marL="0" indent="0" defTabSz="435305">
              <a:spcBef>
                <a:spcPts val="0"/>
              </a:spcBef>
              <a:buFontTx/>
              <a:buNone/>
              <a:defRPr sz="1400" b="1" i="0">
                <a:latin typeface="Montserrat" panose="00000500000000000000" pitchFamily="2" charset="-52"/>
                <a:cs typeface="Arial"/>
              </a:defRPr>
            </a:lvl2pPr>
            <a:lvl3pPr marL="181377" indent="-181377" defTabSz="435305">
              <a:spcBef>
                <a:spcPts val="0"/>
              </a:spcBef>
              <a:buSzPct val="80000"/>
              <a:buFont typeface="Lucida Grande"/>
              <a:buChar char="＞"/>
              <a:defRPr sz="1300" b="0" i="0">
                <a:latin typeface="Montserrat" panose="00000500000000000000" pitchFamily="2" charset="-52"/>
                <a:cs typeface="Arial"/>
              </a:defRPr>
            </a:lvl3pPr>
            <a:lvl4pPr marL="0" indent="0" defTabSz="435305">
              <a:spcBef>
                <a:spcPts val="0"/>
              </a:spcBef>
              <a:buFontTx/>
              <a:buNone/>
              <a:defRPr sz="1700" b="0" i="0" cap="all">
                <a:latin typeface="Montserrat" panose="00000500000000000000" pitchFamily="2" charset="-52"/>
                <a:cs typeface="Arial"/>
              </a:defRPr>
            </a:lvl4pPr>
            <a:lvl5pPr marL="0" indent="0" defTabSz="435305">
              <a:spcBef>
                <a:spcPts val="0"/>
              </a:spcBef>
              <a:buFontTx/>
              <a:buNone/>
              <a:defRPr sz="1000" b="0" i="0">
                <a:latin typeface="Montserrat" panose="00000500000000000000" pitchFamily="2" charset="-52"/>
                <a:cs typeface="Arial"/>
              </a:defRPr>
            </a:lvl5pPr>
            <a:lvl6pPr marL="2394176" indent="-217652" defTabSz="435305">
              <a:spcBef>
                <a:spcPct val="20000"/>
              </a:spcBef>
              <a:buFont typeface="Arial"/>
              <a:buChar char="•"/>
              <a:defRPr sz="1900"/>
            </a:lvl6pPr>
            <a:lvl7pPr marL="2829480" indent="-217652" defTabSz="435305">
              <a:spcBef>
                <a:spcPct val="20000"/>
              </a:spcBef>
              <a:buFont typeface="Arial"/>
              <a:buChar char="•"/>
              <a:defRPr sz="1900"/>
            </a:lvl7pPr>
            <a:lvl8pPr marL="3264785" indent="-217652" defTabSz="435305">
              <a:spcBef>
                <a:spcPct val="20000"/>
              </a:spcBef>
              <a:buFont typeface="Arial"/>
              <a:buChar char="•"/>
              <a:defRPr sz="1900"/>
            </a:lvl8pPr>
            <a:lvl9pPr marL="3700090" indent="-217652" defTabSz="435305">
              <a:spcBef>
                <a:spcPct val="20000"/>
              </a:spcBef>
              <a:buFont typeface="Arial"/>
              <a:buChar char="•"/>
              <a:defRPr sz="1900"/>
            </a:lvl9pPr>
          </a:lstStyle>
          <a:p>
            <a:pPr algn="l">
              <a:lnSpc>
                <a:spcPts val="1800"/>
              </a:lnSpc>
              <a:spcAft>
                <a:spcPts val="900"/>
              </a:spcAft>
            </a:pPr>
            <a:r>
              <a:rPr lang="ru-RU" sz="1500" dirty="0">
                <a:latin typeface="Arial" panose="020B0604020202020204" pitchFamily="34" charset="0"/>
              </a:rPr>
              <a:t>Обеспечен механизм </a:t>
            </a:r>
            <a:r>
              <a:rPr lang="ru-RU" sz="1500" dirty="0">
                <a:solidFill>
                  <a:srgbClr val="002E58"/>
                </a:solidFill>
                <a:latin typeface="Arial Black" panose="020B0A04020102020204" pitchFamily="34" charset="0"/>
              </a:rPr>
              <a:t>мониторинга процесса и качества </a:t>
            </a:r>
            <a:r>
              <a:rPr lang="ru-RU" sz="1500" dirty="0">
                <a:latin typeface="Arial" panose="020B0604020202020204" pitchFamily="34" charset="0"/>
              </a:rPr>
              <a:t>предоставления услуги (сервиса)*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12519756" y="7034291"/>
            <a:ext cx="5120544" cy="1546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50" dirty="0">
                <a:solidFill>
                  <a:srgbClr val="05325B"/>
                </a:solidFill>
                <a:latin typeface="Arial" panose="020B0604020202020204" pitchFamily="34" charset="0"/>
                <a:ea typeface="Golos Text Medium" panose="020B0603020202020204" pitchFamily="34" charset="0"/>
                <a:cs typeface="Golos Text Bold" pitchFamily="34" charset="-120"/>
              </a:rPr>
              <a:t>**Период приема и регистрации заявлений по </a:t>
            </a:r>
            <a:r>
              <a:rPr lang="ru-RU" sz="1350" dirty="0" err="1">
                <a:solidFill>
                  <a:srgbClr val="05325B"/>
                </a:solidFill>
                <a:latin typeface="Arial" panose="020B0604020202020204" pitchFamily="34" charset="0"/>
                <a:ea typeface="Golos Text Medium" panose="020B0603020202020204" pitchFamily="34" charset="0"/>
                <a:cs typeface="Golos Text Bold" pitchFamily="34" charset="-120"/>
              </a:rPr>
              <a:t>подуслуге</a:t>
            </a:r>
            <a:r>
              <a:rPr lang="ru-RU" sz="1350" dirty="0">
                <a:solidFill>
                  <a:srgbClr val="05325B"/>
                </a:solidFill>
                <a:latin typeface="Arial" panose="020B0604020202020204" pitchFamily="34" charset="0"/>
                <a:ea typeface="Golos Text Medium" panose="020B0603020202020204" pitchFamily="34" charset="0"/>
                <a:cs typeface="Golos Text Bold" pitchFamily="34" charset="-120"/>
              </a:rPr>
              <a:t> «Запись в 1 класс» установлен в 2 этапа:</a:t>
            </a:r>
          </a:p>
          <a:p>
            <a:r>
              <a:rPr lang="ru-RU" sz="1350" dirty="0">
                <a:solidFill>
                  <a:srgbClr val="05325B"/>
                </a:solidFill>
                <a:latin typeface="Arial" panose="020B0604020202020204" pitchFamily="34" charset="0"/>
                <a:ea typeface="Golos Text Medium" panose="020B0603020202020204" pitchFamily="34" charset="0"/>
                <a:cs typeface="Golos Text Bold" pitchFamily="34" charset="-120"/>
              </a:rPr>
              <a:t>1. По месту регистрации - не позднее 1 апреля и завершается не позднее 30 июня текущего года при приеме заявления о зачислении в 1 класс.</a:t>
            </a:r>
          </a:p>
          <a:p>
            <a:r>
              <a:rPr lang="ru-RU" sz="1350" dirty="0">
                <a:solidFill>
                  <a:srgbClr val="05325B"/>
                </a:solidFill>
                <a:latin typeface="Arial" panose="020B0604020202020204" pitchFamily="34" charset="0"/>
                <a:ea typeface="Golos Text Medium" panose="020B0603020202020204" pitchFamily="34" charset="0"/>
                <a:cs typeface="Golos Text Bold" pitchFamily="34" charset="-120"/>
              </a:rPr>
              <a:t>2. Не по месту регистрации – 6 июля и завершается 5 сентября текущего года</a:t>
            </a:r>
          </a:p>
        </p:txBody>
      </p:sp>
    </p:spTree>
    <p:extLst>
      <p:ext uri="{BB962C8B-B14F-4D97-AF65-F5344CB8AC3E}">
        <p14:creationId xmlns:p14="http://schemas.microsoft.com/office/powerpoint/2010/main" val="1366942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9F1361D2-23E1-4BE3-8E6C-F11EC7C9FE6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16758" y="363720"/>
            <a:ext cx="16809242" cy="6924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>
              <a:lnSpc>
                <a:spcPts val="2700"/>
              </a:lnSpc>
            </a:pPr>
            <a:r>
              <a:rPr lang="ru-RU" sz="2400" dirty="0">
                <a:solidFill>
                  <a:srgbClr val="002E58"/>
                </a:solidFill>
                <a:latin typeface="Arial Black" panose="020B0A04020102020204" pitchFamily="34" charset="0"/>
                <a:ea typeface="Golos Text Bold" pitchFamily="34" charset="-122"/>
                <a:cs typeface="Golos Text Bold" pitchFamily="34" charset="-120"/>
              </a:rPr>
              <a:t>Оптимизация сведений, заполняемых заявителем вручную в составе запроса о предоставлении услуги, а также дополняемые и исключаемые сведения</a:t>
            </a:r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D3628F59-AD5B-4321-9E1D-FF4A043B1FA7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143665398"/>
              </p:ext>
            </p:extLst>
          </p:nvPr>
        </p:nvGraphicFramePr>
        <p:xfrm>
          <a:off x="716756" y="1543222"/>
          <a:ext cx="16923545" cy="7005527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5905500">
                  <a:extLst>
                    <a:ext uri="{9D8B030D-6E8A-4147-A177-3AD203B41FA5}">
                      <a16:colId xmlns:a16="http://schemas.microsoft.com/office/drawing/2014/main" val="2582259762"/>
                    </a:ext>
                  </a:extLst>
                </a:gridCol>
                <a:gridCol w="2616695">
                  <a:extLst>
                    <a:ext uri="{9D8B030D-6E8A-4147-A177-3AD203B41FA5}">
                      <a16:colId xmlns:a16="http://schemas.microsoft.com/office/drawing/2014/main" val="3010440640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846875841"/>
                    </a:ext>
                  </a:extLst>
                </a:gridCol>
                <a:gridCol w="2597604">
                  <a:extLst>
                    <a:ext uri="{9D8B030D-6E8A-4147-A177-3AD203B41FA5}">
                      <a16:colId xmlns:a16="http://schemas.microsoft.com/office/drawing/2014/main" val="2235266012"/>
                    </a:ext>
                  </a:extLst>
                </a:gridCol>
                <a:gridCol w="3174846">
                  <a:extLst>
                    <a:ext uri="{9D8B030D-6E8A-4147-A177-3AD203B41FA5}">
                      <a16:colId xmlns:a16="http://schemas.microsoft.com/office/drawing/2014/main" val="1224058956"/>
                    </a:ext>
                  </a:extLst>
                </a:gridCol>
              </a:tblGrid>
              <a:tr h="1205313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1600" b="0" baseline="0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Сведения в составе запроса</a:t>
                      </a: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679D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79D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3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5305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baseline="0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Наличие в текущем состоянии </a:t>
                      </a:r>
                      <a:br>
                        <a:rPr lang="ru-RU" sz="1600" b="0" kern="1200" baseline="0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</a:br>
                      <a:r>
                        <a:rPr lang="ru-RU" sz="1600" b="0" kern="1200" baseline="0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(далее – ТС)</a:t>
                      </a:r>
                    </a:p>
                    <a:p>
                      <a:pPr marL="0" marR="0" lvl="0" indent="0" algn="ctr" defTabSz="435305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baseline="0" dirty="0">
                          <a:solidFill>
                            <a:srgbClr val="C4D8F8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(Да/Нет)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79D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3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5305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baseline="0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Способ заполнения</a:t>
                      </a:r>
                    </a:p>
                    <a:p>
                      <a:pPr marL="0" marR="0" lvl="0" indent="0" algn="ctr" defTabSz="435305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baseline="0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в ТС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79D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3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5305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baseline="0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Наличие в целевом состоянии</a:t>
                      </a:r>
                    </a:p>
                    <a:p>
                      <a:pPr marL="0" marR="0" lvl="0" indent="0" algn="ctr" defTabSz="435305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baseline="0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(далее – ЦС)</a:t>
                      </a:r>
                    </a:p>
                    <a:p>
                      <a:pPr marL="0" marR="0" lvl="0" indent="0" algn="ctr" defTabSz="435305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baseline="0" dirty="0">
                          <a:solidFill>
                            <a:srgbClr val="C4D8F8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(Да/Нет)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79D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3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5305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baseline="0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Способ заполнения</a:t>
                      </a:r>
                    </a:p>
                    <a:p>
                      <a:pPr marL="0" marR="0" lvl="0" indent="0" algn="ctr" defTabSz="435305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baseline="0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в ЦС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79D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79D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3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7117144"/>
                  </a:ext>
                </a:extLst>
              </a:tr>
              <a:tr h="800100">
                <a:tc>
                  <a:txBody>
                    <a:bodyPr/>
                    <a:lstStyle/>
                    <a:p>
                      <a:pPr marL="0" marR="0" indent="0" algn="l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1. </a:t>
                      </a:r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Arial" panose="020B0604020202020204" pitchFamily="34" charset="0"/>
                        </a:rPr>
                        <a:t>Данные</a:t>
                      </a:r>
                      <a:r>
                        <a:rPr lang="ru-RU" sz="1400" kern="1200" baseline="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Arial" panose="020B0604020202020204" pitchFamily="34" charset="0"/>
                        </a:rPr>
                        <a:t> заявителя </a:t>
                      </a:r>
                      <a:r>
                        <a:rPr lang="ru-RU" sz="1400" b="0" strike="noStrike" spc="-1" dirty="0">
                          <a:solidFill>
                            <a:srgbClr val="203864"/>
                          </a:solidFill>
                          <a:latin typeface="Montserrat"/>
                          <a:ea typeface="Times New Roman"/>
                        </a:rPr>
                        <a:t>(фамилия, имя и отчество (при наличии), место жительства, реквизиты документа, удостоверяющего личность)</a:t>
                      </a:r>
                      <a:endParaRPr lang="ru-RU" sz="1400" kern="1200" dirty="0">
                        <a:solidFill>
                          <a:srgbClr val="1B3455"/>
                        </a:solidFill>
                        <a:latin typeface="Arial" panose="020B0604020202020204" pitchFamily="34" charset="0"/>
                        <a:ea typeface="Golos Text" panose="020B05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679D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79D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C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kern="1200" baseline="0" dirty="0">
                          <a:solidFill>
                            <a:srgbClr val="229A72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ДА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rgbClr val="679D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CF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580392" rtl="0" eaLnBrk="1" latinLnBrk="0" hangingPunct="1"/>
                      <a:r>
                        <a:rPr lang="ru-RU" sz="1300" kern="1200" dirty="0">
                          <a:solidFill>
                            <a:srgbClr val="1B3455"/>
                          </a:solidFill>
                          <a:latin typeface="Arial Black" panose="020B0A04020102020204" pitchFamily="34" charset="0"/>
                          <a:ea typeface="Golos Text" panose="020B0503020202020204" pitchFamily="34" charset="0"/>
                          <a:cs typeface="Arial" panose="020B0604020202020204" pitchFamily="34" charset="0"/>
                        </a:rPr>
                        <a:t>Автоматически из ЛК ЕСИА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rgbClr val="C0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79D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9D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580392" rtl="0" eaLnBrk="1" latinLnBrk="0" hangingPunct="1"/>
                      <a:r>
                        <a:rPr lang="ru-RU" sz="1500" b="0" kern="1200" baseline="0" dirty="0">
                          <a:solidFill>
                            <a:srgbClr val="229A72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ДА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rgbClr val="679D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1D7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CF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580392" rtl="0" eaLnBrk="1" latinLnBrk="0" hangingPunct="1"/>
                      <a:r>
                        <a:rPr lang="ru-RU" sz="1300" kern="1200" dirty="0">
                          <a:solidFill>
                            <a:srgbClr val="1B3455"/>
                          </a:solidFill>
                          <a:latin typeface="Arial Black" panose="020B0A04020102020204" pitchFamily="34" charset="0"/>
                          <a:ea typeface="Golos Text" panose="020B0503020202020204" pitchFamily="34" charset="0"/>
                          <a:cs typeface="Arial" panose="020B0604020202020204" pitchFamily="34" charset="0"/>
                        </a:rPr>
                        <a:t>Автоматически из ЛК ЕСИА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rgbClr val="C1D7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79D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9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0226263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marL="0" marR="0" lvl="0" indent="0" algn="l" defTabSz="435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2. Данные ребенка </a:t>
                      </a:r>
                      <a:r>
                        <a:rPr lang="ru-RU" sz="1400" kern="1200" baseline="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(</a:t>
                      </a:r>
                      <a:r>
                        <a:rPr lang="ru-RU" sz="1400" b="0" strike="noStrike" spc="-1" dirty="0">
                          <a:solidFill>
                            <a:srgbClr val="203864"/>
                          </a:solidFill>
                          <a:latin typeface="Montserrat"/>
                          <a:ea typeface="Times New Roman"/>
                        </a:rPr>
                        <a:t>фамилия, имя и отчество (при наличии), дата рождения, место</a:t>
                      </a:r>
                      <a:r>
                        <a:rPr lang="ru-RU" sz="1400" b="0" strike="noStrike" spc="-1" baseline="0" dirty="0">
                          <a:solidFill>
                            <a:srgbClr val="203864"/>
                          </a:solidFill>
                          <a:latin typeface="Montserrat"/>
                          <a:ea typeface="Times New Roman"/>
                        </a:rPr>
                        <a:t> рождения,</a:t>
                      </a:r>
                      <a:r>
                        <a:rPr lang="ru-RU" sz="1400" b="0" strike="noStrike" spc="-1" dirty="0">
                          <a:solidFill>
                            <a:srgbClr val="203864"/>
                          </a:solidFill>
                          <a:latin typeface="Montserrat"/>
                          <a:ea typeface="Times New Roman"/>
                        </a:rPr>
                        <a:t> место жительства) </a:t>
                      </a:r>
                      <a:endParaRPr lang="ru-RU" sz="1400" kern="1200" dirty="0">
                        <a:solidFill>
                          <a:srgbClr val="1B3455"/>
                        </a:solidFill>
                        <a:latin typeface="Arial" panose="020B0604020202020204" pitchFamily="34" charset="0"/>
                        <a:ea typeface="Golos Text" panose="020B0503020202020204" pitchFamily="34" charset="0"/>
                        <a:cs typeface="+mn-cs"/>
                      </a:endParaRP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679D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79D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5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kern="1200" baseline="0" noProof="0" dirty="0">
                          <a:solidFill>
                            <a:srgbClr val="229A72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ДА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rgbClr val="679D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580392" rtl="0" eaLnBrk="1" latinLnBrk="0" hangingPunct="1"/>
                      <a:r>
                        <a:rPr lang="ru-RU" sz="1300" kern="1200" dirty="0">
                          <a:solidFill>
                            <a:srgbClr val="1B3455"/>
                          </a:solidFill>
                          <a:latin typeface="Arial Black" panose="020B0A04020102020204" pitchFamily="34" charset="0"/>
                          <a:ea typeface="Golos Text" panose="020B0503020202020204" pitchFamily="34" charset="0"/>
                          <a:cs typeface="Arial" panose="020B0604020202020204" pitchFamily="34" charset="0"/>
                        </a:rPr>
                        <a:t>Автоматически из ЛК ЕСИА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rgbClr val="C0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79D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9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5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kern="1200" baseline="0" noProof="0" dirty="0">
                          <a:solidFill>
                            <a:srgbClr val="229A72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ДА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rgbClr val="679D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1D7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580392" rtl="0" eaLnBrk="1" latinLnBrk="0" hangingPunct="1"/>
                      <a:r>
                        <a:rPr lang="ru-RU" sz="1300" kern="1200" dirty="0">
                          <a:solidFill>
                            <a:srgbClr val="1B3455"/>
                          </a:solidFill>
                          <a:latin typeface="Arial Black" panose="020B0A04020102020204" pitchFamily="34" charset="0"/>
                          <a:ea typeface="Golos Text" panose="020B0503020202020204" pitchFamily="34" charset="0"/>
                          <a:cs typeface="Arial" panose="020B0604020202020204" pitchFamily="34" charset="0"/>
                        </a:rPr>
                        <a:t>Автоматически из ЛК ЕСИА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rgbClr val="C1D7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79D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9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4823854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435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3. Сведения об актовой записи о рождении ребенка</a:t>
                      </a: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679D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79D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5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kern="1200" baseline="0" noProof="0" dirty="0">
                          <a:solidFill>
                            <a:srgbClr val="229A72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ДА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rgbClr val="679D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dirty="0">
                          <a:solidFill>
                            <a:srgbClr val="1B3455"/>
                          </a:solidFill>
                          <a:latin typeface="Arial Black" panose="020B0A04020102020204" pitchFamily="34" charset="0"/>
                          <a:ea typeface="Golos Text" panose="020B0503020202020204" pitchFamily="34" charset="0"/>
                          <a:cs typeface="Arial" panose="020B0604020202020204" pitchFamily="34" charset="0"/>
                        </a:rPr>
                        <a:t>Автоматически из ЛК ЕСИА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rgbClr val="C0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79D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9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5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kern="1200" baseline="0" noProof="0" dirty="0">
                          <a:solidFill>
                            <a:srgbClr val="229A72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ДА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rgbClr val="679D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1D7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dirty="0">
                          <a:solidFill>
                            <a:srgbClr val="1B3455"/>
                          </a:solidFill>
                          <a:latin typeface="Arial Black" panose="020B0A04020102020204" pitchFamily="34" charset="0"/>
                          <a:ea typeface="Golos Text" panose="020B0503020202020204" pitchFamily="34" charset="0"/>
                          <a:cs typeface="Arial" panose="020B0604020202020204" pitchFamily="34" charset="0"/>
                        </a:rPr>
                        <a:t>Автоматически из ЛК ЕСИА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rgbClr val="C1D7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79D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9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marL="0" marR="0" lvl="0" indent="0" algn="l" defTabSz="435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4. С</a:t>
                      </a:r>
                      <a:r>
                        <a:rPr lang="ru-RU" sz="1400" b="0" strike="noStrike" kern="1200" spc="-1" dirty="0">
                          <a:solidFill>
                            <a:srgbClr val="203864"/>
                          </a:solidFill>
                          <a:latin typeface="Montserrat"/>
                          <a:ea typeface="Times New Roman"/>
                          <a:cs typeface="+mn-cs"/>
                        </a:rPr>
                        <a:t>ведения</a:t>
                      </a:r>
                      <a:r>
                        <a:rPr lang="ru-RU" sz="1400" b="0" strike="noStrike" kern="1200" spc="-1" baseline="0" dirty="0">
                          <a:solidFill>
                            <a:srgbClr val="203864"/>
                          </a:solidFill>
                          <a:latin typeface="Montserrat"/>
                          <a:ea typeface="Times New Roman"/>
                          <a:cs typeface="+mn-cs"/>
                        </a:rPr>
                        <a:t> о наличии права внеочередного, первоочередного или преимущественного приема</a:t>
                      </a:r>
                      <a:endParaRPr lang="ru-RU" sz="1400" b="0" strike="noStrike" kern="1200" spc="-1" dirty="0">
                        <a:solidFill>
                          <a:srgbClr val="203864"/>
                        </a:solidFill>
                        <a:latin typeface="Montserrat"/>
                        <a:ea typeface="Times New Roman"/>
                        <a:cs typeface="+mn-cs"/>
                      </a:endParaRP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679D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79D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5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kern="1200" baseline="0" noProof="0" dirty="0">
                          <a:solidFill>
                            <a:srgbClr val="229A72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ДА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rgbClr val="679D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u="none" kern="1200" dirty="0">
                          <a:solidFill>
                            <a:srgbClr val="1B3455"/>
                          </a:solidFill>
                          <a:latin typeface="Arial Black" panose="020B0A04020102020204" pitchFamily="34" charset="0"/>
                          <a:ea typeface="Golos Text" panose="020B0503020202020204" pitchFamily="34" charset="0"/>
                          <a:cs typeface="+mn-cs"/>
                        </a:rPr>
                        <a:t>Выбор из </a:t>
                      </a:r>
                      <a:r>
                        <a:rPr lang="ru-RU" sz="1300" kern="1200" baseline="0" dirty="0">
                          <a:solidFill>
                            <a:srgbClr val="1B3455"/>
                          </a:solidFill>
                          <a:latin typeface="Arial Black" panose="020B0A04020102020204" pitchFamily="34" charset="0"/>
                          <a:ea typeface="Golos Text" panose="020B0503020202020204" pitchFamily="34" charset="0"/>
                          <a:cs typeface="+mn-cs"/>
                        </a:rPr>
                        <a:t>справочника</a:t>
                      </a:r>
                      <a:endParaRPr lang="ru-RU" sz="1300" u="none" kern="1200" dirty="0">
                        <a:solidFill>
                          <a:srgbClr val="1B3455"/>
                        </a:solidFill>
                        <a:latin typeface="Arial Black" panose="020B0A04020102020204" pitchFamily="34" charset="0"/>
                        <a:ea typeface="Golos Text" panose="020B0503020202020204" pitchFamily="34" charset="0"/>
                        <a:cs typeface="+mn-cs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rgbClr val="C0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79D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9D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580392" rtl="0" eaLnBrk="1" latinLnBrk="0" hangingPunct="1"/>
                      <a:r>
                        <a:rPr lang="ru-RU" sz="1500" b="0" kern="1200" baseline="0" dirty="0">
                          <a:solidFill>
                            <a:srgbClr val="229A72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ДА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rgbClr val="679D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1D7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u="none" kern="1200" dirty="0">
                          <a:solidFill>
                            <a:srgbClr val="1B3455"/>
                          </a:solidFill>
                          <a:latin typeface="Arial Black" panose="020B0A04020102020204" pitchFamily="34" charset="0"/>
                          <a:ea typeface="Golos Text" panose="020B0503020202020204" pitchFamily="34" charset="0"/>
                          <a:cs typeface="+mn-cs"/>
                        </a:rPr>
                        <a:t>Выбор из </a:t>
                      </a:r>
                      <a:r>
                        <a:rPr lang="ru-RU" sz="1300" kern="1200" baseline="0" dirty="0">
                          <a:solidFill>
                            <a:srgbClr val="1B3455"/>
                          </a:solidFill>
                          <a:latin typeface="Arial Black" panose="020B0A04020102020204" pitchFamily="34" charset="0"/>
                          <a:ea typeface="Golos Text" panose="020B0503020202020204" pitchFamily="34" charset="0"/>
                          <a:cs typeface="+mn-cs"/>
                        </a:rPr>
                        <a:t>справочника</a:t>
                      </a:r>
                      <a:endParaRPr lang="ru-RU" sz="1300" u="none" kern="1200" dirty="0">
                        <a:solidFill>
                          <a:srgbClr val="1B3455"/>
                        </a:solidFill>
                        <a:latin typeface="Arial Black" panose="020B0A04020102020204" pitchFamily="34" charset="0"/>
                        <a:ea typeface="Golos Text" panose="020B0503020202020204" pitchFamily="34" charset="0"/>
                        <a:cs typeface="+mn-cs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rgbClr val="C1D7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79D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9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9218545"/>
                  </a:ext>
                </a:extLst>
              </a:tr>
              <a:tr h="765810">
                <a:tc>
                  <a:txBody>
                    <a:bodyPr/>
                    <a:lstStyle/>
                    <a:p>
                      <a:pPr marL="0" marR="0" lvl="0" indent="0" algn="l" defTabSz="435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5. Наименование выбранной образовательной организации</a:t>
                      </a:r>
                    </a:p>
                  </a:txBody>
                  <a:tcPr marL="216000" marR="182880" marT="91440" marB="91440">
                    <a:lnL w="12700" cap="flat" cmpd="sng" algn="ctr">
                      <a:solidFill>
                        <a:srgbClr val="679D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79D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5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kern="1200" baseline="0" noProof="0" dirty="0">
                          <a:solidFill>
                            <a:srgbClr val="229A72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ДА</a:t>
                      </a:r>
                      <a:endParaRPr lang="ru-RU" sz="1500" b="0" kern="1200" baseline="0" dirty="0">
                        <a:solidFill>
                          <a:srgbClr val="229A72"/>
                        </a:solidFill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rgbClr val="679D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dirty="0">
                          <a:solidFill>
                            <a:srgbClr val="1B3455"/>
                          </a:solidFill>
                          <a:latin typeface="Arial Black" panose="020B0A04020102020204" pitchFamily="34" charset="0"/>
                          <a:ea typeface="Golos Text" panose="020B0503020202020204" pitchFamily="34" charset="0"/>
                          <a:cs typeface="+mn-cs"/>
                        </a:rPr>
                        <a:t>Автоматическое определение*/Выбор из справочника**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rgbClr val="C0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79D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E5E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580392" rtl="0" eaLnBrk="1" latinLnBrk="0" hangingPunct="1"/>
                      <a:r>
                        <a:rPr lang="ru-RU" sz="1500" b="0" kern="1200" baseline="0" dirty="0">
                          <a:solidFill>
                            <a:srgbClr val="229A72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ДА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rgbClr val="679D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1D7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dirty="0">
                          <a:solidFill>
                            <a:srgbClr val="1B3455"/>
                          </a:solidFill>
                          <a:latin typeface="Arial Black" panose="020B0A04020102020204" pitchFamily="34" charset="0"/>
                          <a:ea typeface="Golos Text" panose="020B0503020202020204" pitchFamily="34" charset="0"/>
                          <a:cs typeface="+mn-cs"/>
                        </a:rPr>
                        <a:t>Автоматическое определение*/Выбор из справочника**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rgbClr val="C1D7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79D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E5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7903068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marL="0" marR="0" lvl="0" indent="0" algn="l" defTabSz="435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6. Контактные данные заявителя (электронная почта, номер</a:t>
                      </a:r>
                      <a:r>
                        <a:rPr lang="ru-RU" sz="1400" kern="1200" baseline="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 телефона)</a:t>
                      </a:r>
                      <a:endParaRPr lang="ru-RU" sz="1400" kern="1200" dirty="0">
                        <a:solidFill>
                          <a:srgbClr val="1B3455"/>
                        </a:solidFill>
                        <a:latin typeface="Arial" panose="020B0604020202020204" pitchFamily="34" charset="0"/>
                        <a:ea typeface="Golos Text" panose="020B0503020202020204" pitchFamily="34" charset="0"/>
                        <a:cs typeface="+mn-cs"/>
                      </a:endParaRPr>
                    </a:p>
                  </a:txBody>
                  <a:tcPr marL="216000" marR="182880" marT="91440" marB="91440">
                    <a:lnL w="12700" cap="flat" cmpd="sng" algn="ctr">
                      <a:solidFill>
                        <a:srgbClr val="679D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79D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5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kern="1200" baseline="0" noProof="0" dirty="0">
                          <a:solidFill>
                            <a:srgbClr val="229A72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ДА</a:t>
                      </a:r>
                      <a:endParaRPr lang="ru-RU" sz="1500" b="0" kern="1200" baseline="0" dirty="0">
                        <a:solidFill>
                          <a:srgbClr val="229A72"/>
                        </a:solidFill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rgbClr val="679D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dirty="0">
                          <a:solidFill>
                            <a:srgbClr val="1B3455"/>
                          </a:solidFill>
                          <a:latin typeface="Arial Black" panose="020B0A04020102020204" pitchFamily="34" charset="0"/>
                          <a:ea typeface="Golos Text" panose="020B0503020202020204" pitchFamily="34" charset="0"/>
                          <a:cs typeface="Arial" panose="020B0604020202020204" pitchFamily="34" charset="0"/>
                        </a:rPr>
                        <a:t>Автоматически из ЛК ЕСИА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rgbClr val="C0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79D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9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kern="1200" baseline="0" dirty="0">
                          <a:solidFill>
                            <a:srgbClr val="229A72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ДА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rgbClr val="679D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1D7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dirty="0">
                          <a:solidFill>
                            <a:srgbClr val="1B3455"/>
                          </a:solidFill>
                          <a:latin typeface="Arial Black" panose="020B0A04020102020204" pitchFamily="34" charset="0"/>
                          <a:ea typeface="Golos Text" panose="020B0503020202020204" pitchFamily="34" charset="0"/>
                          <a:cs typeface="Arial" panose="020B0604020202020204" pitchFamily="34" charset="0"/>
                        </a:rPr>
                        <a:t>Автоматически из ЛК ЕСИА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rgbClr val="C1D7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79D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9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5653"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7. Предпочтительный язык обучения***</a:t>
                      </a:r>
                    </a:p>
                  </a:txBody>
                  <a:tcPr marL="216000" marR="182880" marT="91440" marB="91440">
                    <a:lnL w="12700" cap="flat" cmpd="sng" algn="ctr">
                      <a:solidFill>
                        <a:srgbClr val="679D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79D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5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kern="1200" baseline="0" noProof="0" dirty="0">
                          <a:solidFill>
                            <a:srgbClr val="229A72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ДА</a:t>
                      </a:r>
                      <a:endParaRPr lang="ru-RU" sz="1500" b="0" kern="1200" baseline="0" dirty="0">
                        <a:solidFill>
                          <a:srgbClr val="229A72"/>
                        </a:solidFill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rgbClr val="679D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dirty="0">
                          <a:solidFill>
                            <a:srgbClr val="1B3455"/>
                          </a:solidFill>
                          <a:latin typeface="Arial Black" panose="020B0A04020102020204" pitchFamily="34" charset="0"/>
                          <a:ea typeface="Golos Text" panose="020B0503020202020204" pitchFamily="34" charset="0"/>
                          <a:cs typeface="+mn-cs"/>
                        </a:rPr>
                        <a:t>Выбор</a:t>
                      </a:r>
                      <a:r>
                        <a:rPr lang="ru-RU" sz="1300" kern="1200" baseline="0" dirty="0">
                          <a:solidFill>
                            <a:srgbClr val="1B3455"/>
                          </a:solidFill>
                          <a:latin typeface="Arial Black" panose="020B0A04020102020204" pitchFamily="34" charset="0"/>
                          <a:ea typeface="Golos Text" panose="020B0503020202020204" pitchFamily="34" charset="0"/>
                          <a:cs typeface="+mn-cs"/>
                        </a:rPr>
                        <a:t> из справочника</a:t>
                      </a:r>
                      <a:endParaRPr lang="ru-RU" sz="1300" kern="1200" dirty="0">
                        <a:solidFill>
                          <a:srgbClr val="1B3455"/>
                        </a:solidFill>
                        <a:latin typeface="Arial Black" panose="020B0A04020102020204" pitchFamily="34" charset="0"/>
                        <a:ea typeface="Golos Text" panose="020B0503020202020204" pitchFamily="34" charset="0"/>
                        <a:cs typeface="+mn-cs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rgbClr val="C0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79D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9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5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kern="1200" baseline="0" noProof="0" dirty="0">
                          <a:solidFill>
                            <a:srgbClr val="229A72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ДА</a:t>
                      </a:r>
                      <a:endParaRPr lang="ru-RU" sz="1500" b="0" kern="1200" baseline="0" dirty="0">
                        <a:solidFill>
                          <a:srgbClr val="229A72"/>
                        </a:solidFill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rgbClr val="679D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1D7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dirty="0">
                          <a:solidFill>
                            <a:srgbClr val="1B3455"/>
                          </a:solidFill>
                          <a:latin typeface="Arial Black" panose="020B0A04020102020204" pitchFamily="34" charset="0"/>
                          <a:ea typeface="Golos Text" panose="020B0503020202020204" pitchFamily="34" charset="0"/>
                          <a:cs typeface="+mn-cs"/>
                        </a:rPr>
                        <a:t>Выбор</a:t>
                      </a:r>
                      <a:r>
                        <a:rPr lang="ru-RU" sz="1300" kern="1200" baseline="0" dirty="0">
                          <a:solidFill>
                            <a:srgbClr val="1B3455"/>
                          </a:solidFill>
                          <a:latin typeface="Arial Black" panose="020B0A04020102020204" pitchFamily="34" charset="0"/>
                          <a:ea typeface="Golos Text" panose="020B0503020202020204" pitchFamily="34" charset="0"/>
                          <a:cs typeface="+mn-cs"/>
                        </a:rPr>
                        <a:t> из справочника</a:t>
                      </a:r>
                      <a:endParaRPr lang="ru-RU" sz="1300" kern="1200" dirty="0">
                        <a:solidFill>
                          <a:srgbClr val="1B3455"/>
                        </a:solidFill>
                        <a:latin typeface="Arial Black" panose="020B0A04020102020204" pitchFamily="34" charset="0"/>
                        <a:ea typeface="Golos Text" panose="020B0503020202020204" pitchFamily="34" charset="0"/>
                        <a:cs typeface="+mn-cs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rgbClr val="C1D7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79D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9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0161099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8. Сведения о необходимости специальных</a:t>
                      </a:r>
                      <a:r>
                        <a:rPr lang="ru-RU" sz="1400" kern="1200" baseline="0" dirty="0">
                          <a:solidFill>
                            <a:srgbClr val="1B3455"/>
                          </a:solidFill>
                          <a:latin typeface="Arial" panose="020B0604020202020204" pitchFamily="34" charset="0"/>
                          <a:ea typeface="Golos Text" panose="020B0503020202020204" pitchFamily="34" charset="0"/>
                          <a:cs typeface="+mn-cs"/>
                        </a:rPr>
                        <a:t> условий на обучение по адаптированной образовательной программе****</a:t>
                      </a:r>
                      <a:endParaRPr lang="ru-RU" sz="1400" kern="1200" dirty="0">
                        <a:solidFill>
                          <a:srgbClr val="1B3455"/>
                        </a:solidFill>
                        <a:latin typeface="Arial" panose="020B0604020202020204" pitchFamily="34" charset="0"/>
                        <a:ea typeface="Golos Text" panose="020B0503020202020204" pitchFamily="34" charset="0"/>
                        <a:cs typeface="+mn-cs"/>
                      </a:endParaRPr>
                    </a:p>
                  </a:txBody>
                  <a:tcPr marL="216000" marR="182880" marT="91440" marB="91440">
                    <a:lnL w="12700" cap="flat" cmpd="sng" algn="ctr">
                      <a:solidFill>
                        <a:srgbClr val="679D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79D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5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kern="1200" baseline="0" noProof="0" dirty="0">
                          <a:solidFill>
                            <a:srgbClr val="229A72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ДА</a:t>
                      </a:r>
                      <a:endParaRPr lang="ru-RU" sz="1500" b="0" kern="1200" baseline="0" dirty="0">
                        <a:solidFill>
                          <a:srgbClr val="229A72"/>
                        </a:solidFill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rgbClr val="679D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dirty="0">
                          <a:solidFill>
                            <a:srgbClr val="1B3455"/>
                          </a:solidFill>
                          <a:latin typeface="Arial Black" panose="020B0A04020102020204" pitchFamily="34" charset="0"/>
                          <a:ea typeface="Golos Text" panose="020B0503020202020204" pitchFamily="34" charset="0"/>
                          <a:cs typeface="+mn-cs"/>
                        </a:rPr>
                        <a:t>Выбор</a:t>
                      </a:r>
                      <a:r>
                        <a:rPr lang="ru-RU" sz="1300" kern="1200" baseline="0" dirty="0">
                          <a:solidFill>
                            <a:srgbClr val="1B3455"/>
                          </a:solidFill>
                          <a:latin typeface="Arial Black" panose="020B0A04020102020204" pitchFamily="34" charset="0"/>
                          <a:ea typeface="Golos Text" panose="020B0503020202020204" pitchFamily="34" charset="0"/>
                          <a:cs typeface="+mn-cs"/>
                        </a:rPr>
                        <a:t> из справочника</a:t>
                      </a:r>
                      <a:endParaRPr lang="ru-RU" sz="1300" kern="1200" dirty="0">
                        <a:solidFill>
                          <a:srgbClr val="1B3455"/>
                        </a:solidFill>
                        <a:latin typeface="Arial Black" panose="020B0A04020102020204" pitchFamily="34" charset="0"/>
                        <a:ea typeface="Golos Text" panose="020B0503020202020204" pitchFamily="34" charset="0"/>
                        <a:cs typeface="+mn-cs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rgbClr val="C0D6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79D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9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5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kern="1200" baseline="0" noProof="0" dirty="0">
                          <a:solidFill>
                            <a:srgbClr val="229A72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ДА</a:t>
                      </a:r>
                      <a:endParaRPr lang="ru-RU" sz="1500" b="0" kern="1200" baseline="0" dirty="0">
                        <a:solidFill>
                          <a:srgbClr val="229A72"/>
                        </a:solidFill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rgbClr val="679D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1D7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580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dirty="0">
                          <a:solidFill>
                            <a:srgbClr val="1B3455"/>
                          </a:solidFill>
                          <a:latin typeface="Arial Black" panose="020B0A04020102020204" pitchFamily="34" charset="0"/>
                          <a:ea typeface="Golos Text" panose="020B0503020202020204" pitchFamily="34" charset="0"/>
                          <a:cs typeface="+mn-cs"/>
                        </a:rPr>
                        <a:t>Выбор</a:t>
                      </a:r>
                      <a:r>
                        <a:rPr lang="ru-RU" sz="1300" kern="1200" baseline="0" dirty="0">
                          <a:solidFill>
                            <a:srgbClr val="1B3455"/>
                          </a:solidFill>
                          <a:latin typeface="Arial Black" panose="020B0A04020102020204" pitchFamily="34" charset="0"/>
                          <a:ea typeface="Golos Text" panose="020B0503020202020204" pitchFamily="34" charset="0"/>
                          <a:cs typeface="+mn-cs"/>
                        </a:rPr>
                        <a:t> из справочника</a:t>
                      </a:r>
                      <a:endParaRPr lang="ru-RU" sz="1300" kern="1200" dirty="0">
                        <a:solidFill>
                          <a:srgbClr val="1B3455"/>
                        </a:solidFill>
                        <a:latin typeface="Arial Black" panose="020B0A04020102020204" pitchFamily="34" charset="0"/>
                        <a:ea typeface="Golos Text" panose="020B0503020202020204" pitchFamily="34" charset="0"/>
                        <a:cs typeface="+mn-cs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rgbClr val="C1D7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79D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9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46382"/>
                  </a:ext>
                </a:extLst>
              </a:tr>
              <a:tr h="716841">
                <a:tc>
                  <a:txBody>
                    <a:bodyPr/>
                    <a:lstStyle/>
                    <a:p>
                      <a:pPr marL="0" marR="0" lvl="0" indent="0" algn="l" defTabSz="435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E58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Итого сведений вносятся вручную</a:t>
                      </a:r>
                    </a:p>
                  </a:txBody>
                  <a:tcPr marL="216000" marR="182880" marT="91440" marB="91440" anchor="ctr">
                    <a:lnL w="12700" cap="flat" cmpd="sng" algn="ctr">
                      <a:solidFill>
                        <a:srgbClr val="95BC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79D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C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b="1" baseline="0" dirty="0">
                          <a:solidFill>
                            <a:srgbClr val="C33227"/>
                          </a:solidFill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1800" b="1" baseline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ru-RU" sz="1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E58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сведений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rgbClr val="679D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79D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C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35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ontserrat" panose="00000500000000000000" pitchFamily="2" charset="-52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35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29A72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E58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сведений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rgbClr val="679D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C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C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353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ontserrat" panose="00000500000000000000" pitchFamily="2" charset="-52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1447148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2054742-2EF4-4FBF-874D-C92A43A467DB}"/>
              </a:ext>
            </a:extLst>
          </p:cNvPr>
          <p:cNvSpPr txBox="1"/>
          <p:nvPr/>
        </p:nvSpPr>
        <p:spPr>
          <a:xfrm>
            <a:off x="1268215" y="9404031"/>
            <a:ext cx="3274874" cy="135550"/>
          </a:xfrm>
          <a:prstGeom prst="rect">
            <a:avLst/>
          </a:prstGeom>
          <a:effectLst/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>
              <a:lnSpc>
                <a:spcPts val="1000"/>
              </a:lnSpc>
              <a:spcBef>
                <a:spcPts val="0"/>
              </a:spcBef>
              <a:defRPr sz="900">
                <a:solidFill>
                  <a:srgbClr val="173463"/>
                </a:solidFill>
                <a:latin typeface="Montserrat" panose="00000500000000000000" pitchFamily="2" charset="-52"/>
                <a:ea typeface="Golos Text" panose="020B0503020202020204" pitchFamily="34" charset="0"/>
              </a:defRPr>
            </a:lvl1pPr>
          </a:lstStyle>
          <a:p>
            <a:r>
              <a:rPr lang="ru-RU" sz="1350" dirty="0">
                <a:latin typeface="Arial" panose="020B0604020202020204" pitchFamily="34" charset="0"/>
              </a:rPr>
              <a:t>Автоматически, СМЭВ (витрина)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A01F457-D216-4264-A9F1-057B2BCABA30}"/>
              </a:ext>
            </a:extLst>
          </p:cNvPr>
          <p:cNvSpPr/>
          <p:nvPr/>
        </p:nvSpPr>
        <p:spPr>
          <a:xfrm>
            <a:off x="748807" y="9385285"/>
            <a:ext cx="378767" cy="238820"/>
          </a:xfrm>
          <a:prstGeom prst="rect">
            <a:avLst/>
          </a:prstGeom>
          <a:solidFill>
            <a:srgbClr val="C5E9D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535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9D423D8-D489-4340-BC31-45645FACA132}"/>
              </a:ext>
            </a:extLst>
          </p:cNvPr>
          <p:cNvSpPr/>
          <p:nvPr/>
        </p:nvSpPr>
        <p:spPr>
          <a:xfrm>
            <a:off x="748807" y="9037837"/>
            <a:ext cx="378767" cy="238820"/>
          </a:xfrm>
          <a:prstGeom prst="rect">
            <a:avLst/>
          </a:prstGeom>
          <a:solidFill>
            <a:srgbClr val="F9E5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535"/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5BD0B3B9-FB3D-497D-9BF1-202081584093}"/>
              </a:ext>
            </a:extLst>
          </p:cNvPr>
          <p:cNvSpPr txBox="1">
            <a:spLocks/>
          </p:cNvSpPr>
          <p:nvPr/>
        </p:nvSpPr>
        <p:spPr>
          <a:xfrm>
            <a:off x="716757" y="1164847"/>
            <a:ext cx="13255275" cy="2151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indent="0" defTabSz="435305">
              <a:lnSpc>
                <a:spcPts val="1500"/>
              </a:lnSpc>
              <a:spcBef>
                <a:spcPts val="0"/>
              </a:spcBef>
              <a:buFontTx/>
              <a:buNone/>
              <a:defRPr sz="1400" b="0" i="0">
                <a:solidFill>
                  <a:srgbClr val="002E58"/>
                </a:solidFill>
                <a:latin typeface="Montserrat SemiBold" pitchFamily="2" charset="-52"/>
                <a:ea typeface="Golos Text Bold" pitchFamily="34" charset="-122"/>
                <a:cs typeface="Golos Text Bold" pitchFamily="34" charset="-120"/>
              </a:defRPr>
            </a:lvl1pPr>
            <a:lvl2pPr marL="0" indent="0" defTabSz="435305">
              <a:spcBef>
                <a:spcPts val="0"/>
              </a:spcBef>
              <a:buFontTx/>
              <a:buNone/>
              <a:defRPr sz="1400" b="1" i="0">
                <a:latin typeface="Montserrat" panose="00000500000000000000" pitchFamily="2" charset="-52"/>
                <a:cs typeface="Arial"/>
              </a:defRPr>
            </a:lvl2pPr>
            <a:lvl3pPr marL="181377" indent="-181377" defTabSz="435305">
              <a:spcBef>
                <a:spcPts val="0"/>
              </a:spcBef>
              <a:buSzPct val="80000"/>
              <a:buFont typeface="Lucida Grande"/>
              <a:buChar char="＞"/>
              <a:defRPr sz="1300" b="0" i="0">
                <a:latin typeface="Montserrat" panose="00000500000000000000" pitchFamily="2" charset="-52"/>
                <a:cs typeface="Arial"/>
              </a:defRPr>
            </a:lvl3pPr>
            <a:lvl4pPr marL="0" indent="0" defTabSz="435305">
              <a:spcBef>
                <a:spcPts val="0"/>
              </a:spcBef>
              <a:buFontTx/>
              <a:buNone/>
              <a:defRPr sz="1700" b="0" i="0" cap="all">
                <a:latin typeface="Montserrat" panose="00000500000000000000" pitchFamily="2" charset="-52"/>
                <a:cs typeface="Arial"/>
              </a:defRPr>
            </a:lvl4pPr>
            <a:lvl5pPr marL="0" indent="0" defTabSz="435305">
              <a:spcBef>
                <a:spcPts val="0"/>
              </a:spcBef>
              <a:buFontTx/>
              <a:buNone/>
              <a:defRPr sz="1000" b="0" i="0">
                <a:latin typeface="Montserrat" panose="00000500000000000000" pitchFamily="2" charset="-52"/>
                <a:cs typeface="Arial"/>
              </a:defRPr>
            </a:lvl5pPr>
            <a:lvl6pPr marL="2394176" indent="-217652" defTabSz="435305">
              <a:spcBef>
                <a:spcPct val="20000"/>
              </a:spcBef>
              <a:buFont typeface="Arial"/>
              <a:buChar char="•"/>
              <a:defRPr sz="1900"/>
            </a:lvl6pPr>
            <a:lvl7pPr marL="2829480" indent="-217652" defTabSz="435305">
              <a:spcBef>
                <a:spcPct val="20000"/>
              </a:spcBef>
              <a:buFont typeface="Arial"/>
              <a:buChar char="•"/>
              <a:defRPr sz="1900"/>
            </a:lvl7pPr>
            <a:lvl8pPr marL="3264785" indent="-217652" defTabSz="435305">
              <a:spcBef>
                <a:spcPct val="20000"/>
              </a:spcBef>
              <a:buFont typeface="Arial"/>
              <a:buChar char="•"/>
              <a:defRPr sz="1900"/>
            </a:lvl8pPr>
            <a:lvl9pPr marL="3700090" indent="-217652" defTabSz="435305">
              <a:spcBef>
                <a:spcPct val="20000"/>
              </a:spcBef>
              <a:buFont typeface="Arial"/>
              <a:buChar char="•"/>
              <a:defRPr sz="1900"/>
            </a:lvl9pPr>
          </a:lstStyle>
          <a:p>
            <a:r>
              <a:rPr lang="ru-RU" sz="2100" dirty="0">
                <a:latin typeface="Arial Black" panose="020B0A04020102020204" pitchFamily="34" charset="0"/>
              </a:rPr>
              <a:t>Запись в школу (по всем </a:t>
            </a:r>
            <a:r>
              <a:rPr lang="ru-RU" sz="2100" dirty="0" err="1">
                <a:latin typeface="Arial Black" panose="020B0A04020102020204" pitchFamily="34" charset="0"/>
              </a:rPr>
              <a:t>подуслугам</a:t>
            </a:r>
            <a:r>
              <a:rPr lang="ru-RU" sz="2100" dirty="0">
                <a:latin typeface="Arial Black" panose="020B0A04020102020204" pitchFamily="34" charset="0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086459-A6E6-6522-A2CA-144AD74D630C}"/>
              </a:ext>
            </a:extLst>
          </p:cNvPr>
          <p:cNvSpPr txBox="1"/>
          <p:nvPr/>
        </p:nvSpPr>
        <p:spPr>
          <a:xfrm>
            <a:off x="11918619" y="8719452"/>
            <a:ext cx="5975649" cy="7970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>
              <a:lnSpc>
                <a:spcPts val="1100"/>
              </a:lnSpc>
              <a:spcBef>
                <a:spcPts val="600"/>
              </a:spcBef>
              <a:defRPr sz="850" i="1">
                <a:solidFill>
                  <a:srgbClr val="7197C1"/>
                </a:solidFill>
                <a:latin typeface="Montserrat Medium" pitchFamily="2" charset="-52"/>
                <a:ea typeface="Golos Text" panose="020B0503020202020204" pitchFamily="34" charset="0"/>
              </a:defRPr>
            </a:lvl1pPr>
          </a:lstStyle>
          <a:p>
            <a:r>
              <a:rPr lang="ru-RU" sz="1275" i="0" dirty="0">
                <a:latin typeface="Arial" panose="020B0604020202020204" pitchFamily="34" charset="0"/>
                <a:cs typeface="Arial" panose="020B0604020202020204" pitchFamily="34" charset="0"/>
              </a:rPr>
              <a:t>*при подаче заявления по 1 этапу по месту жительства (пребывания)</a:t>
            </a:r>
          </a:p>
          <a:p>
            <a:r>
              <a:rPr lang="ru-RU" sz="1275" i="0" dirty="0">
                <a:latin typeface="Arial" panose="020B0604020202020204" pitchFamily="34" charset="0"/>
                <a:cs typeface="Arial" panose="020B0604020202020204" pitchFamily="34" charset="0"/>
              </a:rPr>
              <a:t>**при подаче заявления по 2 этапу не по месту жительства (пребывания)</a:t>
            </a:r>
          </a:p>
          <a:p>
            <a:r>
              <a:rPr lang="ru-RU" sz="1275" i="0" dirty="0">
                <a:latin typeface="Arial" panose="020B0604020202020204" pitchFamily="34" charset="0"/>
                <a:cs typeface="Arial" panose="020B0604020202020204" pitchFamily="34" charset="0"/>
              </a:rPr>
              <a:t>***при наличии государственного языка в субъекте РФ</a:t>
            </a:r>
          </a:p>
          <a:p>
            <a:r>
              <a:rPr lang="ru-RU" sz="1275" i="0" dirty="0">
                <a:latin typeface="Arial" panose="020B0604020202020204" pitchFamily="34" charset="0"/>
                <a:cs typeface="Arial" panose="020B0604020202020204" pitchFamily="34" charset="0"/>
              </a:rPr>
              <a:t>****для детей с ОВЗ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054742-2EF4-4FBF-874D-C92A43A467DB}"/>
              </a:ext>
            </a:extLst>
          </p:cNvPr>
          <p:cNvSpPr txBox="1"/>
          <p:nvPr/>
        </p:nvSpPr>
        <p:spPr>
          <a:xfrm>
            <a:off x="748807" y="8719452"/>
            <a:ext cx="3794282" cy="20774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1350" dirty="0">
                <a:solidFill>
                  <a:srgbClr val="345B78"/>
                </a:solidFill>
                <a:latin typeface="Arial Black" panose="020B0A04020102020204" pitchFamily="34" charset="0"/>
                <a:ea typeface="Golos Text" panose="020B0503020202020204" pitchFamily="34" charset="0"/>
              </a:rPr>
              <a:t>Заполнение поля формы запроса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2054742-2EF4-4FBF-874D-C92A43A467DB}"/>
              </a:ext>
            </a:extLst>
          </p:cNvPr>
          <p:cNvSpPr txBox="1"/>
          <p:nvPr/>
        </p:nvSpPr>
        <p:spPr>
          <a:xfrm>
            <a:off x="1268215" y="9056583"/>
            <a:ext cx="3274874" cy="135550"/>
          </a:xfrm>
          <a:prstGeom prst="rect">
            <a:avLst/>
          </a:prstGeom>
          <a:effectLst/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>
              <a:lnSpc>
                <a:spcPts val="1000"/>
              </a:lnSpc>
              <a:spcBef>
                <a:spcPts val="0"/>
              </a:spcBef>
              <a:defRPr sz="900">
                <a:solidFill>
                  <a:srgbClr val="173463"/>
                </a:solidFill>
                <a:latin typeface="Montserrat" panose="00000500000000000000" pitchFamily="2" charset="-52"/>
                <a:ea typeface="Golos Text" panose="020B0503020202020204" pitchFamily="34" charset="0"/>
              </a:defRPr>
            </a:lvl1pPr>
          </a:lstStyle>
          <a:p>
            <a:r>
              <a:rPr lang="ru-RU" sz="1350" dirty="0">
                <a:latin typeface="Arial" panose="020B0604020202020204" pitchFamily="34" charset="0"/>
              </a:rPr>
              <a:t>Вручную</a:t>
            </a:r>
          </a:p>
        </p:txBody>
      </p:sp>
    </p:spTree>
    <p:extLst>
      <p:ext uri="{BB962C8B-B14F-4D97-AF65-F5344CB8AC3E}">
        <p14:creationId xmlns:p14="http://schemas.microsoft.com/office/powerpoint/2010/main" val="21677180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6306</TotalTime>
  <Words>3205</Words>
  <Application>Microsoft Office PowerPoint</Application>
  <PresentationFormat>Произвольный</PresentationFormat>
  <Paragraphs>569</Paragraphs>
  <Slides>19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31" baseType="lpstr">
      <vt:lpstr>Arial Black</vt:lpstr>
      <vt:lpstr>Montserrat</vt:lpstr>
      <vt:lpstr>Golos Text Medium</vt:lpstr>
      <vt:lpstr>Golos Text</vt:lpstr>
      <vt:lpstr>Times New Roman</vt:lpstr>
      <vt:lpstr>Golos Text Bold</vt:lpstr>
      <vt:lpstr>Golos Text Regular</vt:lpstr>
      <vt:lpstr>Montserrat SemiBold</vt:lpstr>
      <vt:lpstr>Montserrat Black</vt:lpstr>
      <vt:lpstr>Arial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направления и результаты трансформации</vt:lpstr>
      <vt:lpstr>Оптимизация сведений, заполняемых заявителем вручную в составе запроса о предоставлении услуги, а также дополняемые и исключаемые сведения</vt:lpstr>
      <vt:lpstr>Оптимизация перечня документов, представляемых заявителем самостоятельно</vt:lpstr>
      <vt:lpstr>Оптимизация административных процедур</vt:lpstr>
      <vt:lpstr>Перечень требуемых межведомственных обменов</vt:lpstr>
      <vt:lpstr>Взаимодействия заявителя с ведомством</vt:lpstr>
      <vt:lpstr>Проактивный режим предоставления услуги (ПР)</vt:lpstr>
      <vt:lpstr>Сведения, являющиеся причиной запуска проактивного режима</vt:lpstr>
      <vt:lpstr>Исчерпывающий перечень оснований для отказа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Совместная работа студенческих научных обществ</dc:title>
  <dc:creator>Илья Вадимович Аряшев</dc:creator>
  <cp:lastModifiedBy>Кедис Олег Александрович</cp:lastModifiedBy>
  <cp:revision>151</cp:revision>
  <dcterms:created xsi:type="dcterms:W3CDTF">2006-08-16T00:00:00Z</dcterms:created>
  <dcterms:modified xsi:type="dcterms:W3CDTF">2026-05-15T04:59:29Z</dcterms:modified>
  <dc:identifier>DAFBgDPqeLc</dc:identifier>
</cp:coreProperties>
</file>