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74" r:id="rId2"/>
    <p:sldId id="276" r:id="rId3"/>
    <p:sldId id="261" r:id="rId4"/>
    <p:sldId id="277" r:id="rId5"/>
    <p:sldId id="259" r:id="rId6"/>
    <p:sldId id="278" r:id="rId7"/>
    <p:sldId id="271" r:id="rId8"/>
    <p:sldId id="289" r:id="rId9"/>
    <p:sldId id="290" r:id="rId10"/>
    <p:sldId id="272" r:id="rId11"/>
    <p:sldId id="270" r:id="rId12"/>
    <p:sldId id="257" r:id="rId13"/>
    <p:sldId id="260" r:id="rId14"/>
    <p:sldId id="262" r:id="rId15"/>
    <p:sldId id="263" r:id="rId16"/>
    <p:sldId id="285" r:id="rId17"/>
    <p:sldId id="293" r:id="rId18"/>
    <p:sldId id="294" r:id="rId19"/>
    <p:sldId id="283" r:id="rId20"/>
    <p:sldId id="291" r:id="rId21"/>
    <p:sldId id="292" r:id="rId22"/>
    <p:sldId id="295" r:id="rId23"/>
    <p:sldId id="296" r:id="rId24"/>
    <p:sldId id="269" r:id="rId25"/>
  </p:sldIdLst>
  <p:sldSz cx="12192000" cy="6858000"/>
  <p:notesSz cx="6858000" cy="9144000"/>
  <p:embeddedFontLs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Gotham pro" panose="02000503040000020004" charset="0"/>
      <p:regular r:id="rId37"/>
      <p:bold r:id="rId38"/>
      <p:italic r:id="rId39"/>
      <p:boldItalic r:id="rId40"/>
    </p:embeddedFont>
    <p:embeddedFont>
      <p:font typeface="Arial Black" panose="020B0A04020102020204" pitchFamily="34" charset="0"/>
      <p:bold r:id="rId41"/>
    </p:embeddedFont>
    <p:embeddedFont>
      <p:font typeface="Gotham pro" panose="02000503040000020004" charset="0"/>
      <p:regular r:id="rId37"/>
      <p:bold r:id="rId38"/>
      <p:italic r:id="rId39"/>
      <p:boldItalic r:id="rId4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848484"/>
    <a:srgbClr val="FFFFFF"/>
    <a:srgbClr val="0B1D57"/>
    <a:srgbClr val="F2F2F2"/>
    <a:srgbClr val="ECECEC"/>
    <a:srgbClr val="C0C0C0"/>
    <a:srgbClr val="0738D3"/>
    <a:srgbClr val="7696FE"/>
    <a:srgbClr val="0E4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3" autoAdjust="0"/>
    <p:restoredTop sz="94717" autoAdjust="0"/>
  </p:normalViewPr>
  <p:slideViewPr>
    <p:cSldViewPr snapToGrid="0">
      <p:cViewPr varScale="1">
        <p:scale>
          <a:sx n="83" d="100"/>
          <a:sy n="83" d="100"/>
        </p:scale>
        <p:origin x="59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55F9E-3710-46A3-A973-CC99185FAE5B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84FE0-88FD-44F2-AF7A-487091294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644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Добавить логотип ИРНИТУ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84FE0-88FD-44F2-AF7A-487091294A0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077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Увеличить шрифт (на всех слайдах)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84FE0-88FD-44F2-AF7A-487091294A0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639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Шрифт </a:t>
            </a:r>
            <a:r>
              <a:rPr lang="ru-RU" dirty="0" err="1"/>
              <a:t>увеличить,серый</a:t>
            </a:r>
            <a:r>
              <a:rPr lang="ru-RU" dirty="0"/>
              <a:t> цвет заменить – его не видно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84FE0-88FD-44F2-AF7A-487091294A0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927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Серый заменить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84FE0-88FD-44F2-AF7A-487091294A0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061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Добавить фото красивого коридора, шрифт другой надо.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84FE0-88FD-44F2-AF7A-487091294A0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681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Шрифт </a:t>
            </a:r>
            <a:r>
              <a:rPr lang="ru-RU" dirty="0" err="1"/>
              <a:t>увеличить,серый</a:t>
            </a:r>
            <a:r>
              <a:rPr lang="ru-RU" dirty="0"/>
              <a:t> цвет заменить – его не видно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84FE0-88FD-44F2-AF7A-487091294A0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899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Серый заменить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84FE0-88FD-44F2-AF7A-487091294A0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786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Увеличить шрифт (на всех слайдах)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84FE0-88FD-44F2-AF7A-487091294A0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987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Серый заменить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84FE0-88FD-44F2-AF7A-487091294A0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639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Цветовую гамму единую сделать</a:t>
            </a:r>
            <a:r>
              <a:rPr lang="ru-RU" baseline="0" dirty="0"/>
              <a:t> по шрифтам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84FE0-88FD-44F2-AF7A-487091294A0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909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Серый цвет заменить, шрифт увеличить.</a:t>
            </a:r>
            <a:r>
              <a:rPr lang="ru-RU" baseline="0" dirty="0"/>
              <a:t> Может про рейтинги вуза добавить и про программу Приоритет 2030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84FE0-88FD-44F2-AF7A-487091294A0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039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Шрифт увеличить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84FE0-88FD-44F2-AF7A-487091294A0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78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Далее инфа про </a:t>
            </a:r>
            <a:r>
              <a:rPr lang="ru-RU" dirty="0" err="1"/>
              <a:t>энергошколу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84FE0-88FD-44F2-AF7A-487091294A0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978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Здесь появится</a:t>
            </a:r>
            <a:r>
              <a:rPr lang="ru-RU" baseline="0" dirty="0"/>
              <a:t> инфа из </a:t>
            </a:r>
            <a:r>
              <a:rPr lang="ru-RU" baseline="0" dirty="0" err="1"/>
              <a:t>презы</a:t>
            </a:r>
            <a:r>
              <a:rPr lang="ru-RU" baseline="0" dirty="0"/>
              <a:t> по </a:t>
            </a:r>
            <a:r>
              <a:rPr lang="ru-RU" baseline="0" dirty="0" err="1"/>
              <a:t>энергошколе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84FE0-88FD-44F2-AF7A-487091294A0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115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Вот здесь добавить про </a:t>
            </a:r>
            <a:r>
              <a:rPr lang="ru-RU" dirty="0" err="1"/>
              <a:t>доп</a:t>
            </a:r>
            <a:r>
              <a:rPr lang="ru-RU" dirty="0"/>
              <a:t> баллы к </a:t>
            </a:r>
            <a:r>
              <a:rPr lang="ru-RU" dirty="0" err="1"/>
              <a:t>егэ</a:t>
            </a:r>
            <a:r>
              <a:rPr lang="ru-RU" dirty="0"/>
              <a:t>, плюс 7, шрифт увеличить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84FE0-88FD-44F2-AF7A-487091294A0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365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84FE0-88FD-44F2-AF7A-487091294A0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241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Увеличить шрифт, добавить про разные стипендии, добавить бы еще слайд с веселостями о жизни в </a:t>
            </a:r>
            <a:r>
              <a:rPr lang="ru-RU" dirty="0" err="1"/>
              <a:t>ирниту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84FE0-88FD-44F2-AF7A-487091294A0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075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8315-7142-4C2C-8B48-F435E0BEA3E1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6E3F-4B61-474C-A3E9-3CC087E51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5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8315-7142-4C2C-8B48-F435E0BEA3E1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6E3F-4B61-474C-A3E9-3CC087E51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552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8315-7142-4C2C-8B48-F435E0BEA3E1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6E3F-4B61-474C-A3E9-3CC087E51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876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032342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8315-7142-4C2C-8B48-F435E0BEA3E1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6E3F-4B61-474C-A3E9-3CC087E51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53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8315-7142-4C2C-8B48-F435E0BEA3E1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6E3F-4B61-474C-A3E9-3CC087E51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635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8315-7142-4C2C-8B48-F435E0BEA3E1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6E3F-4B61-474C-A3E9-3CC087E51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15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8315-7142-4C2C-8B48-F435E0BEA3E1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6E3F-4B61-474C-A3E9-3CC087E51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16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8315-7142-4C2C-8B48-F435E0BEA3E1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6E3F-4B61-474C-A3E9-3CC087E51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42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8315-7142-4C2C-8B48-F435E0BEA3E1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6E3F-4B61-474C-A3E9-3CC087E51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78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8315-7142-4C2C-8B48-F435E0BEA3E1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6E3F-4B61-474C-A3E9-3CC087E51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924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8315-7142-4C2C-8B48-F435E0BEA3E1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6E3F-4B61-474C-A3E9-3CC087E51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567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78315-7142-4C2C-8B48-F435E0BEA3E1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36E3F-4B61-474C-A3E9-3CC087E51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5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3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jpe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5.jpeg"/><Relationship Id="rId5" Type="http://schemas.openxmlformats.org/officeDocument/2006/relationships/image" Target="../media/image34.jpeg"/><Relationship Id="rId10" Type="http://schemas.openxmlformats.org/officeDocument/2006/relationships/image" Target="../media/image44.jpeg"/><Relationship Id="rId4" Type="http://schemas.openxmlformats.org/officeDocument/2006/relationships/image" Target="../media/image33.jpe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google.com/spreadsheets/d/1DUF2isFWsqVSYhbaACYtbgcLi_YjDqpE3GLQIVgkKQg/edit#gid=69851113" TargetMode="Externa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7.jpeg"/><Relationship Id="rId7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hyperlink" Target="https://docs.google.com/spreadsheets/d/1DUF2isFWsqVSYhbaACYtbgcLi_YjDqpE3GLQIVgkKQg/edit#gid=6985111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61ef3b895869a8c612d5045f_boy-smiling-on-campus.jpg" descr="61ef3b895869a8c612d5045f_boy-smiling-on-campus.jpg"/>
          <p:cNvPicPr>
            <a:picLocks noChangeAspect="1"/>
          </p:cNvPicPr>
          <p:nvPr/>
        </p:nvPicPr>
        <p:blipFill>
          <a:blip r:embed="rId3"/>
          <a:srcRect l="4596" t="4561" b="13954"/>
          <a:stretch>
            <a:fillRect/>
          </a:stretch>
        </p:blipFill>
        <p:spPr>
          <a:xfrm>
            <a:off x="-33338" y="-61020"/>
            <a:ext cx="12258615" cy="698004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ЭНЕРГЕТИКА + 1"/>
          <p:cNvSpPr txBox="1"/>
          <p:nvPr/>
        </p:nvSpPr>
        <p:spPr>
          <a:xfrm>
            <a:off x="6688363" y="4272399"/>
            <a:ext cx="5419753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9800">
                <a:solidFill>
                  <a:srgbClr val="005FBC"/>
                </a:solidFill>
                <a:latin typeface="Evander ExtraLight"/>
                <a:ea typeface="Evander ExtraLight"/>
                <a:cs typeface="Evander ExtraLight"/>
                <a:sym typeface="Evander ExtraLight"/>
              </a:defRPr>
            </a:pPr>
            <a:r>
              <a:rPr sz="6000" b="1" spc="-150" dirty="0">
                <a:solidFill>
                  <a:srgbClr val="0033CC"/>
                </a:solidFill>
                <a:latin typeface="Century Gothic" panose="020B0502020202020204" pitchFamily="34" charset="0"/>
              </a:rPr>
              <a:t>ЭНЕРГЕТИКА</a:t>
            </a:r>
            <a:r>
              <a:rPr sz="6000" b="1" spc="-150" dirty="0">
                <a:ln>
                  <a:solidFill>
                    <a:srgbClr val="0033CC"/>
                  </a:solidFill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+</a:t>
            </a:r>
            <a:r>
              <a:rPr sz="6000" b="1" spc="-150" dirty="0">
                <a:solidFill>
                  <a:srgbClr val="0033CC"/>
                </a:solidFill>
                <a:latin typeface="Century Gothic" panose="020B0502020202020204" pitchFamily="34" charset="0"/>
              </a:rPr>
              <a:t>1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263342" y="301583"/>
            <a:ext cx="6496857" cy="1476099"/>
            <a:chOff x="5199842" y="301584"/>
            <a:chExt cx="6496857" cy="1476099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5199842" y="301584"/>
              <a:ext cx="6496857" cy="1476099"/>
            </a:xfrm>
            <a:prstGeom prst="roundRect">
              <a:avLst>
                <a:gd name="adj" fmla="val 43667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53" name="Screenshot 2023-05-25 at 04.35.42.png" descr="Screenshot 2023-05-25 at 04.35.42.png"/>
            <p:cNvPicPr>
              <a:picLocks noChangeAspect="1"/>
            </p:cNvPicPr>
            <p:nvPr/>
          </p:nvPicPr>
          <p:blipFill rotWithShape="1">
            <a:blip r:embed="rId4"/>
            <a:srcRect l="1182" t="5508" r="13325" b="4257"/>
            <a:stretch/>
          </p:blipFill>
          <p:spPr>
            <a:xfrm>
              <a:off x="6694063" y="531734"/>
              <a:ext cx="3434746" cy="955995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1509" y="531102"/>
            <a:ext cx="1170533" cy="8961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3926" y="443378"/>
            <a:ext cx="1164437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06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-2143125" y="-4879975"/>
            <a:ext cx="16478250" cy="10001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solidFill>
                  <a:srgbClr val="0033CC"/>
                </a:solidFill>
                <a:latin typeface="Century Gothic" panose="020B0502020202020204" pitchFamily="34" charset="0"/>
              </a:rPr>
              <a:t>ЭнергоКласс</a:t>
            </a:r>
            <a:endParaRPr lang="ru-RU" b="1" dirty="0">
              <a:solidFill>
                <a:srgbClr val="0033CC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924800" y="1575882"/>
            <a:ext cx="3429000" cy="3340606"/>
          </a:xfrm>
          <a:prstGeom prst="roundRect">
            <a:avLst>
              <a:gd name="adj" fmla="val 9536"/>
            </a:avLst>
          </a:prstGeom>
          <a:solidFill>
            <a:srgbClr val="F2F2F2"/>
          </a:solidFill>
          <a:ln>
            <a:noFill/>
          </a:ln>
          <a:effectLst>
            <a:outerShdw blurRad="190500" dist="38100" dir="2700000" sx="104000" sy="104000" algn="tl" rotWithShape="0">
              <a:schemeClr val="bg1">
                <a:lumMod val="50000"/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9600" y="1557736"/>
            <a:ext cx="3429000" cy="3358752"/>
          </a:xfrm>
          <a:prstGeom prst="roundRect">
            <a:avLst>
              <a:gd name="adj" fmla="val 9536"/>
            </a:avLst>
          </a:prstGeom>
          <a:solidFill>
            <a:srgbClr val="F2F2F2"/>
          </a:solidFill>
          <a:ln>
            <a:noFill/>
          </a:ln>
          <a:effectLst>
            <a:outerShdw blurRad="190500" dist="38100" dir="2700000" sx="104000" sy="104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062DAC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67200" y="1557738"/>
            <a:ext cx="3429000" cy="3358750"/>
          </a:xfrm>
          <a:prstGeom prst="roundRect">
            <a:avLst>
              <a:gd name="adj" fmla="val 9536"/>
            </a:avLst>
          </a:prstGeom>
          <a:solidFill>
            <a:srgbClr val="F2F2F2"/>
          </a:solidFill>
          <a:ln>
            <a:noFill/>
          </a:ln>
          <a:effectLst>
            <a:outerShdw blurRad="190500" dist="38100" dir="2700000" sx="104000" sy="104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828800" y="1783480"/>
            <a:ext cx="990600" cy="975360"/>
          </a:xfrm>
          <a:prstGeom prst="ellipse">
            <a:avLst/>
          </a:prstGeom>
          <a:solidFill>
            <a:srgbClr val="002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486400" y="1783480"/>
            <a:ext cx="990600" cy="975360"/>
          </a:xfrm>
          <a:prstGeom prst="ellipse">
            <a:avLst/>
          </a:prstGeom>
          <a:solidFill>
            <a:srgbClr val="002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9144000" y="1799355"/>
            <a:ext cx="990600" cy="975360"/>
          </a:xfrm>
          <a:prstGeom prst="ellipse">
            <a:avLst/>
          </a:prstGeom>
          <a:solidFill>
            <a:srgbClr val="002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901700" y="2774715"/>
            <a:ext cx="29508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entury Gothic" panose="020B0502020202020204" pitchFamily="34" charset="0"/>
              </a:rPr>
              <a:t>Качественная </a:t>
            </a:r>
            <a:r>
              <a:rPr lang="ru-RU" sz="1600" b="1" dirty="0" smtClean="0">
                <a:latin typeface="Century Gothic" panose="020B0502020202020204" pitchFamily="34" charset="0"/>
              </a:rPr>
              <a:t>подготовка школьников: физика</a:t>
            </a:r>
            <a:r>
              <a:rPr lang="ru-RU" sz="1600" b="1" dirty="0">
                <a:latin typeface="Century Gothic" panose="020B0502020202020204" pitchFamily="34" charset="0"/>
              </a:rPr>
              <a:t>, математика и русский язык с целью успешной сдачи </a:t>
            </a:r>
            <a:r>
              <a:rPr lang="ru-RU" sz="1600" b="1" dirty="0" smtClean="0">
                <a:latin typeface="Century Gothic" panose="020B0502020202020204" pitchFamily="34" charset="0"/>
              </a:rPr>
              <a:t>ЕГЭ.</a:t>
            </a:r>
            <a:endParaRPr lang="en-US" sz="1600" b="1" dirty="0">
              <a:latin typeface="Century Gothic" panose="020B0502020202020204" pitchFamily="34" charset="0"/>
            </a:endParaRPr>
          </a:p>
          <a:p>
            <a:pPr algn="ctr"/>
            <a:r>
              <a:rPr lang="ru-RU" sz="1600" b="1" dirty="0" smtClean="0">
                <a:latin typeface="Century Gothic" panose="020B0502020202020204" pitchFamily="34" charset="0"/>
              </a:rPr>
              <a:t>Дополнительно 7 </a:t>
            </a:r>
            <a:r>
              <a:rPr lang="ru-RU" sz="1600" b="1" dirty="0">
                <a:latin typeface="Century Gothic" panose="020B0502020202020204" pitchFamily="34" charset="0"/>
              </a:rPr>
              <a:t>баллов при поступлении в Иркутский </a:t>
            </a:r>
            <a:r>
              <a:rPr lang="ru-RU" sz="1600" b="1" dirty="0" err="1">
                <a:latin typeface="Century Gothic" panose="020B0502020202020204" pitchFamily="34" charset="0"/>
              </a:rPr>
              <a:t>Политех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1065" y="2867509"/>
            <a:ext cx="2506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entury Gothic" panose="020B0502020202020204" pitchFamily="34" charset="0"/>
              </a:rPr>
              <a:t>Знакомство будущих абитуриентов с основами энергетического </a:t>
            </a:r>
            <a:r>
              <a:rPr lang="ru-RU" sz="1600" b="1" dirty="0" smtClean="0">
                <a:latin typeface="Century Gothic" panose="020B0502020202020204" pitchFamily="34" charset="0"/>
              </a:rPr>
              <a:t>на предприятиях </a:t>
            </a:r>
            <a:r>
              <a:rPr lang="ru-RU" sz="1600" b="1" dirty="0">
                <a:latin typeface="Century Gothic" panose="020B0502020202020204" pitchFamily="34" charset="0"/>
              </a:rPr>
              <a:t>энергетики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8665" y="2867508"/>
            <a:ext cx="25069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entury Gothic" panose="020B0502020202020204" pitchFamily="34" charset="0"/>
              </a:rPr>
              <a:t>П</a:t>
            </a:r>
            <a:r>
              <a:rPr lang="ru-RU" sz="1600" b="1" dirty="0" smtClean="0">
                <a:latin typeface="Century Gothic" panose="020B0502020202020204" pitchFamily="34" charset="0"/>
              </a:rPr>
              <a:t>едагоги</a:t>
            </a:r>
            <a:r>
              <a:rPr lang="ru-RU" sz="1600" b="1" dirty="0">
                <a:latin typeface="Century Gothic" panose="020B0502020202020204" pitchFamily="34" charset="0"/>
              </a:rPr>
              <a:t>, имеющие большой опыт работы </a:t>
            </a:r>
            <a:r>
              <a:rPr lang="ru-RU" sz="1600" b="1" dirty="0" smtClean="0">
                <a:latin typeface="Century Gothic" panose="020B0502020202020204" pitchFamily="34" charset="0"/>
              </a:rPr>
              <a:t>в региональных </a:t>
            </a:r>
            <a:r>
              <a:rPr lang="ru-RU" sz="1600" b="1" dirty="0">
                <a:latin typeface="Century Gothic" panose="020B0502020202020204" pitchFamily="34" charset="0"/>
              </a:rPr>
              <a:t>предметных  </a:t>
            </a:r>
            <a:r>
              <a:rPr lang="ru-RU" sz="1600" b="1" dirty="0" smtClean="0">
                <a:latin typeface="Century Gothic" panose="020B0502020202020204" pitchFamily="34" charset="0"/>
              </a:rPr>
              <a:t>комиссиях </a:t>
            </a:r>
            <a:r>
              <a:rPr lang="ru-RU" sz="1600" b="1" dirty="0">
                <a:latin typeface="Century Gothic" panose="020B0502020202020204" pitchFamily="34" charset="0"/>
              </a:rPr>
              <a:t>ЕГЭ, </a:t>
            </a:r>
            <a:r>
              <a:rPr lang="ru-RU" sz="1600" b="1" dirty="0" smtClean="0">
                <a:latin typeface="Century Gothic" panose="020B0502020202020204" pitchFamily="34" charset="0"/>
              </a:rPr>
              <a:t> эксперты ЕГЭ 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40" name="Прямоугольник: скругленные углы 60">
            <a:extLst>
              <a:ext uri="{FF2B5EF4-FFF2-40B4-BE49-F238E27FC236}">
                <a16:creationId xmlns:a16="http://schemas.microsoft.com/office/drawing/2014/main" id="{19908220-18F0-44C5-958C-A1172584285F}"/>
              </a:ext>
            </a:extLst>
          </p:cNvPr>
          <p:cNvSpPr/>
          <p:nvPr/>
        </p:nvSpPr>
        <p:spPr>
          <a:xfrm>
            <a:off x="4010685" y="5845038"/>
            <a:ext cx="3890356" cy="6972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50800" dir="5400000" algn="ctr" rotWithShape="0">
              <a:schemeClr val="tx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0033CC"/>
                </a:solidFill>
                <a:latin typeface="Century Gothic" panose="020B0502020202020204" pitchFamily="34" charset="0"/>
              </a:rPr>
              <a:t>ЭнергоКласс</a:t>
            </a:r>
            <a:endParaRPr lang="ru-RU" sz="2000" b="1" dirty="0">
              <a:solidFill>
                <a:srgbClr val="0033C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036262"/>
            <a:ext cx="550400" cy="550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236" y="1920699"/>
            <a:ext cx="665963" cy="665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023562"/>
            <a:ext cx="563100" cy="56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7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9B9AFA-1653-439D-861F-3EFCC5A04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6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-2143125" y="-4879975"/>
            <a:ext cx="16478250" cy="10001250"/>
          </a:xfrm>
          <a:prstGeom prst="ellipse">
            <a:avLst/>
          </a:prstGeom>
          <a:solidFill>
            <a:srgbClr val="062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Институт </a:t>
            </a:r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Энергетики Иркутского </a:t>
            </a:r>
            <a:r>
              <a:rPr lang="ru-RU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Политеха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924800" y="1993900"/>
            <a:ext cx="3429000" cy="2922587"/>
          </a:xfrm>
          <a:prstGeom prst="roundRect">
            <a:avLst>
              <a:gd name="adj" fmla="val 9536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sx="104000" sy="104000" algn="tl" rotWithShape="0">
              <a:schemeClr val="bg1">
                <a:lumMod val="50000"/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9600" y="1978026"/>
            <a:ext cx="3429000" cy="2938462"/>
          </a:xfrm>
          <a:prstGeom prst="roundRect">
            <a:avLst>
              <a:gd name="adj" fmla="val 9536"/>
            </a:avLst>
          </a:prstGeom>
          <a:solidFill>
            <a:schemeClr val="bg1"/>
          </a:solidFill>
          <a:ln>
            <a:noFill/>
          </a:ln>
          <a:effectLst>
            <a:outerShdw blurRad="139700" dist="38100" dir="5400000" sx="104000" sy="104000" algn="t" rotWithShape="0">
              <a:schemeClr val="bg1">
                <a:lumMod val="50000"/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062DAC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67200" y="1978026"/>
            <a:ext cx="3429000" cy="2938461"/>
          </a:xfrm>
          <a:prstGeom prst="roundRect">
            <a:avLst>
              <a:gd name="adj" fmla="val 953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828800" y="2328229"/>
            <a:ext cx="990600" cy="975360"/>
          </a:xfrm>
          <a:prstGeom prst="ellipse">
            <a:avLst/>
          </a:prstGeom>
          <a:solidFill>
            <a:srgbClr val="002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486400" y="2328229"/>
            <a:ext cx="990600" cy="975360"/>
          </a:xfrm>
          <a:prstGeom prst="ellipse">
            <a:avLst/>
          </a:prstGeom>
          <a:solidFill>
            <a:srgbClr val="002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9144000" y="2344104"/>
            <a:ext cx="990600" cy="975360"/>
          </a:xfrm>
          <a:prstGeom prst="ellipse">
            <a:avLst/>
          </a:prstGeom>
          <a:solidFill>
            <a:srgbClr val="002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104900" y="3579974"/>
            <a:ext cx="2506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entury Gothic" panose="020B0502020202020204" pitchFamily="34" charset="0"/>
              </a:rPr>
              <a:t>Более 50 современных научно-</a:t>
            </a:r>
          </a:p>
          <a:p>
            <a:pPr algn="ctr"/>
            <a:r>
              <a:rPr lang="ru-RU" sz="1600" b="1" dirty="0">
                <a:latin typeface="Century Gothic" panose="020B0502020202020204" pitchFamily="34" charset="0"/>
              </a:rPr>
              <a:t>исследовательских и учебных</a:t>
            </a:r>
          </a:p>
          <a:p>
            <a:pPr algn="ctr"/>
            <a:r>
              <a:rPr lang="ru-RU" sz="1600" b="1" dirty="0">
                <a:latin typeface="Century Gothic" panose="020B0502020202020204" pitchFamily="34" charset="0"/>
              </a:rPr>
              <a:t>лабораторий.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8210" y="3579974"/>
            <a:ext cx="2506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entury Gothic" panose="020B0502020202020204" pitchFamily="34" charset="0"/>
              </a:rPr>
              <a:t>Наш институт – это неограниченное количество</a:t>
            </a:r>
          </a:p>
          <a:p>
            <a:pPr algn="ctr"/>
            <a:r>
              <a:rPr lang="ru-RU" sz="1600" b="1" dirty="0">
                <a:latin typeface="Century Gothic" panose="020B0502020202020204" pitchFamily="34" charset="0"/>
              </a:rPr>
              <a:t>возможностей.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85810" y="3607338"/>
            <a:ext cx="2506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entury Gothic" panose="020B0502020202020204" pitchFamily="34" charset="0"/>
              </a:rPr>
              <a:t>Более 20 тысяч выпускников – специалистов за почти 60 лет истории.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753" y="2396961"/>
            <a:ext cx="837895" cy="83789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434727" y="4365497"/>
            <a:ext cx="1042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Проверить!</a:t>
            </a:r>
          </a:p>
        </p:txBody>
      </p:sp>
      <p:sp>
        <p:nvSpPr>
          <p:cNvPr id="40" name="Прямоугольник: скругленные углы 60">
            <a:extLst>
              <a:ext uri="{FF2B5EF4-FFF2-40B4-BE49-F238E27FC236}">
                <a16:creationId xmlns:a16="http://schemas.microsoft.com/office/drawing/2014/main" id="{19908220-18F0-44C5-958C-A1172584285F}"/>
              </a:ext>
            </a:extLst>
          </p:cNvPr>
          <p:cNvSpPr/>
          <p:nvPr/>
        </p:nvSpPr>
        <p:spPr>
          <a:xfrm>
            <a:off x="4010685" y="5845038"/>
            <a:ext cx="3890356" cy="69721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62DAC"/>
              </a:gs>
              <a:gs pos="100000">
                <a:srgbClr val="0139F0"/>
              </a:gs>
            </a:gsLst>
            <a:lin ang="16200000" scaled="1"/>
          </a:gradFill>
          <a:ln>
            <a:noFill/>
          </a:ln>
          <a:effectLst>
            <a:outerShdw blurRad="139700" dist="50800" dir="5400000" algn="ctr" rotWithShape="0">
              <a:schemeClr val="tx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Институт Энергетики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77" y="2519816"/>
            <a:ext cx="601449" cy="6014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700" y="2396961"/>
            <a:ext cx="745200" cy="7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6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cdn.discordapp.com/attachments/842561332208599040/1026643517587607602/image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3" r="43435"/>
          <a:stretch/>
        </p:blipFill>
        <p:spPr bwMode="auto">
          <a:xfrm>
            <a:off x="6648451" y="0"/>
            <a:ext cx="5905499" cy="6858000"/>
          </a:xfrm>
          <a:prstGeom prst="roundRect">
            <a:avLst>
              <a:gd name="adj" fmla="val 611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4675" y="470055"/>
            <a:ext cx="7604760" cy="93196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2A54CE"/>
                </a:solidFill>
                <a:latin typeface="Century Gothic" panose="020B0502020202020204" pitchFamily="34" charset="0"/>
              </a:rPr>
              <a:t>Направления подготовки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423" y="581305"/>
            <a:ext cx="4393581" cy="375847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 smtClean="0">
                <a:latin typeface="Century Gothic" panose="020B0502020202020204" pitchFamily="34" charset="0"/>
              </a:rPr>
              <a:t>вы</a:t>
            </a:r>
            <a:r>
              <a:rPr lang="ru-RU" sz="1800" b="1" dirty="0" smtClean="0">
                <a:latin typeface="Century Gothic" panose="020B0502020202020204" pitchFamily="34" charset="0"/>
              </a:rPr>
              <a:t>сокий </a:t>
            </a:r>
            <a:r>
              <a:rPr lang="ru-RU" sz="1800" b="1" dirty="0">
                <a:latin typeface="Century Gothic" panose="020B0502020202020204" pitchFamily="34" charset="0"/>
              </a:rPr>
              <a:t>уровень </a:t>
            </a:r>
            <a:r>
              <a:rPr lang="ru-RU" sz="1800" b="1" dirty="0" smtClean="0">
                <a:latin typeface="Century Gothic" panose="020B0502020202020204" pitchFamily="34" charset="0"/>
              </a:rPr>
              <a:t>подготовки; </a:t>
            </a:r>
          </a:p>
          <a:p>
            <a:pPr>
              <a:lnSpc>
                <a:spcPct val="80000"/>
              </a:lnSpc>
              <a:spcBef>
                <a:spcPts val="0"/>
              </a:spcBef>
              <a:buFontTx/>
              <a:buChar char="-"/>
            </a:pPr>
            <a:endParaRPr lang="ru-RU" sz="1800" b="1" dirty="0"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sz="1800" b="1" dirty="0" smtClean="0">
                <a:latin typeface="Century Gothic" panose="020B0502020202020204" pitchFamily="34" charset="0"/>
              </a:rPr>
              <a:t>высококвалифицированный профессорско-преподавательский состав;</a:t>
            </a:r>
          </a:p>
          <a:p>
            <a:pPr>
              <a:lnSpc>
                <a:spcPct val="80000"/>
              </a:lnSpc>
              <a:spcBef>
                <a:spcPts val="0"/>
              </a:spcBef>
              <a:buFontTx/>
              <a:buChar char="-"/>
            </a:pPr>
            <a:endParaRPr lang="ru-RU" sz="1800" b="1" dirty="0"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sz="1800" b="1" dirty="0">
                <a:latin typeface="Century Gothic" panose="020B0502020202020204" pitchFamily="34" charset="0"/>
              </a:rPr>
              <a:t>в</a:t>
            </a:r>
            <a:r>
              <a:rPr lang="ru-RU" sz="1800" b="1" dirty="0" smtClean="0">
                <a:latin typeface="Century Gothic" panose="020B0502020202020204" pitchFamily="34" charset="0"/>
              </a:rPr>
              <a:t>овлечение в </a:t>
            </a:r>
            <a:r>
              <a:rPr lang="ru-RU" sz="1800" b="1" dirty="0">
                <a:latin typeface="Century Gothic" panose="020B0502020202020204" pitchFamily="34" charset="0"/>
              </a:rPr>
              <a:t>учебный процесс специалистов-производственников, </a:t>
            </a:r>
            <a:endParaRPr lang="ru-RU" sz="1800" b="1" dirty="0" smtClean="0"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sz="1800" b="1" dirty="0" smtClean="0">
                <a:latin typeface="Century Gothic" panose="020B0502020202020204" pitchFamily="34" charset="0"/>
              </a:rPr>
              <a:t>индивидуальный выбор </a:t>
            </a:r>
            <a:r>
              <a:rPr lang="ru-RU" sz="1800" b="1" dirty="0">
                <a:latin typeface="Century Gothic" panose="020B0502020202020204" pitchFamily="34" charset="0"/>
              </a:rPr>
              <a:t>спецкурсов, </a:t>
            </a:r>
            <a:endParaRPr lang="ru-RU" sz="1800" b="1" dirty="0" smtClean="0"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Tx/>
              <a:buChar char="-"/>
            </a:pPr>
            <a:endParaRPr lang="ru-RU" sz="1800" b="1" dirty="0" smtClean="0"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sz="1800" b="1" dirty="0" smtClean="0">
                <a:latin typeface="Century Gothic" panose="020B0502020202020204" pitchFamily="34" charset="0"/>
              </a:rPr>
              <a:t>сочетание </a:t>
            </a:r>
            <a:r>
              <a:rPr lang="ru-RU" sz="1800" b="1" dirty="0">
                <a:latin typeface="Century Gothic" panose="020B0502020202020204" pitchFamily="34" charset="0"/>
              </a:rPr>
              <a:t>экспериментальных и теоретических методов с широким </a:t>
            </a:r>
            <a:r>
              <a:rPr lang="ru-RU" sz="1800" b="1" dirty="0" smtClean="0">
                <a:latin typeface="Century Gothic" panose="020B0502020202020204" pitchFamily="34" charset="0"/>
              </a:rPr>
              <a:t>использованием цифровых технологий (цифровые кафедры);</a:t>
            </a:r>
          </a:p>
          <a:p>
            <a:pPr>
              <a:lnSpc>
                <a:spcPct val="80000"/>
              </a:lnSpc>
              <a:spcBef>
                <a:spcPts val="0"/>
              </a:spcBef>
              <a:buFontTx/>
              <a:buChar char="-"/>
            </a:pPr>
            <a:endParaRPr lang="ru-RU" sz="1800" b="1" dirty="0" smtClean="0"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sz="1800" b="1" dirty="0" smtClean="0">
                <a:latin typeface="Century Gothic" panose="020B0502020202020204" pitchFamily="34" charset="0"/>
              </a:rPr>
              <a:t>дополнительное бесплатное образование в сфере ИТ (доп. диплом)</a:t>
            </a:r>
          </a:p>
          <a:p>
            <a:pPr>
              <a:lnSpc>
                <a:spcPct val="80000"/>
              </a:lnSpc>
              <a:spcBef>
                <a:spcPts val="0"/>
              </a:spcBef>
              <a:buFontTx/>
              <a:buChar char="-"/>
            </a:pP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602766" y="-182880"/>
            <a:ext cx="5905498" cy="6858000"/>
          </a:xfrm>
          <a:prstGeom prst="roundRect">
            <a:avLst>
              <a:gd name="adj" fmla="val 6344"/>
            </a:avLst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53000" y="1581150"/>
            <a:ext cx="4510314" cy="2089150"/>
          </a:xfrm>
          <a:prstGeom prst="roundRect">
            <a:avLst>
              <a:gd name="adj" fmla="val 17305"/>
            </a:avLst>
          </a:prstGeom>
          <a:solidFill>
            <a:schemeClr val="bg1"/>
          </a:solidFill>
          <a:ln>
            <a:noFill/>
          </a:ln>
          <a:effectLst>
            <a:outerShdw blurRad="482600" dist="381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98353" y="1730306"/>
            <a:ext cx="3577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4"/>
              </a:lnSpc>
            </a:pPr>
            <a:r>
              <a:rPr lang="ru-RU" sz="2000" b="1" dirty="0">
                <a:solidFill>
                  <a:srgbClr val="2A54CE"/>
                </a:solidFill>
                <a:latin typeface="Century Gothic" panose="020B0502020202020204" pitchFamily="34" charset="0"/>
                <a:cs typeface="SDFRMV+Raleway Bold"/>
              </a:rPr>
              <a:t>13.03.01 "Теплоэнергетика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9256" y="1939418"/>
            <a:ext cx="3577799" cy="609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4"/>
              </a:lnSpc>
            </a:pPr>
            <a:r>
              <a:rPr lang="ru-RU" sz="2000" b="1" dirty="0">
                <a:solidFill>
                  <a:srgbClr val="2A54CE"/>
                </a:solidFill>
                <a:latin typeface="Century Gothic" panose="020B0502020202020204" pitchFamily="34" charset="0"/>
                <a:cs typeface="SDFRMV+Raleway Bold"/>
              </a:rPr>
              <a:t>и теплотехника":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556250" y="2625725"/>
            <a:ext cx="3646116" cy="0"/>
          </a:xfrm>
          <a:prstGeom prst="line">
            <a:avLst/>
          </a:prstGeom>
          <a:ln w="9525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53702" y="2765286"/>
            <a:ext cx="37486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Century Gothic" panose="020B0502020202020204" pitchFamily="34" charset="0"/>
                <a:cs typeface="SDFRMV+Raleway Bold"/>
              </a:rPr>
              <a:t>Тепловые электрические станции</a:t>
            </a:r>
          </a:p>
          <a:p>
            <a:r>
              <a:rPr lang="ru-RU" sz="1300" b="1" dirty="0">
                <a:latin typeface="Century Gothic" panose="020B0502020202020204" pitchFamily="34" charset="0"/>
                <a:cs typeface="SDFRMV+Raleway Bold"/>
              </a:rPr>
              <a:t>Современные технологии и инжиниринг в</a:t>
            </a:r>
          </a:p>
          <a:p>
            <a:r>
              <a:rPr lang="ru-RU" sz="1300" b="1" dirty="0">
                <a:latin typeface="Century Gothic" panose="020B0502020202020204" pitchFamily="34" charset="0"/>
                <a:cs typeface="SDFRMV+Raleway Bold"/>
              </a:rPr>
              <a:t>теплоэнергетике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953000" y="3872459"/>
            <a:ext cx="4510314" cy="2089150"/>
          </a:xfrm>
          <a:prstGeom prst="roundRect">
            <a:avLst>
              <a:gd name="adj" fmla="val 17305"/>
            </a:avLst>
          </a:prstGeom>
          <a:gradFill flip="none" rotWithShape="1">
            <a:gsLst>
              <a:gs pos="0">
                <a:srgbClr val="062DAC"/>
              </a:gs>
              <a:gs pos="100000">
                <a:srgbClr val="0139F0"/>
              </a:gs>
            </a:gsLst>
            <a:lin ang="16200000" scaled="1"/>
            <a:tileRect/>
          </a:gradFill>
          <a:ln>
            <a:noFill/>
          </a:ln>
          <a:effectLst>
            <a:outerShdw blurRad="482600" dist="381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9257" y="4034827"/>
            <a:ext cx="3577799" cy="609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4"/>
              </a:lnSpc>
            </a:pP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и электротехника":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556250" y="4668023"/>
            <a:ext cx="3646116" cy="6669"/>
          </a:xfrm>
          <a:prstGeom prst="line">
            <a:avLst/>
          </a:prstGeom>
          <a:ln w="9525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453702" y="4674692"/>
            <a:ext cx="37486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Электрические станции</a:t>
            </a:r>
          </a:p>
          <a:p>
            <a:r>
              <a:rPr lang="ru-RU" sz="1300" b="1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Электроснабжение</a:t>
            </a:r>
          </a:p>
          <a:p>
            <a:r>
              <a:rPr lang="ru-RU" sz="1300" b="1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Электрооборудование и автоматика для</a:t>
            </a:r>
          </a:p>
          <a:p>
            <a:r>
              <a:rPr lang="ru-RU" sz="1300" b="1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промышленности и энергетики</a:t>
            </a:r>
          </a:p>
          <a:p>
            <a:r>
              <a:rPr lang="ru-RU" sz="1300" b="1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Современные технологии электроэнергетики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98353" y="3812552"/>
            <a:ext cx="4064961" cy="609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4"/>
              </a:lnSpc>
            </a:pP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13.03.02"Электроэнергетика 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727983" y="5637759"/>
            <a:ext cx="1493044" cy="323850"/>
          </a:xfrm>
          <a:prstGeom prst="roundRect">
            <a:avLst>
              <a:gd name="adj" fmla="val 50000"/>
            </a:avLst>
          </a:prstGeom>
          <a:solidFill>
            <a:srgbClr val="002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2052127" y="5625418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254197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" grpId="0" animBg="1"/>
      <p:bldP spid="12" grpId="0"/>
      <p:bldP spid="16" grpId="0"/>
      <p:bldP spid="22" grpId="0"/>
      <p:bldP spid="23" grpId="0" animBg="1"/>
      <p:bldP spid="24" grpId="0"/>
      <p:bldP spid="26" grpId="0"/>
      <p:bldP spid="27" grpId="0"/>
      <p:bldP spid="28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rcRect t="17663"/>
          <a:stretch>
            <a:fillRect/>
          </a:stretch>
        </p:blipFill>
        <p:spPr>
          <a:xfrm>
            <a:off x="7934325" y="1376465"/>
            <a:ext cx="3419475" cy="2309499"/>
          </a:xfrm>
          <a:custGeom>
            <a:avLst/>
            <a:gdLst>
              <a:gd name="connsiteX0" fmla="*/ 328080 w 3419475"/>
              <a:gd name="connsiteY0" fmla="*/ 0 h 2309499"/>
              <a:gd name="connsiteX1" fmla="*/ 3091395 w 3419475"/>
              <a:gd name="connsiteY1" fmla="*/ 0 h 2309499"/>
              <a:gd name="connsiteX2" fmla="*/ 3419475 w 3419475"/>
              <a:gd name="connsiteY2" fmla="*/ 328080 h 2309499"/>
              <a:gd name="connsiteX3" fmla="*/ 3419475 w 3419475"/>
              <a:gd name="connsiteY3" fmla="*/ 1983320 h 2309499"/>
              <a:gd name="connsiteX4" fmla="*/ 3157515 w 3419475"/>
              <a:gd name="connsiteY4" fmla="*/ 2304735 h 2309499"/>
              <a:gd name="connsiteX5" fmla="*/ 3110253 w 3419475"/>
              <a:gd name="connsiteY5" fmla="*/ 2309499 h 2309499"/>
              <a:gd name="connsiteX6" fmla="*/ 309223 w 3419475"/>
              <a:gd name="connsiteY6" fmla="*/ 2309499 h 2309499"/>
              <a:gd name="connsiteX7" fmla="*/ 261961 w 3419475"/>
              <a:gd name="connsiteY7" fmla="*/ 2304735 h 2309499"/>
              <a:gd name="connsiteX8" fmla="*/ 0 w 3419475"/>
              <a:gd name="connsiteY8" fmla="*/ 1983320 h 2309499"/>
              <a:gd name="connsiteX9" fmla="*/ 0 w 3419475"/>
              <a:gd name="connsiteY9" fmla="*/ 328080 h 2309499"/>
              <a:gd name="connsiteX10" fmla="*/ 328080 w 3419475"/>
              <a:gd name="connsiteY10" fmla="*/ 0 h 230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19475" h="2309499">
                <a:moveTo>
                  <a:pt x="328080" y="0"/>
                </a:moveTo>
                <a:lnTo>
                  <a:pt x="3091395" y="0"/>
                </a:lnTo>
                <a:cubicBezTo>
                  <a:pt x="3272589" y="0"/>
                  <a:pt x="3419475" y="146886"/>
                  <a:pt x="3419475" y="328080"/>
                </a:cubicBezTo>
                <a:lnTo>
                  <a:pt x="3419475" y="1983320"/>
                </a:lnTo>
                <a:cubicBezTo>
                  <a:pt x="3419475" y="2141865"/>
                  <a:pt x="3307015" y="2274143"/>
                  <a:pt x="3157515" y="2304735"/>
                </a:cubicBezTo>
                <a:lnTo>
                  <a:pt x="3110253" y="2309499"/>
                </a:lnTo>
                <a:lnTo>
                  <a:pt x="309223" y="2309499"/>
                </a:lnTo>
                <a:lnTo>
                  <a:pt x="261961" y="2304735"/>
                </a:lnTo>
                <a:cubicBezTo>
                  <a:pt x="112460" y="2274143"/>
                  <a:pt x="0" y="2141865"/>
                  <a:pt x="0" y="1983320"/>
                </a:cubicBezTo>
                <a:lnTo>
                  <a:pt x="0" y="328080"/>
                </a:lnTo>
                <a:cubicBezTo>
                  <a:pt x="0" y="146886"/>
                  <a:pt x="146886" y="0"/>
                  <a:pt x="328080" y="0"/>
                </a:cubicBezTo>
                <a:close/>
              </a:path>
            </a:pathLst>
          </a:cu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rcRect l="5447" r="11337"/>
          <a:stretch>
            <a:fillRect/>
          </a:stretch>
        </p:blipFill>
        <p:spPr>
          <a:xfrm>
            <a:off x="4291013" y="1376464"/>
            <a:ext cx="3419475" cy="2311400"/>
          </a:xfrm>
          <a:custGeom>
            <a:avLst/>
            <a:gdLst>
              <a:gd name="connsiteX0" fmla="*/ 328080 w 3419475"/>
              <a:gd name="connsiteY0" fmla="*/ 0 h 2311400"/>
              <a:gd name="connsiteX1" fmla="*/ 3091395 w 3419475"/>
              <a:gd name="connsiteY1" fmla="*/ 0 h 2311400"/>
              <a:gd name="connsiteX2" fmla="*/ 3419475 w 3419475"/>
              <a:gd name="connsiteY2" fmla="*/ 328080 h 2311400"/>
              <a:gd name="connsiteX3" fmla="*/ 3419475 w 3419475"/>
              <a:gd name="connsiteY3" fmla="*/ 1983320 h 2311400"/>
              <a:gd name="connsiteX4" fmla="*/ 3091395 w 3419475"/>
              <a:gd name="connsiteY4" fmla="*/ 2311400 h 2311400"/>
              <a:gd name="connsiteX5" fmla="*/ 328080 w 3419475"/>
              <a:gd name="connsiteY5" fmla="*/ 2311400 h 2311400"/>
              <a:gd name="connsiteX6" fmla="*/ 0 w 3419475"/>
              <a:gd name="connsiteY6" fmla="*/ 1983320 h 2311400"/>
              <a:gd name="connsiteX7" fmla="*/ 0 w 3419475"/>
              <a:gd name="connsiteY7" fmla="*/ 328080 h 2311400"/>
              <a:gd name="connsiteX8" fmla="*/ 328080 w 3419475"/>
              <a:gd name="connsiteY8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475" h="2311400">
                <a:moveTo>
                  <a:pt x="328080" y="0"/>
                </a:moveTo>
                <a:lnTo>
                  <a:pt x="3091395" y="0"/>
                </a:lnTo>
                <a:cubicBezTo>
                  <a:pt x="3272589" y="0"/>
                  <a:pt x="3419475" y="146886"/>
                  <a:pt x="3419475" y="328080"/>
                </a:cubicBezTo>
                <a:lnTo>
                  <a:pt x="3419475" y="1983320"/>
                </a:lnTo>
                <a:cubicBezTo>
                  <a:pt x="3419475" y="2164514"/>
                  <a:pt x="3272589" y="2311400"/>
                  <a:pt x="3091395" y="2311400"/>
                </a:cubicBezTo>
                <a:lnTo>
                  <a:pt x="328080" y="2311400"/>
                </a:lnTo>
                <a:cubicBezTo>
                  <a:pt x="146886" y="2311400"/>
                  <a:pt x="0" y="2164514"/>
                  <a:pt x="0" y="1983320"/>
                </a:cubicBezTo>
                <a:lnTo>
                  <a:pt x="0" y="328080"/>
                </a:lnTo>
                <a:cubicBezTo>
                  <a:pt x="0" y="146886"/>
                  <a:pt x="146886" y="0"/>
                  <a:pt x="328080" y="0"/>
                </a:cubicBezTo>
                <a:close/>
              </a:path>
            </a:pathLst>
          </a:custGeom>
        </p:spPr>
      </p:pic>
      <p:pic>
        <p:nvPicPr>
          <p:cNvPr id="15" name="Рисунок 14" descr="https://www.newkaliningrad.ru/upload/iblock/8da/8da1d280a4e6f1dd5d981534ccee8db6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t="2418" r="3072" b="2418"/>
          <a:stretch>
            <a:fillRect/>
          </a:stretch>
        </p:blipFill>
        <p:spPr bwMode="auto">
          <a:xfrm>
            <a:off x="647701" y="1376464"/>
            <a:ext cx="3419475" cy="2311400"/>
          </a:xfrm>
          <a:custGeom>
            <a:avLst/>
            <a:gdLst>
              <a:gd name="connsiteX0" fmla="*/ 328080 w 3419475"/>
              <a:gd name="connsiteY0" fmla="*/ 0 h 2311400"/>
              <a:gd name="connsiteX1" fmla="*/ 3091395 w 3419475"/>
              <a:gd name="connsiteY1" fmla="*/ 0 h 2311400"/>
              <a:gd name="connsiteX2" fmla="*/ 3419475 w 3419475"/>
              <a:gd name="connsiteY2" fmla="*/ 328080 h 2311400"/>
              <a:gd name="connsiteX3" fmla="*/ 3419475 w 3419475"/>
              <a:gd name="connsiteY3" fmla="*/ 1983320 h 2311400"/>
              <a:gd name="connsiteX4" fmla="*/ 3091395 w 3419475"/>
              <a:gd name="connsiteY4" fmla="*/ 2311400 h 2311400"/>
              <a:gd name="connsiteX5" fmla="*/ 328080 w 3419475"/>
              <a:gd name="connsiteY5" fmla="*/ 2311400 h 2311400"/>
              <a:gd name="connsiteX6" fmla="*/ 0 w 3419475"/>
              <a:gd name="connsiteY6" fmla="*/ 1983320 h 2311400"/>
              <a:gd name="connsiteX7" fmla="*/ 0 w 3419475"/>
              <a:gd name="connsiteY7" fmla="*/ 328080 h 2311400"/>
              <a:gd name="connsiteX8" fmla="*/ 328080 w 3419475"/>
              <a:gd name="connsiteY8" fmla="*/ 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475" h="2311400">
                <a:moveTo>
                  <a:pt x="328080" y="0"/>
                </a:moveTo>
                <a:lnTo>
                  <a:pt x="3091395" y="0"/>
                </a:lnTo>
                <a:cubicBezTo>
                  <a:pt x="3272589" y="0"/>
                  <a:pt x="3419475" y="146886"/>
                  <a:pt x="3419475" y="328080"/>
                </a:cubicBezTo>
                <a:lnTo>
                  <a:pt x="3419475" y="1983320"/>
                </a:lnTo>
                <a:cubicBezTo>
                  <a:pt x="3419475" y="2164514"/>
                  <a:pt x="3272589" y="2311400"/>
                  <a:pt x="3091395" y="2311400"/>
                </a:cubicBezTo>
                <a:lnTo>
                  <a:pt x="328080" y="2311400"/>
                </a:lnTo>
                <a:cubicBezTo>
                  <a:pt x="146886" y="2311400"/>
                  <a:pt x="0" y="2164514"/>
                  <a:pt x="0" y="1983320"/>
                </a:cubicBezTo>
                <a:lnTo>
                  <a:pt x="0" y="328080"/>
                </a:lnTo>
                <a:cubicBezTo>
                  <a:pt x="0" y="146886"/>
                  <a:pt x="146886" y="0"/>
                  <a:pt x="328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161924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Century Gothic" panose="020B0502020202020204" pitchFamily="34" charset="0"/>
              </a:rPr>
              <a:t>Где проходят практику </a:t>
            </a:r>
            <a:r>
              <a:rPr lang="ru-RU" sz="4000" b="1" dirty="0">
                <a:solidFill>
                  <a:srgbClr val="0029CA"/>
                </a:solidFill>
                <a:latin typeface="Century Gothic" panose="020B0502020202020204" pitchFamily="34" charset="0"/>
              </a:rPr>
              <a:t>студенты</a:t>
            </a:r>
            <a:r>
              <a:rPr lang="ru-RU" sz="4000" b="1" dirty="0">
                <a:latin typeface="Century Gothic" panose="020B0502020202020204" pitchFamily="34" charset="0"/>
              </a:rPr>
              <a:t> и работают </a:t>
            </a:r>
            <a:r>
              <a:rPr lang="ru-RU" sz="4000" b="1" dirty="0">
                <a:solidFill>
                  <a:srgbClr val="0029CA"/>
                </a:solidFill>
                <a:latin typeface="Century Gothic" panose="020B0502020202020204" pitchFamily="34" charset="0"/>
              </a:rPr>
              <a:t>выпускники</a:t>
            </a:r>
            <a:r>
              <a:rPr lang="ru-RU" sz="4000" b="1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34112" y="-1675837"/>
            <a:ext cx="57992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pc="-15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Министерство</a:t>
            </a:r>
            <a:r>
              <a:rPr lang="ru-RU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 </a:t>
            </a:r>
            <a:r>
              <a:rPr lang="ru-RU" spc="-17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жилищной </a:t>
            </a:r>
            <a:r>
              <a:rPr lang="ru-RU" spc="-14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политики</a:t>
            </a:r>
            <a:r>
              <a:rPr lang="ru-RU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 и</a:t>
            </a:r>
            <a:r>
              <a:rPr lang="ru-RU" spc="-21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 </a:t>
            </a:r>
            <a:r>
              <a:rPr lang="ru-RU" spc="-14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энергетики</a:t>
            </a:r>
          </a:p>
          <a:p>
            <a:r>
              <a:rPr lang="ru-RU" spc="-15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Иркутской</a:t>
            </a:r>
            <a:r>
              <a:rPr lang="ru-RU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 </a:t>
            </a:r>
            <a:r>
              <a:rPr lang="ru-RU" spc="-14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области</a:t>
            </a:r>
          </a:p>
          <a:p>
            <a:r>
              <a:rPr lang="ru-RU" spc="-16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ФГБУН</a:t>
            </a:r>
            <a:r>
              <a:rPr lang="ru-RU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 </a:t>
            </a:r>
            <a:r>
              <a:rPr lang="ru-RU" spc="-18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ИСЭМ</a:t>
            </a:r>
            <a:r>
              <a:rPr lang="ru-RU" spc="-10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 </a:t>
            </a:r>
            <a:r>
              <a:rPr lang="ru-RU" spc="-17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СО</a:t>
            </a:r>
            <a:r>
              <a:rPr lang="ru-RU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 </a:t>
            </a:r>
            <a:r>
              <a:rPr lang="ru-RU" spc="-16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РАН</a:t>
            </a:r>
          </a:p>
          <a:p>
            <a:r>
              <a:rPr lang="ru-RU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ООО "Альфа-центр"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2477" y="4695146"/>
            <a:ext cx="3149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spc="-15" dirty="0" smtClean="0">
                <a:latin typeface="Century Gothic" panose="020B0502020202020204" pitchFamily="34" charset="0"/>
                <a:cs typeface="SDFRMV+Raleway Bold"/>
              </a:rPr>
              <a:t>"</a:t>
            </a:r>
            <a:r>
              <a:rPr lang="ru-RU" sz="1200" b="1" spc="-15" dirty="0" err="1">
                <a:latin typeface="Century Gothic" panose="020B0502020202020204" pitchFamily="34" charset="0"/>
                <a:cs typeface="SDFRMV+Raleway Bold"/>
              </a:rPr>
              <a:t>ЕвросибЭнерго</a:t>
            </a:r>
            <a:r>
              <a:rPr lang="ru-RU" sz="1200" b="1" spc="-15" dirty="0" smtClean="0">
                <a:latin typeface="Century Gothic" panose="020B0502020202020204" pitchFamily="34" charset="0"/>
                <a:cs typeface="SDFRMV+Raleway Bold"/>
              </a:rPr>
              <a:t>"</a:t>
            </a:r>
            <a:endParaRPr lang="ru-RU" sz="1200" b="1" spc="-15" dirty="0">
              <a:latin typeface="Century Gothic" panose="020B0502020202020204" pitchFamily="34" charset="0"/>
              <a:cs typeface="SDFRMV+Raleway Bold"/>
            </a:endParaRPr>
          </a:p>
          <a:p>
            <a:r>
              <a:rPr lang="ru-RU" sz="1200" b="1" spc="-15" dirty="0" smtClean="0">
                <a:latin typeface="Century Gothic" panose="020B0502020202020204" pitchFamily="34" charset="0"/>
                <a:cs typeface="SDFRMV+Raleway Bold"/>
              </a:rPr>
              <a:t>"ЕвроСибЭнерго-инжиниринг</a:t>
            </a:r>
            <a:r>
              <a:rPr lang="ru-RU" sz="1200" b="1" spc="-15" dirty="0">
                <a:latin typeface="Century Gothic" panose="020B0502020202020204" pitchFamily="34" charset="0"/>
                <a:cs typeface="SDFRMV+Raleway Bold"/>
              </a:rPr>
              <a:t>"</a:t>
            </a:r>
          </a:p>
          <a:p>
            <a:r>
              <a:rPr lang="ru-RU" sz="1200" b="1" spc="-15" dirty="0" smtClean="0">
                <a:latin typeface="Century Gothic" panose="020B0502020202020204" pitchFamily="34" charset="0"/>
                <a:cs typeface="SDFRMV+Raleway Bold"/>
              </a:rPr>
              <a:t>"Байкальская </a:t>
            </a:r>
            <a:r>
              <a:rPr lang="ru-RU" sz="1200" b="1" spc="-15" dirty="0">
                <a:latin typeface="Century Gothic" panose="020B0502020202020204" pitchFamily="34" charset="0"/>
                <a:cs typeface="SDFRMV+Raleway Bold"/>
              </a:rPr>
              <a:t>энергетическая компания"</a:t>
            </a:r>
          </a:p>
          <a:p>
            <a:r>
              <a:rPr lang="ru-RU" sz="1200" b="1" spc="-15" dirty="0" smtClean="0">
                <a:latin typeface="Century Gothic" panose="020B0502020202020204" pitchFamily="34" charset="0"/>
                <a:cs typeface="SDFRMV+Raleway Bold"/>
              </a:rPr>
              <a:t>"Иркутская</a:t>
            </a:r>
            <a:r>
              <a:rPr lang="en-US" sz="1200" b="1" spc="-15" dirty="0" smtClean="0">
                <a:latin typeface="Century Gothic" panose="020B0502020202020204" pitchFamily="34" charset="0"/>
                <a:cs typeface="SDFRMV+Raleway Bold"/>
              </a:rPr>
              <a:t> </a:t>
            </a:r>
            <a:r>
              <a:rPr lang="ru-RU" sz="1200" b="1" spc="-15" dirty="0" err="1" smtClean="0">
                <a:latin typeface="Century Gothic" panose="020B0502020202020204" pitchFamily="34" charset="0"/>
                <a:cs typeface="SDFRMV+Raleway Bold"/>
              </a:rPr>
              <a:t>Энергосбытовая</a:t>
            </a:r>
            <a:r>
              <a:rPr lang="ru-RU" sz="1200" b="1" spc="-15" dirty="0" smtClean="0">
                <a:latin typeface="Century Gothic" panose="020B0502020202020204" pitchFamily="34" charset="0"/>
                <a:cs typeface="SDFRMV+Raleway Bold"/>
              </a:rPr>
              <a:t> компания»</a:t>
            </a:r>
            <a:endParaRPr lang="ru-RU" sz="1200" b="1" spc="-15" dirty="0">
              <a:latin typeface="Century Gothic" panose="020B0502020202020204" pitchFamily="34" charset="0"/>
              <a:cs typeface="SDFRMV+Raleway Bold"/>
            </a:endParaRPr>
          </a:p>
          <a:p>
            <a:r>
              <a:rPr lang="ru-RU" sz="1200" b="1" spc="-15" dirty="0" smtClean="0">
                <a:latin typeface="Century Gothic" panose="020B0502020202020204" pitchFamily="34" charset="0"/>
                <a:cs typeface="SDFRMV+Raleway Bold"/>
              </a:rPr>
              <a:t>"Иркутская электросетевая </a:t>
            </a:r>
            <a:r>
              <a:rPr lang="ru-RU" sz="1200" b="1" spc="-15" dirty="0">
                <a:latin typeface="Century Gothic" panose="020B0502020202020204" pitchFamily="34" charset="0"/>
                <a:cs typeface="SDFRMV+Raleway Bold"/>
              </a:rPr>
              <a:t>компания"</a:t>
            </a:r>
          </a:p>
          <a:p>
            <a:r>
              <a:rPr lang="ru-RU" sz="1200" b="1" spc="-15" dirty="0" smtClean="0">
                <a:latin typeface="Century Gothic" panose="020B0502020202020204" pitchFamily="34" charset="0"/>
                <a:cs typeface="SDFRMV+Raleway Bold"/>
              </a:rPr>
              <a:t>"</a:t>
            </a:r>
            <a:r>
              <a:rPr lang="ru-RU" sz="1200" b="1" spc="-15" dirty="0" err="1" smtClean="0">
                <a:latin typeface="Century Gothic" panose="020B0502020202020204" pitchFamily="34" charset="0"/>
                <a:cs typeface="SDFRMV+Raleway Bold"/>
              </a:rPr>
              <a:t>Байкалэнерго</a:t>
            </a:r>
            <a:r>
              <a:rPr lang="ru-RU" sz="1200" b="1" spc="-15" dirty="0">
                <a:latin typeface="Century Gothic" panose="020B0502020202020204" pitchFamily="34" charset="0"/>
                <a:cs typeface="SDFRMV+Raleway Bold"/>
              </a:rPr>
              <a:t>"</a:t>
            </a:r>
          </a:p>
          <a:p>
            <a:r>
              <a:rPr lang="ru-RU" sz="1200" b="1" spc="-15" dirty="0" smtClean="0">
                <a:latin typeface="Century Gothic" panose="020B0502020202020204" pitchFamily="34" charset="0"/>
                <a:cs typeface="SDFRMV+Raleway Bold"/>
              </a:rPr>
              <a:t>"</a:t>
            </a:r>
            <a:r>
              <a:rPr lang="ru-RU" sz="1200" b="1" spc="-15" dirty="0" err="1" smtClean="0">
                <a:latin typeface="Century Gothic" panose="020B0502020202020204" pitchFamily="34" charset="0"/>
                <a:cs typeface="SDFRMV+Raleway Bold"/>
              </a:rPr>
              <a:t>Россети</a:t>
            </a:r>
            <a:r>
              <a:rPr lang="ru-RU" sz="1200" b="1" spc="-15" dirty="0">
                <a:latin typeface="Century Gothic" panose="020B0502020202020204" pitchFamily="34" charset="0"/>
                <a:cs typeface="SDFRMV+Raleway Bold"/>
              </a:rPr>
              <a:t>"</a:t>
            </a:r>
          </a:p>
          <a:p>
            <a:r>
              <a:rPr lang="ru-RU" sz="1200" b="1" spc="-15" dirty="0" smtClean="0">
                <a:latin typeface="Century Gothic" panose="020B0502020202020204" pitchFamily="34" charset="0"/>
                <a:cs typeface="SDFRMV+Raleway Bold"/>
              </a:rPr>
              <a:t>"Сибирская угольная энергетическая </a:t>
            </a:r>
            <a:r>
              <a:rPr lang="ru-RU" sz="1200" b="1" spc="-15" dirty="0">
                <a:latin typeface="Century Gothic" panose="020B0502020202020204" pitchFamily="34" charset="0"/>
                <a:cs typeface="SDFRMV+Raleway Bold"/>
              </a:rPr>
              <a:t>компания"</a:t>
            </a:r>
          </a:p>
          <a:p>
            <a:endParaRPr lang="ru-RU" sz="1200" b="1" spc="-15" dirty="0">
              <a:latin typeface="Century Gothic" panose="020B0502020202020204" pitchFamily="34" charset="0"/>
              <a:cs typeface="SDFRMV+Raleway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34112" y="1760639"/>
            <a:ext cx="58480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Компании производящие различную продукцию</a:t>
            </a:r>
          </a:p>
          <a:p>
            <a:r>
              <a:rPr lang="ru-RU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АО "Саянскхимпласт"</a:t>
            </a:r>
          </a:p>
          <a:p>
            <a:r>
              <a:rPr lang="ru-RU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ПАО "</a:t>
            </a:r>
            <a:r>
              <a:rPr lang="ru-RU" dirty="0" err="1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Уралкалий</a:t>
            </a:r>
            <a:r>
              <a:rPr lang="ru-RU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"</a:t>
            </a:r>
          </a:p>
          <a:p>
            <a:r>
              <a:rPr lang="ru-RU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Группа "РУСАЛ"</a:t>
            </a:r>
          </a:p>
          <a:p>
            <a:r>
              <a:rPr lang="ru-RU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ПАО "Газпром"</a:t>
            </a:r>
          </a:p>
          <a:p>
            <a:r>
              <a:rPr lang="ru-RU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ОАО "Группа Илим"</a:t>
            </a:r>
          </a:p>
          <a:p>
            <a:r>
              <a:rPr lang="ru-RU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ПАО "ГМК </a:t>
            </a:r>
            <a:r>
              <a:rPr lang="ru-RU" dirty="0" err="1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Норникель</a:t>
            </a:r>
            <a:r>
              <a:rPr lang="ru-RU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"</a:t>
            </a:r>
          </a:p>
          <a:p>
            <a:r>
              <a:rPr lang="ru-RU" dirty="0">
                <a:solidFill>
                  <a:srgbClr val="0029CA"/>
                </a:solidFill>
                <a:latin typeface="Century Gothic" panose="020B0502020202020204" pitchFamily="34" charset="0"/>
                <a:cs typeface="SDFRMV+Raleway Bold"/>
              </a:rPr>
              <a:t>А так же другие компании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5789" y="4183315"/>
            <a:ext cx="31499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spc="-15" dirty="0">
              <a:solidFill>
                <a:srgbClr val="0029CA"/>
              </a:solidFill>
              <a:latin typeface="Century Gothic" panose="020B0502020202020204" pitchFamily="34" charset="0"/>
              <a:cs typeface="SDFRMV+Raleway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91012" y="4666826"/>
            <a:ext cx="3149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Century Gothic" panose="020B0502020202020204" pitchFamily="34" charset="0"/>
                <a:cs typeface="SDFRMV+Raleway Bold"/>
              </a:rPr>
              <a:t>"Саянскхимпласт</a:t>
            </a:r>
            <a:r>
              <a:rPr lang="ru-RU" sz="1200" b="1" dirty="0">
                <a:latin typeface="Century Gothic" panose="020B0502020202020204" pitchFamily="34" charset="0"/>
                <a:cs typeface="SDFRMV+Raleway Bold"/>
              </a:rPr>
              <a:t>"</a:t>
            </a:r>
          </a:p>
          <a:p>
            <a:r>
              <a:rPr lang="ru-RU" sz="1200" b="1" dirty="0" smtClean="0">
                <a:latin typeface="Century Gothic" panose="020B0502020202020204" pitchFamily="34" charset="0"/>
                <a:cs typeface="SDFRMV+Raleway Bold"/>
              </a:rPr>
              <a:t>"</a:t>
            </a:r>
            <a:r>
              <a:rPr lang="ru-RU" sz="1200" b="1" dirty="0" err="1" smtClean="0">
                <a:latin typeface="Century Gothic" panose="020B0502020202020204" pitchFamily="34" charset="0"/>
                <a:cs typeface="SDFRMV+Raleway Bold"/>
              </a:rPr>
              <a:t>Уралкалий</a:t>
            </a:r>
            <a:r>
              <a:rPr lang="ru-RU" sz="1200" b="1" dirty="0">
                <a:latin typeface="Century Gothic" panose="020B0502020202020204" pitchFamily="34" charset="0"/>
                <a:cs typeface="SDFRMV+Raleway Bold"/>
              </a:rPr>
              <a:t>"</a:t>
            </a:r>
          </a:p>
          <a:p>
            <a:r>
              <a:rPr lang="ru-RU" sz="1200" b="1" dirty="0" smtClean="0">
                <a:latin typeface="Century Gothic" panose="020B0502020202020204" pitchFamily="34" charset="0"/>
                <a:cs typeface="SDFRMV+Raleway Bold"/>
              </a:rPr>
              <a:t>"</a:t>
            </a:r>
            <a:r>
              <a:rPr lang="ru-RU" sz="1200" b="1" dirty="0">
                <a:latin typeface="Century Gothic" panose="020B0502020202020204" pitchFamily="34" charset="0"/>
                <a:cs typeface="SDFRMV+Raleway Bold"/>
              </a:rPr>
              <a:t>РУСАЛ"</a:t>
            </a:r>
          </a:p>
          <a:p>
            <a:r>
              <a:rPr lang="ru-RU" sz="1200" b="1" dirty="0" smtClean="0">
                <a:latin typeface="Century Gothic" panose="020B0502020202020204" pitchFamily="34" charset="0"/>
                <a:cs typeface="SDFRMV+Raleway Bold"/>
              </a:rPr>
              <a:t>"</a:t>
            </a:r>
            <a:r>
              <a:rPr lang="ru-RU" sz="1200" b="1" dirty="0">
                <a:latin typeface="Century Gothic" panose="020B0502020202020204" pitchFamily="34" charset="0"/>
                <a:cs typeface="SDFRMV+Raleway Bold"/>
              </a:rPr>
              <a:t>Газпром"</a:t>
            </a:r>
          </a:p>
          <a:p>
            <a:r>
              <a:rPr lang="ru-RU" sz="1200" b="1" dirty="0" smtClean="0">
                <a:latin typeface="Century Gothic" panose="020B0502020202020204" pitchFamily="34" charset="0"/>
                <a:cs typeface="SDFRMV+Raleway Bold"/>
              </a:rPr>
              <a:t>"Группа </a:t>
            </a:r>
            <a:r>
              <a:rPr lang="ru-RU" sz="1200" b="1" dirty="0">
                <a:latin typeface="Century Gothic" panose="020B0502020202020204" pitchFamily="34" charset="0"/>
                <a:cs typeface="SDFRMV+Raleway Bold"/>
              </a:rPr>
              <a:t>Илим"</a:t>
            </a:r>
          </a:p>
          <a:p>
            <a:r>
              <a:rPr lang="ru-RU" sz="1200" b="1" dirty="0" smtClean="0">
                <a:latin typeface="Century Gothic" panose="020B0502020202020204" pitchFamily="34" charset="0"/>
                <a:cs typeface="SDFRMV+Raleway Bold"/>
              </a:rPr>
              <a:t>"</a:t>
            </a:r>
            <a:r>
              <a:rPr lang="ru-RU" sz="1200" b="1" dirty="0">
                <a:latin typeface="Century Gothic" panose="020B0502020202020204" pitchFamily="34" charset="0"/>
                <a:cs typeface="SDFRMV+Raleway Bold"/>
              </a:rPr>
              <a:t>ГМК </a:t>
            </a:r>
            <a:r>
              <a:rPr lang="ru-RU" sz="1200" b="1" dirty="0" err="1">
                <a:latin typeface="Century Gothic" panose="020B0502020202020204" pitchFamily="34" charset="0"/>
                <a:cs typeface="SDFRMV+Raleway Bold"/>
              </a:rPr>
              <a:t>Норникель</a:t>
            </a:r>
            <a:r>
              <a:rPr lang="ru-RU" sz="1200" b="1" dirty="0">
                <a:latin typeface="Century Gothic" panose="020B0502020202020204" pitchFamily="34" charset="0"/>
                <a:cs typeface="SDFRMV+Raleway Bold"/>
              </a:rPr>
              <a:t>"</a:t>
            </a:r>
          </a:p>
          <a:p>
            <a:r>
              <a:rPr lang="ru-RU" sz="1200" b="1" dirty="0" smtClean="0">
                <a:latin typeface="Century Gothic" panose="020B0502020202020204" pitchFamily="34" charset="0"/>
                <a:cs typeface="SDFRMV+Raleway Bold"/>
              </a:rPr>
              <a:t>Концерн РОСАТОМ</a:t>
            </a:r>
          </a:p>
          <a:p>
            <a:r>
              <a:rPr lang="ru-RU" sz="1200" b="1" dirty="0" smtClean="0">
                <a:latin typeface="Century Gothic" panose="020B0502020202020204" pitchFamily="34" charset="0"/>
                <a:cs typeface="SDFRMV+Raleway Bold"/>
              </a:rPr>
              <a:t>ИНТЕР РАО </a:t>
            </a:r>
          </a:p>
          <a:p>
            <a:r>
              <a:rPr lang="ru-RU" sz="1200" b="1" dirty="0">
                <a:latin typeface="Century Gothic" panose="020B0502020202020204" pitchFamily="34" charset="0"/>
                <a:cs typeface="SDFRMV+Raleway Bold"/>
              </a:rPr>
              <a:t>Системный оператор Единой энергетической системы </a:t>
            </a:r>
            <a:endParaRPr lang="ru-RU" sz="1200" b="1" dirty="0" smtClean="0">
              <a:latin typeface="Century Gothic" panose="020B0502020202020204" pitchFamily="34" charset="0"/>
              <a:cs typeface="SDFRMV+Raleway Bold"/>
            </a:endParaRPr>
          </a:p>
          <a:p>
            <a:endParaRPr lang="ru-RU" sz="1200" b="1" dirty="0">
              <a:latin typeface="Century Gothic" panose="020B0502020202020204" pitchFamily="34" charset="0"/>
              <a:cs typeface="SDFRMV+Raleway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34321" y="4666826"/>
            <a:ext cx="3149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spc="-15" dirty="0">
                <a:latin typeface="Century Gothic" panose="020B0502020202020204" pitchFamily="34" charset="0"/>
                <a:cs typeface="SDFRMV+Raleway Bold"/>
              </a:rPr>
              <a:t>Министерство</a:t>
            </a:r>
            <a:r>
              <a:rPr lang="ru-RU" sz="1200" b="1" dirty="0">
                <a:latin typeface="Century Gothic" panose="020B0502020202020204" pitchFamily="34" charset="0"/>
                <a:cs typeface="SDFRMV+Raleway Bold"/>
              </a:rPr>
              <a:t> </a:t>
            </a:r>
            <a:r>
              <a:rPr lang="ru-RU" sz="1200" b="1" spc="-17" dirty="0">
                <a:latin typeface="Century Gothic" panose="020B0502020202020204" pitchFamily="34" charset="0"/>
                <a:cs typeface="SDFRMV+Raleway Bold"/>
              </a:rPr>
              <a:t>жилищной </a:t>
            </a:r>
            <a:r>
              <a:rPr lang="ru-RU" sz="1200" b="1" spc="-14" dirty="0">
                <a:latin typeface="Century Gothic" panose="020B0502020202020204" pitchFamily="34" charset="0"/>
                <a:cs typeface="SDFRMV+Raleway Bold"/>
              </a:rPr>
              <a:t>политики</a:t>
            </a:r>
            <a:r>
              <a:rPr lang="ru-RU" sz="1200" b="1" dirty="0">
                <a:latin typeface="Century Gothic" panose="020B0502020202020204" pitchFamily="34" charset="0"/>
                <a:cs typeface="SDFRMV+Raleway Bold"/>
              </a:rPr>
              <a:t> и</a:t>
            </a:r>
            <a:r>
              <a:rPr lang="ru-RU" sz="1200" b="1" spc="-21" dirty="0">
                <a:latin typeface="Century Gothic" panose="020B0502020202020204" pitchFamily="34" charset="0"/>
                <a:cs typeface="SDFRMV+Raleway Bold"/>
              </a:rPr>
              <a:t> </a:t>
            </a:r>
            <a:r>
              <a:rPr lang="ru-RU" sz="1200" b="1" spc="-14" dirty="0">
                <a:latin typeface="Century Gothic" panose="020B0502020202020204" pitchFamily="34" charset="0"/>
                <a:cs typeface="SDFRMV+Raleway Bold"/>
              </a:rPr>
              <a:t>энергетики</a:t>
            </a:r>
          </a:p>
          <a:p>
            <a:r>
              <a:rPr lang="ru-RU" sz="1200" b="1" spc="-15" dirty="0">
                <a:latin typeface="Century Gothic" panose="020B0502020202020204" pitchFamily="34" charset="0"/>
                <a:cs typeface="SDFRMV+Raleway Bold"/>
              </a:rPr>
              <a:t>Иркутской</a:t>
            </a:r>
            <a:r>
              <a:rPr lang="ru-RU" sz="1200" b="1" dirty="0">
                <a:latin typeface="Century Gothic" panose="020B0502020202020204" pitchFamily="34" charset="0"/>
                <a:cs typeface="SDFRMV+Raleway Bold"/>
              </a:rPr>
              <a:t> </a:t>
            </a:r>
            <a:r>
              <a:rPr lang="ru-RU" sz="1200" b="1" spc="-14" dirty="0">
                <a:latin typeface="Century Gothic" panose="020B0502020202020204" pitchFamily="34" charset="0"/>
                <a:cs typeface="SDFRMV+Raleway Bold"/>
              </a:rPr>
              <a:t>области</a:t>
            </a:r>
          </a:p>
          <a:p>
            <a:r>
              <a:rPr lang="ru-RU" sz="1200" b="1" spc="-16" dirty="0">
                <a:latin typeface="Century Gothic" panose="020B0502020202020204" pitchFamily="34" charset="0"/>
                <a:cs typeface="SDFRMV+Raleway Bold"/>
              </a:rPr>
              <a:t>ФГБУН</a:t>
            </a:r>
            <a:r>
              <a:rPr lang="ru-RU" sz="1200" b="1" dirty="0">
                <a:latin typeface="Century Gothic" panose="020B0502020202020204" pitchFamily="34" charset="0"/>
                <a:cs typeface="SDFRMV+Raleway Bold"/>
              </a:rPr>
              <a:t> </a:t>
            </a:r>
            <a:r>
              <a:rPr lang="ru-RU" sz="1200" b="1" spc="-18" dirty="0">
                <a:latin typeface="Century Gothic" panose="020B0502020202020204" pitchFamily="34" charset="0"/>
                <a:cs typeface="SDFRMV+Raleway Bold"/>
              </a:rPr>
              <a:t>ИСЭМ</a:t>
            </a:r>
            <a:r>
              <a:rPr lang="ru-RU" sz="1200" b="1" spc="-10" dirty="0">
                <a:latin typeface="Century Gothic" panose="020B0502020202020204" pitchFamily="34" charset="0"/>
                <a:cs typeface="SDFRMV+Raleway Bold"/>
              </a:rPr>
              <a:t> </a:t>
            </a:r>
            <a:r>
              <a:rPr lang="ru-RU" sz="1200" b="1" spc="-17" dirty="0">
                <a:latin typeface="Century Gothic" panose="020B0502020202020204" pitchFamily="34" charset="0"/>
                <a:cs typeface="SDFRMV+Raleway Bold"/>
              </a:rPr>
              <a:t>СО</a:t>
            </a:r>
            <a:r>
              <a:rPr lang="ru-RU" sz="1200" b="1" dirty="0">
                <a:latin typeface="Century Gothic" panose="020B0502020202020204" pitchFamily="34" charset="0"/>
                <a:cs typeface="SDFRMV+Raleway Bold"/>
              </a:rPr>
              <a:t> </a:t>
            </a:r>
            <a:r>
              <a:rPr lang="ru-RU" sz="1200" b="1" spc="-16" dirty="0">
                <a:latin typeface="Century Gothic" panose="020B0502020202020204" pitchFamily="34" charset="0"/>
                <a:cs typeface="SDFRMV+Raleway Bold"/>
              </a:rPr>
              <a:t>РАН</a:t>
            </a:r>
          </a:p>
          <a:p>
            <a:r>
              <a:rPr lang="ru-RU" sz="1200" b="1" dirty="0">
                <a:latin typeface="Century Gothic" panose="020B0502020202020204" pitchFamily="34" charset="0"/>
                <a:cs typeface="SDFRMV+Raleway Bold"/>
              </a:rPr>
              <a:t>ООО "</a:t>
            </a:r>
            <a:r>
              <a:rPr lang="ru-RU" sz="1200" b="1" dirty="0" smtClean="0">
                <a:latin typeface="Century Gothic" panose="020B0502020202020204" pitchFamily="34" charset="0"/>
                <a:cs typeface="SDFRMV+Raleway Bold"/>
              </a:rPr>
              <a:t>Альфа-центр»</a:t>
            </a:r>
            <a:endParaRPr lang="ru-RU" sz="1200" b="1" dirty="0">
              <a:latin typeface="Century Gothic" panose="020B0502020202020204" pitchFamily="34" charset="0"/>
              <a:cs typeface="SDFRMV+Raleway Bold"/>
            </a:endParaRPr>
          </a:p>
          <a:p>
            <a:r>
              <a:rPr lang="ru-RU" sz="1200" b="1" dirty="0" smtClean="0">
                <a:latin typeface="Century Gothic" panose="020B0502020202020204" pitchFamily="34" charset="0"/>
                <a:cs typeface="SDFRMV+Raleway Bold"/>
              </a:rPr>
              <a:t> и другие компании</a:t>
            </a:r>
            <a:endParaRPr lang="ru-RU" sz="1200" b="1" dirty="0">
              <a:latin typeface="Century Gothic" panose="020B0502020202020204" pitchFamily="34" charset="0"/>
              <a:cs typeface="SDFRMV+Raleway Bold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7693" y="1398675"/>
            <a:ext cx="3419475" cy="2311400"/>
          </a:xfrm>
          <a:prstGeom prst="roundRect">
            <a:avLst>
              <a:gd name="adj" fmla="val 14194"/>
            </a:avLst>
          </a:prstGeom>
          <a:gradFill flip="none" rotWithShape="1">
            <a:gsLst>
              <a:gs pos="0">
                <a:srgbClr val="3457BC">
                  <a:alpha val="0"/>
                </a:srgbClr>
              </a:gs>
              <a:gs pos="100000">
                <a:srgbClr val="062DA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291011" y="1382434"/>
            <a:ext cx="3419475" cy="2311400"/>
          </a:xfrm>
          <a:prstGeom prst="roundRect">
            <a:avLst>
              <a:gd name="adj" fmla="val 14194"/>
            </a:avLst>
          </a:prstGeom>
          <a:gradFill flip="none" rotWithShape="1">
            <a:gsLst>
              <a:gs pos="0">
                <a:srgbClr val="3457BC">
                  <a:alpha val="0"/>
                </a:srgbClr>
              </a:gs>
              <a:gs pos="100000">
                <a:srgbClr val="062DA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934321" y="1372464"/>
            <a:ext cx="3419475" cy="2311400"/>
          </a:xfrm>
          <a:prstGeom prst="roundRect">
            <a:avLst>
              <a:gd name="adj" fmla="val 14194"/>
            </a:avLst>
          </a:prstGeom>
          <a:gradFill flip="none" rotWithShape="1">
            <a:gsLst>
              <a:gs pos="0">
                <a:srgbClr val="3457BC">
                  <a:alpha val="0"/>
                </a:srgbClr>
              </a:gs>
              <a:gs pos="100000">
                <a:srgbClr val="062DA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32207" y="2097755"/>
            <a:ext cx="2850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spc="-15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Энергетические </a:t>
            </a:r>
          </a:p>
          <a:p>
            <a:pPr algn="ctr"/>
            <a:r>
              <a:rPr lang="ru-RU" sz="2400" b="1" u="sng" spc="-15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компании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91011" y="1974645"/>
            <a:ext cx="3419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spc="-15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Предприятия не энергетической промышленности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34321" y="2162319"/>
            <a:ext cx="3419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spc="-15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Иные </a:t>
            </a:r>
          </a:p>
          <a:p>
            <a:pPr algn="ctr"/>
            <a:r>
              <a:rPr lang="ru-RU" sz="2400" b="1" u="sng" spc="-15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организации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51" y="3991076"/>
            <a:ext cx="423071" cy="423071"/>
          </a:xfrm>
          <a:prstGeom prst="rect">
            <a:avLst/>
          </a:prstGeom>
        </p:spPr>
      </p:pic>
      <p:sp>
        <p:nvSpPr>
          <p:cNvPr id="29" name="Овал 28"/>
          <p:cNvSpPr>
            <a:spLocks noChangeAspect="1"/>
          </p:cNvSpPr>
          <p:nvPr/>
        </p:nvSpPr>
        <p:spPr>
          <a:xfrm>
            <a:off x="782477" y="3927502"/>
            <a:ext cx="550218" cy="550217"/>
          </a:xfrm>
          <a:prstGeom prst="ellipse">
            <a:avLst/>
          </a:prstGeom>
          <a:noFill/>
          <a:ln>
            <a:solidFill>
              <a:srgbClr val="042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63" y="3991076"/>
            <a:ext cx="423071" cy="423071"/>
          </a:xfrm>
          <a:prstGeom prst="rect">
            <a:avLst/>
          </a:prstGeom>
        </p:spPr>
      </p:pic>
      <p:sp>
        <p:nvSpPr>
          <p:cNvPr id="32" name="Овал 31"/>
          <p:cNvSpPr>
            <a:spLocks noChangeAspect="1"/>
          </p:cNvSpPr>
          <p:nvPr/>
        </p:nvSpPr>
        <p:spPr>
          <a:xfrm>
            <a:off x="4425789" y="3927502"/>
            <a:ext cx="550218" cy="550217"/>
          </a:xfrm>
          <a:prstGeom prst="ellipse">
            <a:avLst/>
          </a:prstGeom>
          <a:noFill/>
          <a:ln>
            <a:solidFill>
              <a:srgbClr val="042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895" y="3991076"/>
            <a:ext cx="423071" cy="423071"/>
          </a:xfrm>
          <a:prstGeom prst="rect">
            <a:avLst/>
          </a:prstGeom>
        </p:spPr>
      </p:pic>
      <p:sp>
        <p:nvSpPr>
          <p:cNvPr id="34" name="Овал 33"/>
          <p:cNvSpPr>
            <a:spLocks noChangeAspect="1"/>
          </p:cNvSpPr>
          <p:nvPr/>
        </p:nvSpPr>
        <p:spPr>
          <a:xfrm>
            <a:off x="7934321" y="3927502"/>
            <a:ext cx="550218" cy="550217"/>
          </a:xfrm>
          <a:prstGeom prst="ellipse">
            <a:avLst/>
          </a:prstGeom>
          <a:noFill/>
          <a:ln>
            <a:solidFill>
              <a:srgbClr val="042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832494" y="4586432"/>
            <a:ext cx="3099903" cy="0"/>
          </a:xfrm>
          <a:prstGeom prst="line">
            <a:avLst/>
          </a:prstGeom>
          <a:ln w="9525">
            <a:solidFill>
              <a:srgbClr val="A6A6A6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4341029" y="4586432"/>
            <a:ext cx="3099903" cy="0"/>
          </a:xfrm>
          <a:prstGeom prst="line">
            <a:avLst/>
          </a:prstGeom>
          <a:ln w="9525">
            <a:solidFill>
              <a:srgbClr val="A6A6A6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7984338" y="4586432"/>
            <a:ext cx="3099903" cy="0"/>
          </a:xfrm>
          <a:prstGeom prst="line">
            <a:avLst/>
          </a:prstGeom>
          <a:ln w="9525">
            <a:solidFill>
              <a:srgbClr val="A6A6A6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: скругленные углы 60">
            <a:extLst>
              <a:ext uri="{FF2B5EF4-FFF2-40B4-BE49-F238E27FC236}">
                <a16:creationId xmlns:a16="http://schemas.microsoft.com/office/drawing/2014/main" id="{19908220-18F0-44C5-958C-A1172584285F}"/>
              </a:ext>
            </a:extLst>
          </p:cNvPr>
          <p:cNvSpPr/>
          <p:nvPr/>
        </p:nvSpPr>
        <p:spPr>
          <a:xfrm>
            <a:off x="10170875" y="6224376"/>
            <a:ext cx="1492250" cy="3436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29CA"/>
            </a:solidFill>
          </a:ln>
          <a:effectLst>
            <a:outerShdw blurRad="139700" dist="50800" dir="5400000" algn="ctr" rotWithShape="0">
              <a:schemeClr val="tx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9CA"/>
                </a:solidFill>
                <a:latin typeface="Century Gothic" panose="020B0502020202020204" pitchFamily="34" charset="0"/>
              </a:rPr>
              <a:t>Далее</a:t>
            </a:r>
          </a:p>
        </p:txBody>
      </p:sp>
      <p:sp>
        <p:nvSpPr>
          <p:cNvPr id="41" name="Прямоугольник: скругленные углы 60">
            <a:extLst>
              <a:ext uri="{FF2B5EF4-FFF2-40B4-BE49-F238E27FC236}">
                <a16:creationId xmlns:a16="http://schemas.microsoft.com/office/drawing/2014/main" id="{19908220-18F0-44C5-958C-A1172584285F}"/>
              </a:ext>
            </a:extLst>
          </p:cNvPr>
          <p:cNvSpPr/>
          <p:nvPr/>
        </p:nvSpPr>
        <p:spPr>
          <a:xfrm>
            <a:off x="8420966" y="6224375"/>
            <a:ext cx="1492250" cy="34366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62DAC"/>
              </a:gs>
              <a:gs pos="100000">
                <a:srgbClr val="0139F0"/>
              </a:gs>
            </a:gsLst>
            <a:lin ang="16200000" scaled="1"/>
          </a:gradFill>
          <a:ln>
            <a:noFill/>
          </a:ln>
          <a:effectLst>
            <a:outerShdw blurRad="139700" dist="50800" dir="5400000" algn="ctr" rotWithShape="0">
              <a:schemeClr val="tx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Подробнее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58" y="146809"/>
            <a:ext cx="1169437" cy="116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0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6" grpId="0" animBg="1"/>
      <p:bldP spid="20" grpId="0" animBg="1"/>
      <p:bldP spid="24" grpId="0" animBg="1"/>
      <p:bldP spid="22" grpId="0"/>
      <p:bldP spid="26" grpId="0"/>
      <p:bldP spid="27" grpId="0"/>
      <p:bldP spid="29" grpId="0" animBg="1"/>
      <p:bldP spid="32" grpId="0" animBg="1"/>
      <p:bldP spid="34" grpId="0" animBg="1"/>
      <p:bldP spid="39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125" y="1279525"/>
            <a:ext cx="3929981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Энергетические </a:t>
            </a:r>
            <a:r>
              <a:rPr lang="ru-RU" sz="3200" b="1" dirty="0">
                <a:latin typeface="Century Gothic" panose="020B0502020202020204" pitchFamily="34" charset="0"/>
              </a:rPr>
              <a:t>объекты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19600" y="0"/>
            <a:ext cx="8421329" cy="6858000"/>
          </a:xfrm>
          <a:prstGeom prst="roundRect">
            <a:avLst>
              <a:gd name="adj" fmla="val 9028"/>
            </a:avLst>
          </a:prstGeom>
          <a:gradFill>
            <a:gsLst>
              <a:gs pos="0">
                <a:srgbClr val="062DAC"/>
              </a:gs>
              <a:gs pos="100000">
                <a:srgbClr val="0139F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335" r="18916" b="263"/>
          <a:stretch/>
        </p:blipFill>
        <p:spPr bwMode="auto">
          <a:xfrm>
            <a:off x="4922589" y="346529"/>
            <a:ext cx="3945187" cy="2823255"/>
          </a:xfrm>
          <a:custGeom>
            <a:avLst/>
            <a:gdLst>
              <a:gd name="connsiteX0" fmla="*/ 379107 w 3945187"/>
              <a:gd name="connsiteY0" fmla="*/ 0 h 2823255"/>
              <a:gd name="connsiteX1" fmla="*/ 3566080 w 3945187"/>
              <a:gd name="connsiteY1" fmla="*/ 0 h 2823255"/>
              <a:gd name="connsiteX2" fmla="*/ 3945187 w 3945187"/>
              <a:gd name="connsiteY2" fmla="*/ 379107 h 2823255"/>
              <a:gd name="connsiteX3" fmla="*/ 3945187 w 3945187"/>
              <a:gd name="connsiteY3" fmla="*/ 2444148 h 2823255"/>
              <a:gd name="connsiteX4" fmla="*/ 3566080 w 3945187"/>
              <a:gd name="connsiteY4" fmla="*/ 2823255 h 2823255"/>
              <a:gd name="connsiteX5" fmla="*/ 379107 w 3945187"/>
              <a:gd name="connsiteY5" fmla="*/ 2823255 h 2823255"/>
              <a:gd name="connsiteX6" fmla="*/ 0 w 3945187"/>
              <a:gd name="connsiteY6" fmla="*/ 2444148 h 2823255"/>
              <a:gd name="connsiteX7" fmla="*/ 0 w 3945187"/>
              <a:gd name="connsiteY7" fmla="*/ 379107 h 2823255"/>
              <a:gd name="connsiteX8" fmla="*/ 379107 w 3945187"/>
              <a:gd name="connsiteY8" fmla="*/ 0 h 282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5187" h="2823255">
                <a:moveTo>
                  <a:pt x="379107" y="0"/>
                </a:moveTo>
                <a:lnTo>
                  <a:pt x="3566080" y="0"/>
                </a:lnTo>
                <a:cubicBezTo>
                  <a:pt x="3775455" y="0"/>
                  <a:pt x="3945187" y="169732"/>
                  <a:pt x="3945187" y="379107"/>
                </a:cubicBezTo>
                <a:lnTo>
                  <a:pt x="3945187" y="2444148"/>
                </a:lnTo>
                <a:cubicBezTo>
                  <a:pt x="3945187" y="2653523"/>
                  <a:pt x="3775455" y="2823255"/>
                  <a:pt x="3566080" y="2823255"/>
                </a:cubicBezTo>
                <a:lnTo>
                  <a:pt x="379107" y="2823255"/>
                </a:lnTo>
                <a:cubicBezTo>
                  <a:pt x="169732" y="2823255"/>
                  <a:pt x="0" y="2653523"/>
                  <a:pt x="0" y="2444148"/>
                </a:cubicBezTo>
                <a:lnTo>
                  <a:pt x="0" y="379107"/>
                </a:lnTo>
                <a:cubicBezTo>
                  <a:pt x="0" y="169732"/>
                  <a:pt x="169732" y="0"/>
                  <a:pt x="379107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 descr="https://www.sibenergetic.ru/pub/img/News/4566/Novo_Irkutskaya_TE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9" t="510" r="5599"/>
          <a:stretch>
            <a:fillRect/>
          </a:stretch>
        </p:blipFill>
        <p:spPr bwMode="auto">
          <a:xfrm>
            <a:off x="8954729" y="346528"/>
            <a:ext cx="3561736" cy="2823255"/>
          </a:xfrm>
          <a:custGeom>
            <a:avLst/>
            <a:gdLst>
              <a:gd name="connsiteX0" fmla="*/ 379107 w 3561736"/>
              <a:gd name="connsiteY0" fmla="*/ 0 h 2823255"/>
              <a:gd name="connsiteX1" fmla="*/ 3182629 w 3561736"/>
              <a:gd name="connsiteY1" fmla="*/ 0 h 2823255"/>
              <a:gd name="connsiteX2" fmla="*/ 3561736 w 3561736"/>
              <a:gd name="connsiteY2" fmla="*/ 379107 h 2823255"/>
              <a:gd name="connsiteX3" fmla="*/ 3561736 w 3561736"/>
              <a:gd name="connsiteY3" fmla="*/ 2444148 h 2823255"/>
              <a:gd name="connsiteX4" fmla="*/ 3182629 w 3561736"/>
              <a:gd name="connsiteY4" fmla="*/ 2823255 h 2823255"/>
              <a:gd name="connsiteX5" fmla="*/ 379107 w 3561736"/>
              <a:gd name="connsiteY5" fmla="*/ 2823255 h 2823255"/>
              <a:gd name="connsiteX6" fmla="*/ 0 w 3561736"/>
              <a:gd name="connsiteY6" fmla="*/ 2444148 h 2823255"/>
              <a:gd name="connsiteX7" fmla="*/ 0 w 3561736"/>
              <a:gd name="connsiteY7" fmla="*/ 379107 h 2823255"/>
              <a:gd name="connsiteX8" fmla="*/ 379107 w 3561736"/>
              <a:gd name="connsiteY8" fmla="*/ 0 h 282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36" h="2823255">
                <a:moveTo>
                  <a:pt x="379107" y="0"/>
                </a:moveTo>
                <a:lnTo>
                  <a:pt x="3182629" y="0"/>
                </a:lnTo>
                <a:cubicBezTo>
                  <a:pt x="3392004" y="0"/>
                  <a:pt x="3561736" y="169732"/>
                  <a:pt x="3561736" y="379107"/>
                </a:cubicBezTo>
                <a:lnTo>
                  <a:pt x="3561736" y="2444148"/>
                </a:lnTo>
                <a:cubicBezTo>
                  <a:pt x="3561736" y="2653523"/>
                  <a:pt x="3392004" y="2823255"/>
                  <a:pt x="3182629" y="2823255"/>
                </a:cubicBezTo>
                <a:lnTo>
                  <a:pt x="379107" y="2823255"/>
                </a:lnTo>
                <a:cubicBezTo>
                  <a:pt x="169732" y="2823255"/>
                  <a:pt x="0" y="2653523"/>
                  <a:pt x="0" y="2444148"/>
                </a:cubicBezTo>
                <a:lnTo>
                  <a:pt x="0" y="379107"/>
                </a:lnTo>
                <a:cubicBezTo>
                  <a:pt x="0" y="169732"/>
                  <a:pt x="169732" y="0"/>
                  <a:pt x="379107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1" t="994" r="37114"/>
          <a:stretch>
            <a:fillRect/>
          </a:stretch>
        </p:blipFill>
        <p:spPr bwMode="auto">
          <a:xfrm>
            <a:off x="4924435" y="3304722"/>
            <a:ext cx="2486015" cy="3233449"/>
          </a:xfrm>
          <a:custGeom>
            <a:avLst/>
            <a:gdLst>
              <a:gd name="connsiteX0" fmla="*/ 333822 w 2486015"/>
              <a:gd name="connsiteY0" fmla="*/ 0 h 3233449"/>
              <a:gd name="connsiteX1" fmla="*/ 2152193 w 2486015"/>
              <a:gd name="connsiteY1" fmla="*/ 0 h 3233449"/>
              <a:gd name="connsiteX2" fmla="*/ 2486015 w 2486015"/>
              <a:gd name="connsiteY2" fmla="*/ 333822 h 3233449"/>
              <a:gd name="connsiteX3" fmla="*/ 2486015 w 2486015"/>
              <a:gd name="connsiteY3" fmla="*/ 2899627 h 3233449"/>
              <a:gd name="connsiteX4" fmla="*/ 2152193 w 2486015"/>
              <a:gd name="connsiteY4" fmla="*/ 3233449 h 3233449"/>
              <a:gd name="connsiteX5" fmla="*/ 333822 w 2486015"/>
              <a:gd name="connsiteY5" fmla="*/ 3233449 h 3233449"/>
              <a:gd name="connsiteX6" fmla="*/ 0 w 2486015"/>
              <a:gd name="connsiteY6" fmla="*/ 2899627 h 3233449"/>
              <a:gd name="connsiteX7" fmla="*/ 0 w 2486015"/>
              <a:gd name="connsiteY7" fmla="*/ 333822 h 3233449"/>
              <a:gd name="connsiteX8" fmla="*/ 333822 w 2486015"/>
              <a:gd name="connsiteY8" fmla="*/ 0 h 323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6015" h="3233449">
                <a:moveTo>
                  <a:pt x="333822" y="0"/>
                </a:moveTo>
                <a:lnTo>
                  <a:pt x="2152193" y="0"/>
                </a:lnTo>
                <a:cubicBezTo>
                  <a:pt x="2336558" y="0"/>
                  <a:pt x="2486015" y="149457"/>
                  <a:pt x="2486015" y="333822"/>
                </a:cubicBezTo>
                <a:lnTo>
                  <a:pt x="2486015" y="2899627"/>
                </a:lnTo>
                <a:cubicBezTo>
                  <a:pt x="2486015" y="3083992"/>
                  <a:pt x="2336558" y="3233449"/>
                  <a:pt x="2152193" y="3233449"/>
                </a:cubicBezTo>
                <a:lnTo>
                  <a:pt x="333822" y="3233449"/>
                </a:lnTo>
                <a:cubicBezTo>
                  <a:pt x="149457" y="3233449"/>
                  <a:pt x="0" y="3083992"/>
                  <a:pt x="0" y="2899627"/>
                </a:cubicBezTo>
                <a:lnTo>
                  <a:pt x="0" y="333822"/>
                </a:lnTo>
                <a:cubicBezTo>
                  <a:pt x="0" y="149457"/>
                  <a:pt x="149457" y="0"/>
                  <a:pt x="333822" y="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Объект 23" descr="https://ilim24.ru/gallery/ges/Ust-Ilimskaya_GES_025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8" r="2051"/>
          <a:stretch>
            <a:fillRect/>
          </a:stretch>
        </p:blipFill>
        <p:spPr bwMode="auto">
          <a:xfrm>
            <a:off x="7510164" y="3304722"/>
            <a:ext cx="2486015" cy="3233449"/>
          </a:xfrm>
          <a:custGeom>
            <a:avLst/>
            <a:gdLst>
              <a:gd name="connsiteX0" fmla="*/ 333822 w 2486015"/>
              <a:gd name="connsiteY0" fmla="*/ 0 h 3233449"/>
              <a:gd name="connsiteX1" fmla="*/ 2152193 w 2486015"/>
              <a:gd name="connsiteY1" fmla="*/ 0 h 3233449"/>
              <a:gd name="connsiteX2" fmla="*/ 2486015 w 2486015"/>
              <a:gd name="connsiteY2" fmla="*/ 333822 h 3233449"/>
              <a:gd name="connsiteX3" fmla="*/ 2486015 w 2486015"/>
              <a:gd name="connsiteY3" fmla="*/ 2899627 h 3233449"/>
              <a:gd name="connsiteX4" fmla="*/ 2152193 w 2486015"/>
              <a:gd name="connsiteY4" fmla="*/ 3233449 h 3233449"/>
              <a:gd name="connsiteX5" fmla="*/ 333822 w 2486015"/>
              <a:gd name="connsiteY5" fmla="*/ 3233449 h 3233449"/>
              <a:gd name="connsiteX6" fmla="*/ 0 w 2486015"/>
              <a:gd name="connsiteY6" fmla="*/ 2899627 h 3233449"/>
              <a:gd name="connsiteX7" fmla="*/ 0 w 2486015"/>
              <a:gd name="connsiteY7" fmla="*/ 333822 h 3233449"/>
              <a:gd name="connsiteX8" fmla="*/ 333822 w 2486015"/>
              <a:gd name="connsiteY8" fmla="*/ 0 h 323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6015" h="3233449">
                <a:moveTo>
                  <a:pt x="333822" y="0"/>
                </a:moveTo>
                <a:lnTo>
                  <a:pt x="2152193" y="0"/>
                </a:lnTo>
                <a:cubicBezTo>
                  <a:pt x="2336558" y="0"/>
                  <a:pt x="2486015" y="149457"/>
                  <a:pt x="2486015" y="333822"/>
                </a:cubicBezTo>
                <a:lnTo>
                  <a:pt x="2486015" y="2899627"/>
                </a:lnTo>
                <a:cubicBezTo>
                  <a:pt x="2486015" y="3083992"/>
                  <a:pt x="2336558" y="3233449"/>
                  <a:pt x="2152193" y="3233449"/>
                </a:cubicBezTo>
                <a:lnTo>
                  <a:pt x="333822" y="3233449"/>
                </a:lnTo>
                <a:cubicBezTo>
                  <a:pt x="149457" y="3233449"/>
                  <a:pt x="0" y="3083992"/>
                  <a:pt x="0" y="2899627"/>
                </a:cubicBezTo>
                <a:lnTo>
                  <a:pt x="0" y="333822"/>
                </a:lnTo>
                <a:cubicBezTo>
                  <a:pt x="0" y="149457"/>
                  <a:pt x="149457" y="0"/>
                  <a:pt x="33382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6" r="2640"/>
          <a:stretch>
            <a:fillRect/>
          </a:stretch>
        </p:blipFill>
        <p:spPr bwMode="auto">
          <a:xfrm>
            <a:off x="10095894" y="3304721"/>
            <a:ext cx="2486015" cy="3233448"/>
          </a:xfrm>
          <a:custGeom>
            <a:avLst/>
            <a:gdLst>
              <a:gd name="connsiteX0" fmla="*/ 333822 w 2486015"/>
              <a:gd name="connsiteY0" fmla="*/ 0 h 3233448"/>
              <a:gd name="connsiteX1" fmla="*/ 2152193 w 2486015"/>
              <a:gd name="connsiteY1" fmla="*/ 0 h 3233448"/>
              <a:gd name="connsiteX2" fmla="*/ 2486015 w 2486015"/>
              <a:gd name="connsiteY2" fmla="*/ 333822 h 3233448"/>
              <a:gd name="connsiteX3" fmla="*/ 2486015 w 2486015"/>
              <a:gd name="connsiteY3" fmla="*/ 2899627 h 3233448"/>
              <a:gd name="connsiteX4" fmla="*/ 2219470 w 2486015"/>
              <a:gd name="connsiteY4" fmla="*/ 3226667 h 3233448"/>
              <a:gd name="connsiteX5" fmla="*/ 2152203 w 2486015"/>
              <a:gd name="connsiteY5" fmla="*/ 3233448 h 3233448"/>
              <a:gd name="connsiteX6" fmla="*/ 333812 w 2486015"/>
              <a:gd name="connsiteY6" fmla="*/ 3233448 h 3233448"/>
              <a:gd name="connsiteX7" fmla="*/ 266545 w 2486015"/>
              <a:gd name="connsiteY7" fmla="*/ 3226667 h 3233448"/>
              <a:gd name="connsiteX8" fmla="*/ 0 w 2486015"/>
              <a:gd name="connsiteY8" fmla="*/ 2899627 h 3233448"/>
              <a:gd name="connsiteX9" fmla="*/ 0 w 2486015"/>
              <a:gd name="connsiteY9" fmla="*/ 333822 h 3233448"/>
              <a:gd name="connsiteX10" fmla="*/ 333822 w 2486015"/>
              <a:gd name="connsiteY10" fmla="*/ 0 h 3233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86015" h="3233448">
                <a:moveTo>
                  <a:pt x="333822" y="0"/>
                </a:moveTo>
                <a:lnTo>
                  <a:pt x="2152193" y="0"/>
                </a:lnTo>
                <a:cubicBezTo>
                  <a:pt x="2336558" y="0"/>
                  <a:pt x="2486015" y="149457"/>
                  <a:pt x="2486015" y="333822"/>
                </a:cubicBezTo>
                <a:lnTo>
                  <a:pt x="2486015" y="2899627"/>
                </a:lnTo>
                <a:cubicBezTo>
                  <a:pt x="2486015" y="3060947"/>
                  <a:pt x="2371587" y="3195540"/>
                  <a:pt x="2219470" y="3226667"/>
                </a:cubicBezTo>
                <a:lnTo>
                  <a:pt x="2152203" y="3233448"/>
                </a:lnTo>
                <a:lnTo>
                  <a:pt x="333812" y="3233448"/>
                </a:lnTo>
                <a:lnTo>
                  <a:pt x="266545" y="3226667"/>
                </a:lnTo>
                <a:cubicBezTo>
                  <a:pt x="114428" y="3195540"/>
                  <a:pt x="0" y="3060947"/>
                  <a:pt x="0" y="2899627"/>
                </a:cubicBezTo>
                <a:lnTo>
                  <a:pt x="0" y="333822"/>
                </a:lnTo>
                <a:cubicBezTo>
                  <a:pt x="0" y="149457"/>
                  <a:pt x="149457" y="0"/>
                  <a:pt x="333822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521372" y="2605088"/>
            <a:ext cx="3252342" cy="3490912"/>
          </a:xfrm>
          <a:prstGeom prst="roundRect">
            <a:avLst>
              <a:gd name="adj" fmla="val 17295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2000" sy="102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80588" y="2992723"/>
            <a:ext cx="3252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Обучаясь в нашем институте каждый студент начиная с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2866" y="3868146"/>
            <a:ext cx="3252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42E99"/>
                </a:solidFill>
                <a:latin typeface="Century Gothic" panose="020B0502020202020204" pitchFamily="34" charset="0"/>
              </a:rPr>
              <a:t>первого</a:t>
            </a:r>
            <a:r>
              <a:rPr lang="ru-RU" sz="2000" b="1" dirty="0">
                <a:solidFill>
                  <a:srgbClr val="042E99"/>
                </a:solidFill>
                <a:latin typeface="Century Gothic" panose="020B0502020202020204" pitchFamily="34" charset="0"/>
              </a:rPr>
              <a:t> курса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1086" y="4544361"/>
            <a:ext cx="3252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на практике </a:t>
            </a:r>
            <a:r>
              <a:rPr lang="ru-RU" dirty="0" smtClean="0">
                <a:latin typeface="Century Gothic" panose="020B0502020202020204" pitchFamily="34" charset="0"/>
              </a:rPr>
              <a:t>  посетит различные </a:t>
            </a:r>
            <a:r>
              <a:rPr lang="ru-RU" dirty="0">
                <a:latin typeface="Century Gothic" panose="020B0502020202020204" pitchFamily="34" charset="0"/>
              </a:rPr>
              <a:t>энергетические объекты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772866" y="4391366"/>
            <a:ext cx="2417787" cy="0"/>
          </a:xfrm>
          <a:prstGeom prst="line">
            <a:avLst/>
          </a:prstGeom>
          <a:ln w="9525">
            <a:solidFill>
              <a:srgbClr val="042E99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52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 animBg="1"/>
      <p:bldP spid="19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163" y="1834833"/>
            <a:ext cx="4360001" cy="3086611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33CC"/>
                </a:solidFill>
                <a:latin typeface="Century Gothic" panose="020B0502020202020204" pitchFamily="34" charset="0"/>
                <a:cs typeface="Gotham Pro" panose="02000503040000020004" pitchFamily="2" charset="0"/>
              </a:rPr>
              <a:t>Комфортабельное общежитие для </a:t>
            </a:r>
            <a:r>
              <a:rPr lang="ru-RU" sz="2800" b="1" dirty="0">
                <a:latin typeface="Century Gothic" panose="020B0502020202020204" pitchFamily="34" charset="0"/>
                <a:cs typeface="Gotham Pro" panose="02000503040000020004" pitchFamily="2" charset="0"/>
              </a:rPr>
              <a:t>будущих энергетиков </a:t>
            </a:r>
            <a:r>
              <a:rPr lang="ru-RU" sz="2800" b="1" dirty="0" smtClean="0">
                <a:latin typeface="Century Gothic" panose="020B0502020202020204" pitchFamily="34" charset="0"/>
                <a:cs typeface="Gotham Pro" panose="02000503040000020004" pitchFamily="2" charset="0"/>
              </a:rPr>
              <a:t>Иркутского </a:t>
            </a:r>
            <a:r>
              <a:rPr lang="ru-RU" sz="2800" b="1" dirty="0" err="1">
                <a:latin typeface="Century Gothic" panose="020B0502020202020204" pitchFamily="34" charset="0"/>
                <a:cs typeface="Gotham Pro" panose="02000503040000020004" pitchFamily="2" charset="0"/>
              </a:rPr>
              <a:t>Политеха</a:t>
            </a:r>
            <a:endParaRPr lang="ru-RU" sz="2800" b="1" dirty="0">
              <a:latin typeface="Century Gothic" panose="020B0502020202020204" pitchFamily="34" charset="0"/>
              <a:cs typeface="Gotham Pro" panose="02000503040000020004" pitchFamily="2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19600" y="0"/>
            <a:ext cx="8421329" cy="6858000"/>
          </a:xfrm>
          <a:prstGeom prst="roundRect">
            <a:avLst>
              <a:gd name="adj" fmla="val 9028"/>
            </a:avLst>
          </a:prstGeom>
          <a:gradFill>
            <a:gsLst>
              <a:gs pos="0">
                <a:srgbClr val="062DAC"/>
              </a:gs>
              <a:gs pos="100000">
                <a:srgbClr val="0139F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20" name="Рисунок 19" descr="https://www.sibenergetic.ru/pub/img/News/4566/Novo_Irkutskaya_TE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9" t="510" r="5599"/>
          <a:stretch>
            <a:fillRect/>
          </a:stretch>
        </p:blipFill>
        <p:spPr bwMode="auto">
          <a:xfrm>
            <a:off x="8954729" y="346528"/>
            <a:ext cx="3561736" cy="2823255"/>
          </a:xfrm>
          <a:custGeom>
            <a:avLst/>
            <a:gdLst>
              <a:gd name="connsiteX0" fmla="*/ 379107 w 3561736"/>
              <a:gd name="connsiteY0" fmla="*/ 0 h 2823255"/>
              <a:gd name="connsiteX1" fmla="*/ 3182629 w 3561736"/>
              <a:gd name="connsiteY1" fmla="*/ 0 h 2823255"/>
              <a:gd name="connsiteX2" fmla="*/ 3561736 w 3561736"/>
              <a:gd name="connsiteY2" fmla="*/ 379107 h 2823255"/>
              <a:gd name="connsiteX3" fmla="*/ 3561736 w 3561736"/>
              <a:gd name="connsiteY3" fmla="*/ 2444148 h 2823255"/>
              <a:gd name="connsiteX4" fmla="*/ 3182629 w 3561736"/>
              <a:gd name="connsiteY4" fmla="*/ 2823255 h 2823255"/>
              <a:gd name="connsiteX5" fmla="*/ 379107 w 3561736"/>
              <a:gd name="connsiteY5" fmla="*/ 2823255 h 2823255"/>
              <a:gd name="connsiteX6" fmla="*/ 0 w 3561736"/>
              <a:gd name="connsiteY6" fmla="*/ 2444148 h 2823255"/>
              <a:gd name="connsiteX7" fmla="*/ 0 w 3561736"/>
              <a:gd name="connsiteY7" fmla="*/ 379107 h 2823255"/>
              <a:gd name="connsiteX8" fmla="*/ 379107 w 3561736"/>
              <a:gd name="connsiteY8" fmla="*/ 0 h 282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36" h="2823255">
                <a:moveTo>
                  <a:pt x="379107" y="0"/>
                </a:moveTo>
                <a:lnTo>
                  <a:pt x="3182629" y="0"/>
                </a:lnTo>
                <a:cubicBezTo>
                  <a:pt x="3392004" y="0"/>
                  <a:pt x="3561736" y="169732"/>
                  <a:pt x="3561736" y="379107"/>
                </a:cubicBezTo>
                <a:lnTo>
                  <a:pt x="3561736" y="2444148"/>
                </a:lnTo>
                <a:cubicBezTo>
                  <a:pt x="3561736" y="2653523"/>
                  <a:pt x="3392004" y="2823255"/>
                  <a:pt x="3182629" y="2823255"/>
                </a:cubicBezTo>
                <a:lnTo>
                  <a:pt x="379107" y="2823255"/>
                </a:lnTo>
                <a:cubicBezTo>
                  <a:pt x="169732" y="2823255"/>
                  <a:pt x="0" y="2653523"/>
                  <a:pt x="0" y="2444148"/>
                </a:cubicBezTo>
                <a:lnTo>
                  <a:pt x="0" y="379107"/>
                </a:lnTo>
                <a:cubicBezTo>
                  <a:pt x="0" y="169732"/>
                  <a:pt x="169732" y="0"/>
                  <a:pt x="379107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Объект 23" descr="https://ilim24.ru/gallery/ges/Ust-Ilimskaya_GES_025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8" r="2051"/>
          <a:stretch>
            <a:fillRect/>
          </a:stretch>
        </p:blipFill>
        <p:spPr bwMode="auto">
          <a:xfrm>
            <a:off x="7510164" y="3304722"/>
            <a:ext cx="2486015" cy="3233449"/>
          </a:xfrm>
          <a:custGeom>
            <a:avLst/>
            <a:gdLst>
              <a:gd name="connsiteX0" fmla="*/ 333822 w 2486015"/>
              <a:gd name="connsiteY0" fmla="*/ 0 h 3233449"/>
              <a:gd name="connsiteX1" fmla="*/ 2152193 w 2486015"/>
              <a:gd name="connsiteY1" fmla="*/ 0 h 3233449"/>
              <a:gd name="connsiteX2" fmla="*/ 2486015 w 2486015"/>
              <a:gd name="connsiteY2" fmla="*/ 333822 h 3233449"/>
              <a:gd name="connsiteX3" fmla="*/ 2486015 w 2486015"/>
              <a:gd name="connsiteY3" fmla="*/ 2899627 h 3233449"/>
              <a:gd name="connsiteX4" fmla="*/ 2152193 w 2486015"/>
              <a:gd name="connsiteY4" fmla="*/ 3233449 h 3233449"/>
              <a:gd name="connsiteX5" fmla="*/ 333822 w 2486015"/>
              <a:gd name="connsiteY5" fmla="*/ 3233449 h 3233449"/>
              <a:gd name="connsiteX6" fmla="*/ 0 w 2486015"/>
              <a:gd name="connsiteY6" fmla="*/ 2899627 h 3233449"/>
              <a:gd name="connsiteX7" fmla="*/ 0 w 2486015"/>
              <a:gd name="connsiteY7" fmla="*/ 333822 h 3233449"/>
              <a:gd name="connsiteX8" fmla="*/ 333822 w 2486015"/>
              <a:gd name="connsiteY8" fmla="*/ 0 h 323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6015" h="3233449">
                <a:moveTo>
                  <a:pt x="333822" y="0"/>
                </a:moveTo>
                <a:lnTo>
                  <a:pt x="2152193" y="0"/>
                </a:lnTo>
                <a:cubicBezTo>
                  <a:pt x="2336558" y="0"/>
                  <a:pt x="2486015" y="149457"/>
                  <a:pt x="2486015" y="333822"/>
                </a:cubicBezTo>
                <a:lnTo>
                  <a:pt x="2486015" y="2899627"/>
                </a:lnTo>
                <a:cubicBezTo>
                  <a:pt x="2486015" y="3083992"/>
                  <a:pt x="2336558" y="3233449"/>
                  <a:pt x="2152193" y="3233449"/>
                </a:cubicBezTo>
                <a:lnTo>
                  <a:pt x="333822" y="3233449"/>
                </a:lnTo>
                <a:cubicBezTo>
                  <a:pt x="149457" y="3233449"/>
                  <a:pt x="0" y="3083992"/>
                  <a:pt x="0" y="2899627"/>
                </a:cubicBezTo>
                <a:lnTo>
                  <a:pt x="0" y="333822"/>
                </a:lnTo>
                <a:cubicBezTo>
                  <a:pt x="0" y="149457"/>
                  <a:pt x="149457" y="0"/>
                  <a:pt x="33382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Прямая соединительная линия 30"/>
          <p:cNvCxnSpPr/>
          <p:nvPr/>
        </p:nvCxnSpPr>
        <p:spPr>
          <a:xfrm>
            <a:off x="255061" y="4391366"/>
            <a:ext cx="3939702" cy="0"/>
          </a:xfrm>
          <a:prstGeom prst="line">
            <a:avLst/>
          </a:prstGeom>
          <a:ln w="15875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EA92E05-6DBA-46F1-97BB-343ECBF19D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28" t="3079" r="1971" b="3079"/>
          <a:stretch>
            <a:fillRect/>
          </a:stretch>
        </p:blipFill>
        <p:spPr>
          <a:xfrm>
            <a:off x="4922588" y="346527"/>
            <a:ext cx="3707678" cy="2823256"/>
          </a:xfrm>
          <a:custGeom>
            <a:avLst/>
            <a:gdLst>
              <a:gd name="connsiteX0" fmla="*/ 315649 w 2486015"/>
              <a:gd name="connsiteY0" fmla="*/ 0 h 3233449"/>
              <a:gd name="connsiteX1" fmla="*/ 2170366 w 2486015"/>
              <a:gd name="connsiteY1" fmla="*/ 0 h 3233449"/>
              <a:gd name="connsiteX2" fmla="*/ 2486015 w 2486015"/>
              <a:gd name="connsiteY2" fmla="*/ 315649 h 3233449"/>
              <a:gd name="connsiteX3" fmla="*/ 2486015 w 2486015"/>
              <a:gd name="connsiteY3" fmla="*/ 2917800 h 3233449"/>
              <a:gd name="connsiteX4" fmla="*/ 2170366 w 2486015"/>
              <a:gd name="connsiteY4" fmla="*/ 3233449 h 3233449"/>
              <a:gd name="connsiteX5" fmla="*/ 315649 w 2486015"/>
              <a:gd name="connsiteY5" fmla="*/ 3233449 h 3233449"/>
              <a:gd name="connsiteX6" fmla="*/ 0 w 2486015"/>
              <a:gd name="connsiteY6" fmla="*/ 2917800 h 3233449"/>
              <a:gd name="connsiteX7" fmla="*/ 0 w 2486015"/>
              <a:gd name="connsiteY7" fmla="*/ 315649 h 3233449"/>
              <a:gd name="connsiteX8" fmla="*/ 315649 w 2486015"/>
              <a:gd name="connsiteY8" fmla="*/ 0 h 323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6015" h="3233449">
                <a:moveTo>
                  <a:pt x="315649" y="0"/>
                </a:moveTo>
                <a:lnTo>
                  <a:pt x="2170366" y="0"/>
                </a:lnTo>
                <a:cubicBezTo>
                  <a:pt x="2344694" y="0"/>
                  <a:pt x="2486015" y="141321"/>
                  <a:pt x="2486015" y="315649"/>
                </a:cubicBezTo>
                <a:lnTo>
                  <a:pt x="2486015" y="2917800"/>
                </a:lnTo>
                <a:cubicBezTo>
                  <a:pt x="2486015" y="3092128"/>
                  <a:pt x="2344694" y="3233449"/>
                  <a:pt x="2170366" y="3233449"/>
                </a:cubicBezTo>
                <a:lnTo>
                  <a:pt x="315649" y="3233449"/>
                </a:lnTo>
                <a:cubicBezTo>
                  <a:pt x="141321" y="3233449"/>
                  <a:pt x="0" y="3092128"/>
                  <a:pt x="0" y="2917800"/>
                </a:cubicBezTo>
                <a:lnTo>
                  <a:pt x="0" y="315649"/>
                </a:lnTo>
                <a:cubicBezTo>
                  <a:pt x="0" y="141321"/>
                  <a:pt x="141321" y="0"/>
                  <a:pt x="315649" y="0"/>
                </a:cubicBezTo>
                <a:close/>
              </a:path>
            </a:pathLst>
          </a:cu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AA018DE-3E94-4B0F-96F2-D266E74F1A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87" t="758" r="1915" b="6085"/>
          <a:stretch>
            <a:fillRect/>
          </a:stretch>
        </p:blipFill>
        <p:spPr>
          <a:xfrm>
            <a:off x="7510165" y="3304721"/>
            <a:ext cx="2486015" cy="3233449"/>
          </a:xfrm>
          <a:custGeom>
            <a:avLst/>
            <a:gdLst>
              <a:gd name="connsiteX0" fmla="*/ 315649 w 2486015"/>
              <a:gd name="connsiteY0" fmla="*/ 0 h 3233449"/>
              <a:gd name="connsiteX1" fmla="*/ 2170366 w 2486015"/>
              <a:gd name="connsiteY1" fmla="*/ 0 h 3233449"/>
              <a:gd name="connsiteX2" fmla="*/ 2486015 w 2486015"/>
              <a:gd name="connsiteY2" fmla="*/ 315649 h 3233449"/>
              <a:gd name="connsiteX3" fmla="*/ 2486015 w 2486015"/>
              <a:gd name="connsiteY3" fmla="*/ 2917800 h 3233449"/>
              <a:gd name="connsiteX4" fmla="*/ 2170366 w 2486015"/>
              <a:gd name="connsiteY4" fmla="*/ 3233449 h 3233449"/>
              <a:gd name="connsiteX5" fmla="*/ 315649 w 2486015"/>
              <a:gd name="connsiteY5" fmla="*/ 3233449 h 3233449"/>
              <a:gd name="connsiteX6" fmla="*/ 0 w 2486015"/>
              <a:gd name="connsiteY6" fmla="*/ 2917800 h 3233449"/>
              <a:gd name="connsiteX7" fmla="*/ 0 w 2486015"/>
              <a:gd name="connsiteY7" fmla="*/ 315649 h 3233449"/>
              <a:gd name="connsiteX8" fmla="*/ 315649 w 2486015"/>
              <a:gd name="connsiteY8" fmla="*/ 0 h 323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6015" h="3233449">
                <a:moveTo>
                  <a:pt x="315649" y="0"/>
                </a:moveTo>
                <a:lnTo>
                  <a:pt x="2170366" y="0"/>
                </a:lnTo>
                <a:cubicBezTo>
                  <a:pt x="2344694" y="0"/>
                  <a:pt x="2486015" y="141321"/>
                  <a:pt x="2486015" y="315649"/>
                </a:cubicBezTo>
                <a:lnTo>
                  <a:pt x="2486015" y="2917800"/>
                </a:lnTo>
                <a:cubicBezTo>
                  <a:pt x="2486015" y="3092128"/>
                  <a:pt x="2344694" y="3233449"/>
                  <a:pt x="2170366" y="3233449"/>
                </a:cubicBezTo>
                <a:lnTo>
                  <a:pt x="315649" y="3233449"/>
                </a:lnTo>
                <a:cubicBezTo>
                  <a:pt x="141321" y="3233449"/>
                  <a:pt x="0" y="3092128"/>
                  <a:pt x="0" y="2917800"/>
                </a:cubicBezTo>
                <a:lnTo>
                  <a:pt x="0" y="315649"/>
                </a:lnTo>
                <a:cubicBezTo>
                  <a:pt x="0" y="141321"/>
                  <a:pt x="141321" y="0"/>
                  <a:pt x="315649" y="0"/>
                </a:cubicBezTo>
                <a:close/>
              </a:path>
            </a:pathLst>
          </a:cu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EC43AD8-7A5C-47F9-A9CC-339315BDEB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12" t="3858" r="2612" b="3688"/>
          <a:stretch>
            <a:fillRect/>
          </a:stretch>
        </p:blipFill>
        <p:spPr>
          <a:xfrm>
            <a:off x="10118597" y="3304720"/>
            <a:ext cx="2486015" cy="3233449"/>
          </a:xfrm>
          <a:custGeom>
            <a:avLst/>
            <a:gdLst>
              <a:gd name="connsiteX0" fmla="*/ 315649 w 2486015"/>
              <a:gd name="connsiteY0" fmla="*/ 0 h 3233449"/>
              <a:gd name="connsiteX1" fmla="*/ 2170366 w 2486015"/>
              <a:gd name="connsiteY1" fmla="*/ 0 h 3233449"/>
              <a:gd name="connsiteX2" fmla="*/ 2486015 w 2486015"/>
              <a:gd name="connsiteY2" fmla="*/ 315649 h 3233449"/>
              <a:gd name="connsiteX3" fmla="*/ 2486015 w 2486015"/>
              <a:gd name="connsiteY3" fmla="*/ 2917800 h 3233449"/>
              <a:gd name="connsiteX4" fmla="*/ 2170366 w 2486015"/>
              <a:gd name="connsiteY4" fmla="*/ 3233449 h 3233449"/>
              <a:gd name="connsiteX5" fmla="*/ 315649 w 2486015"/>
              <a:gd name="connsiteY5" fmla="*/ 3233449 h 3233449"/>
              <a:gd name="connsiteX6" fmla="*/ 0 w 2486015"/>
              <a:gd name="connsiteY6" fmla="*/ 2917800 h 3233449"/>
              <a:gd name="connsiteX7" fmla="*/ 0 w 2486015"/>
              <a:gd name="connsiteY7" fmla="*/ 315649 h 3233449"/>
              <a:gd name="connsiteX8" fmla="*/ 315649 w 2486015"/>
              <a:gd name="connsiteY8" fmla="*/ 0 h 323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6015" h="3233449">
                <a:moveTo>
                  <a:pt x="315649" y="0"/>
                </a:moveTo>
                <a:lnTo>
                  <a:pt x="2170366" y="0"/>
                </a:lnTo>
                <a:cubicBezTo>
                  <a:pt x="2344694" y="0"/>
                  <a:pt x="2486015" y="141321"/>
                  <a:pt x="2486015" y="315649"/>
                </a:cubicBezTo>
                <a:lnTo>
                  <a:pt x="2486015" y="2917800"/>
                </a:lnTo>
                <a:cubicBezTo>
                  <a:pt x="2486015" y="3092128"/>
                  <a:pt x="2344694" y="3233449"/>
                  <a:pt x="2170366" y="3233449"/>
                </a:cubicBezTo>
                <a:lnTo>
                  <a:pt x="315649" y="3233449"/>
                </a:lnTo>
                <a:cubicBezTo>
                  <a:pt x="141321" y="3233449"/>
                  <a:pt x="0" y="3092128"/>
                  <a:pt x="0" y="2917800"/>
                </a:cubicBezTo>
                <a:lnTo>
                  <a:pt x="0" y="315649"/>
                </a:lnTo>
                <a:cubicBezTo>
                  <a:pt x="0" y="141321"/>
                  <a:pt x="141321" y="0"/>
                  <a:pt x="315649" y="0"/>
                </a:cubicBezTo>
                <a:close/>
              </a:path>
            </a:pathLst>
          </a:cu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42C5B0D-8CE7-4450-A2A0-C8F46B0AD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" t="2743" r="4860" b="1841"/>
          <a:stretch>
            <a:fillRect/>
          </a:stretch>
        </p:blipFill>
        <p:spPr bwMode="auto">
          <a:xfrm>
            <a:off x="8808788" y="346528"/>
            <a:ext cx="3707678" cy="2823256"/>
          </a:xfrm>
          <a:custGeom>
            <a:avLst/>
            <a:gdLst>
              <a:gd name="connsiteX0" fmla="*/ 358469 w 3561736"/>
              <a:gd name="connsiteY0" fmla="*/ 0 h 2823256"/>
              <a:gd name="connsiteX1" fmla="*/ 3203267 w 3561736"/>
              <a:gd name="connsiteY1" fmla="*/ 0 h 2823256"/>
              <a:gd name="connsiteX2" fmla="*/ 3561736 w 3561736"/>
              <a:gd name="connsiteY2" fmla="*/ 358469 h 2823256"/>
              <a:gd name="connsiteX3" fmla="*/ 3561736 w 3561736"/>
              <a:gd name="connsiteY3" fmla="*/ 2464787 h 2823256"/>
              <a:gd name="connsiteX4" fmla="*/ 3203267 w 3561736"/>
              <a:gd name="connsiteY4" fmla="*/ 2823256 h 2823256"/>
              <a:gd name="connsiteX5" fmla="*/ 358469 w 3561736"/>
              <a:gd name="connsiteY5" fmla="*/ 2823256 h 2823256"/>
              <a:gd name="connsiteX6" fmla="*/ 0 w 3561736"/>
              <a:gd name="connsiteY6" fmla="*/ 2464787 h 2823256"/>
              <a:gd name="connsiteX7" fmla="*/ 0 w 3561736"/>
              <a:gd name="connsiteY7" fmla="*/ 358469 h 2823256"/>
              <a:gd name="connsiteX8" fmla="*/ 358469 w 3561736"/>
              <a:gd name="connsiteY8" fmla="*/ 0 h 282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36" h="2823256">
                <a:moveTo>
                  <a:pt x="358469" y="0"/>
                </a:moveTo>
                <a:lnTo>
                  <a:pt x="3203267" y="0"/>
                </a:lnTo>
                <a:cubicBezTo>
                  <a:pt x="3401244" y="0"/>
                  <a:pt x="3561736" y="160492"/>
                  <a:pt x="3561736" y="358469"/>
                </a:cubicBezTo>
                <a:lnTo>
                  <a:pt x="3561736" y="2464787"/>
                </a:lnTo>
                <a:cubicBezTo>
                  <a:pt x="3561736" y="2662764"/>
                  <a:pt x="3401244" y="2823256"/>
                  <a:pt x="3203267" y="2823256"/>
                </a:cubicBezTo>
                <a:lnTo>
                  <a:pt x="358469" y="2823256"/>
                </a:lnTo>
                <a:cubicBezTo>
                  <a:pt x="160492" y="2823256"/>
                  <a:pt x="0" y="2662764"/>
                  <a:pt x="0" y="2464787"/>
                </a:cubicBezTo>
                <a:lnTo>
                  <a:pt x="0" y="358469"/>
                </a:lnTo>
                <a:cubicBezTo>
                  <a:pt x="0" y="160492"/>
                  <a:pt x="160492" y="0"/>
                  <a:pt x="3584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3166B2-7F39-42C1-9A1F-FD568835907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2782" r="1196" b="820"/>
          <a:stretch>
            <a:fillRect/>
          </a:stretch>
        </p:blipFill>
        <p:spPr>
          <a:xfrm>
            <a:off x="4922588" y="3304719"/>
            <a:ext cx="2465158" cy="3233450"/>
          </a:xfrm>
          <a:custGeom>
            <a:avLst/>
            <a:gdLst>
              <a:gd name="connsiteX0" fmla="*/ 270181 w 2465158"/>
              <a:gd name="connsiteY0" fmla="*/ 0 h 3233450"/>
              <a:gd name="connsiteX1" fmla="*/ 2194977 w 2465158"/>
              <a:gd name="connsiteY1" fmla="*/ 0 h 3233450"/>
              <a:gd name="connsiteX2" fmla="*/ 2465158 w 2465158"/>
              <a:gd name="connsiteY2" fmla="*/ 270181 h 3233450"/>
              <a:gd name="connsiteX3" fmla="*/ 2465158 w 2465158"/>
              <a:gd name="connsiteY3" fmla="*/ 2963269 h 3233450"/>
              <a:gd name="connsiteX4" fmla="*/ 2194977 w 2465158"/>
              <a:gd name="connsiteY4" fmla="*/ 3233450 h 3233450"/>
              <a:gd name="connsiteX5" fmla="*/ 270181 w 2465158"/>
              <a:gd name="connsiteY5" fmla="*/ 3233450 h 3233450"/>
              <a:gd name="connsiteX6" fmla="*/ 0 w 2465158"/>
              <a:gd name="connsiteY6" fmla="*/ 2963269 h 3233450"/>
              <a:gd name="connsiteX7" fmla="*/ 0 w 2465158"/>
              <a:gd name="connsiteY7" fmla="*/ 270181 h 3233450"/>
              <a:gd name="connsiteX8" fmla="*/ 270181 w 2465158"/>
              <a:gd name="connsiteY8" fmla="*/ 0 h 32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5158" h="3233450">
                <a:moveTo>
                  <a:pt x="270181" y="0"/>
                </a:moveTo>
                <a:lnTo>
                  <a:pt x="2194977" y="0"/>
                </a:lnTo>
                <a:cubicBezTo>
                  <a:pt x="2344194" y="0"/>
                  <a:pt x="2465158" y="120964"/>
                  <a:pt x="2465158" y="270181"/>
                </a:cubicBezTo>
                <a:lnTo>
                  <a:pt x="2465158" y="2963269"/>
                </a:lnTo>
                <a:cubicBezTo>
                  <a:pt x="2465158" y="3112486"/>
                  <a:pt x="2344194" y="3233450"/>
                  <a:pt x="2194977" y="3233450"/>
                </a:cubicBezTo>
                <a:lnTo>
                  <a:pt x="270181" y="3233450"/>
                </a:lnTo>
                <a:cubicBezTo>
                  <a:pt x="120964" y="3233450"/>
                  <a:pt x="0" y="3112486"/>
                  <a:pt x="0" y="2963269"/>
                </a:cubicBezTo>
                <a:lnTo>
                  <a:pt x="0" y="270181"/>
                </a:lnTo>
                <a:cubicBezTo>
                  <a:pt x="0" y="120964"/>
                  <a:pt x="120964" y="0"/>
                  <a:pt x="27018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313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Скругленный прямоугольник 15">
            <a:extLst>
              <a:ext uri="{FF2B5EF4-FFF2-40B4-BE49-F238E27FC236}">
                <a16:creationId xmlns:a16="http://schemas.microsoft.com/office/drawing/2014/main" id="{195642E5-4C55-47EB-A64A-E4EB3CF7E776}"/>
              </a:ext>
            </a:extLst>
          </p:cNvPr>
          <p:cNvSpPr/>
          <p:nvPr/>
        </p:nvSpPr>
        <p:spPr>
          <a:xfrm>
            <a:off x="7810016" y="2063867"/>
            <a:ext cx="3419475" cy="3422533"/>
          </a:xfrm>
          <a:prstGeom prst="roundRect">
            <a:avLst>
              <a:gd name="adj" fmla="val 14194"/>
            </a:avLst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15">
            <a:extLst>
              <a:ext uri="{FF2B5EF4-FFF2-40B4-BE49-F238E27FC236}">
                <a16:creationId xmlns:a16="http://schemas.microsoft.com/office/drawing/2014/main" id="{DC0CE997-1204-4B21-B705-201E1CB331D1}"/>
              </a:ext>
            </a:extLst>
          </p:cNvPr>
          <p:cNvSpPr/>
          <p:nvPr/>
        </p:nvSpPr>
        <p:spPr>
          <a:xfrm>
            <a:off x="4191481" y="2063867"/>
            <a:ext cx="3419475" cy="3422533"/>
          </a:xfrm>
          <a:prstGeom prst="roundRect">
            <a:avLst>
              <a:gd name="adj" fmla="val 14194"/>
            </a:avLst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707" y="269332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Gotham Pro" panose="02000503040000020004" pitchFamily="2" charset="0"/>
                <a:cs typeface="Gotham Pro" panose="02000503040000020004" pitchFamily="2" charset="0"/>
              </a:rPr>
              <a:t>Какие виды </a:t>
            </a:r>
            <a:r>
              <a:rPr lang="ru-RU" sz="4000" b="1" dirty="0">
                <a:solidFill>
                  <a:srgbClr val="0033CC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стипендий</a:t>
            </a:r>
            <a:r>
              <a:rPr lang="ru-RU" sz="4000" b="1" dirty="0">
                <a:latin typeface="Gotham Pro" panose="02000503040000020004" pitchFamily="2" charset="0"/>
                <a:cs typeface="Gotham Pro" panose="02000503040000020004" pitchFamily="2" charset="0"/>
              </a:rPr>
              <a:t> в Иркутском политехе?</a:t>
            </a:r>
            <a:endParaRPr lang="ru-RU" sz="4000" b="1" dirty="0">
              <a:latin typeface="Century Gothic" panose="020B0502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72707" y="2063867"/>
            <a:ext cx="3419475" cy="3422533"/>
          </a:xfrm>
          <a:prstGeom prst="roundRect">
            <a:avLst>
              <a:gd name="adj" fmla="val 14194"/>
            </a:avLst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797263" y="2333099"/>
            <a:ext cx="31951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u="sng" spc="-15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Государственная академическая стипендия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06008" y="2129971"/>
            <a:ext cx="3419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spc="-15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Повышенная государственная академическая стипендия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05339" y="2533154"/>
            <a:ext cx="3419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u="sng" spc="-15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Именные </a:t>
            </a:r>
          </a:p>
          <a:p>
            <a:pPr algn="ctr"/>
            <a:r>
              <a:rPr lang="ru-RU" sz="2600" b="1" u="sng" spc="-15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стипендии</a:t>
            </a:r>
          </a:p>
        </p:txBody>
      </p:sp>
      <p:sp>
        <p:nvSpPr>
          <p:cNvPr id="39" name="Прямоугольник: скругленные углы 60">
            <a:extLst>
              <a:ext uri="{FF2B5EF4-FFF2-40B4-BE49-F238E27FC236}">
                <a16:creationId xmlns:a16="http://schemas.microsoft.com/office/drawing/2014/main" id="{19908220-18F0-44C5-958C-A1172584285F}"/>
              </a:ext>
            </a:extLst>
          </p:cNvPr>
          <p:cNvSpPr/>
          <p:nvPr/>
        </p:nvSpPr>
        <p:spPr>
          <a:xfrm>
            <a:off x="10170875" y="6224376"/>
            <a:ext cx="1492250" cy="3436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29CA"/>
            </a:solidFill>
          </a:ln>
          <a:effectLst>
            <a:outerShdw blurRad="139700" dist="50800" dir="5400000" algn="ctr" rotWithShape="0">
              <a:schemeClr val="tx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9CA"/>
                </a:solidFill>
                <a:latin typeface="Century Gothic" panose="020B0502020202020204" pitchFamily="34" charset="0"/>
              </a:rPr>
              <a:t>Далее</a:t>
            </a:r>
          </a:p>
        </p:txBody>
      </p:sp>
      <p:sp>
        <p:nvSpPr>
          <p:cNvPr id="41" name="Прямоугольник: скругленные углы 60">
            <a:extLst>
              <a:ext uri="{FF2B5EF4-FFF2-40B4-BE49-F238E27FC236}">
                <a16:creationId xmlns:a16="http://schemas.microsoft.com/office/drawing/2014/main" id="{19908220-18F0-44C5-958C-A1172584285F}"/>
              </a:ext>
            </a:extLst>
          </p:cNvPr>
          <p:cNvSpPr/>
          <p:nvPr/>
        </p:nvSpPr>
        <p:spPr>
          <a:xfrm>
            <a:off x="8420966" y="6224375"/>
            <a:ext cx="1492250" cy="34366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62DAC"/>
              </a:gs>
              <a:gs pos="100000">
                <a:srgbClr val="0139F0"/>
              </a:gs>
            </a:gsLst>
            <a:lin ang="16200000" scaled="1"/>
          </a:gradFill>
          <a:ln>
            <a:noFill/>
          </a:ln>
          <a:effectLst>
            <a:outerShdw blurRad="139700" dist="50800" dir="5400000" algn="ctr" rotWithShape="0">
              <a:schemeClr val="tx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Подробнее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D5CDEF0-ECC7-4AAC-AEAC-899E5DED985E}"/>
              </a:ext>
            </a:extLst>
          </p:cNvPr>
          <p:cNvCxnSpPr>
            <a:cxnSpLocks/>
          </p:cNvCxnSpPr>
          <p:nvPr/>
        </p:nvCxnSpPr>
        <p:spPr>
          <a:xfrm>
            <a:off x="989296" y="3783790"/>
            <a:ext cx="26653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37564BE-1173-4D3F-884A-6395CC69CB54}"/>
              </a:ext>
            </a:extLst>
          </p:cNvPr>
          <p:cNvSpPr txBox="1"/>
          <p:nvPr/>
        </p:nvSpPr>
        <p:spPr>
          <a:xfrm>
            <a:off x="772004" y="3914968"/>
            <a:ext cx="3099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15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На «отлично» - 6 400</a:t>
            </a:r>
          </a:p>
          <a:p>
            <a:pPr algn="ctr"/>
            <a:r>
              <a:rPr lang="ru-RU" b="1" spc="-15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На «хорошо и отлично» – 5 200</a:t>
            </a:r>
          </a:p>
          <a:p>
            <a:pPr algn="ctr"/>
            <a:r>
              <a:rPr lang="ru-RU" b="1" spc="-15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На «хорошо» - 4 040</a:t>
            </a: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70BCD982-AAE2-4C6D-B1DD-B6849966150F}"/>
              </a:ext>
            </a:extLst>
          </p:cNvPr>
          <p:cNvCxnSpPr>
            <a:cxnSpLocks/>
          </p:cNvCxnSpPr>
          <p:nvPr/>
        </p:nvCxnSpPr>
        <p:spPr>
          <a:xfrm>
            <a:off x="4568557" y="3783790"/>
            <a:ext cx="26653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2D2E354-BB7B-424B-8D9C-44DB2F6CD5BD}"/>
              </a:ext>
            </a:extLst>
          </p:cNvPr>
          <p:cNvCxnSpPr>
            <a:cxnSpLocks/>
          </p:cNvCxnSpPr>
          <p:nvPr/>
        </p:nvCxnSpPr>
        <p:spPr>
          <a:xfrm>
            <a:off x="8251679" y="3783790"/>
            <a:ext cx="26653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6C9073D-CAE9-4114-9EA2-C7BCB88B7D14}"/>
              </a:ext>
            </a:extLst>
          </p:cNvPr>
          <p:cNvSpPr txBox="1"/>
          <p:nvPr/>
        </p:nvSpPr>
        <p:spPr>
          <a:xfrm>
            <a:off x="4365793" y="4134187"/>
            <a:ext cx="309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15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От 11 000 до 15 000 </a:t>
            </a:r>
            <a:r>
              <a:rPr lang="ru-RU" b="1" spc="-15" dirty="0" err="1" smtClean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руб</a:t>
            </a:r>
            <a:endParaRPr lang="ru-RU" b="1" spc="-15" dirty="0">
              <a:solidFill>
                <a:schemeClr val="bg1"/>
              </a:solidFill>
              <a:latin typeface="Century Gothic" panose="020B0502020202020204" pitchFamily="34" charset="0"/>
              <a:cs typeface="SDFRMV+Raleway Bold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B4B3530-A1BA-4879-991E-18D7121A67B7}"/>
              </a:ext>
            </a:extLst>
          </p:cNvPr>
          <p:cNvSpPr txBox="1"/>
          <p:nvPr/>
        </p:nvSpPr>
        <p:spPr>
          <a:xfrm>
            <a:off x="7965124" y="3783790"/>
            <a:ext cx="30999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15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Стипендии </a:t>
            </a:r>
            <a:r>
              <a:rPr lang="ru-RU" b="1" spc="-15" dirty="0" smtClean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за выдающиеся  </a:t>
            </a:r>
            <a:r>
              <a:rPr lang="ru-RU" b="1" spc="-15" dirty="0">
                <a:solidFill>
                  <a:schemeClr val="bg1"/>
                </a:solidFill>
                <a:latin typeface="Century Gothic" panose="020B0502020202020204" pitchFamily="34" charset="0"/>
                <a:cs typeface="SDFRMV+Raleway Bold"/>
              </a:rPr>
              <a:t>успехи в учебной, научной, общественной и спортивной деятельности</a:t>
            </a: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29CDA130-B528-41FD-988F-6EE76E65500B}"/>
              </a:ext>
            </a:extLst>
          </p:cNvPr>
          <p:cNvCxnSpPr>
            <a:cxnSpLocks/>
          </p:cNvCxnSpPr>
          <p:nvPr/>
        </p:nvCxnSpPr>
        <p:spPr>
          <a:xfrm>
            <a:off x="772004" y="1604761"/>
            <a:ext cx="9629296" cy="0"/>
          </a:xfrm>
          <a:prstGeom prst="line">
            <a:avLst/>
          </a:prstGeom>
          <a:ln w="15875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97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 animBg="1"/>
      <p:bldP spid="16" grpId="0" animBg="1"/>
      <p:bldP spid="22" grpId="0"/>
      <p:bldP spid="26" grpId="0"/>
      <p:bldP spid="27" grpId="0"/>
      <p:bldP spid="39" grpId="0" animBg="1"/>
      <p:bldP spid="41" grpId="0" animBg="1"/>
      <p:bldP spid="36" grpId="0"/>
      <p:bldP spid="46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125" y="795338"/>
            <a:ext cx="3929981" cy="1325563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Общественная жизнь </a:t>
            </a:r>
            <a:r>
              <a:rPr lang="ru-RU" sz="3200" b="1" dirty="0">
                <a:latin typeface="Century Gothic" panose="020B0502020202020204" pitchFamily="34" charset="0"/>
              </a:rPr>
              <a:t>Иркутского политеха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19600" y="0"/>
            <a:ext cx="8421329" cy="6858000"/>
          </a:xfrm>
          <a:prstGeom prst="roundRect">
            <a:avLst>
              <a:gd name="adj" fmla="val 9028"/>
            </a:avLst>
          </a:prstGeom>
          <a:gradFill>
            <a:gsLst>
              <a:gs pos="0">
                <a:srgbClr val="062DAC"/>
              </a:gs>
              <a:gs pos="100000">
                <a:srgbClr val="0139F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335" r="18916" b="263"/>
          <a:stretch/>
        </p:blipFill>
        <p:spPr bwMode="auto">
          <a:xfrm>
            <a:off x="4922589" y="346529"/>
            <a:ext cx="3945187" cy="2823255"/>
          </a:xfrm>
          <a:custGeom>
            <a:avLst/>
            <a:gdLst>
              <a:gd name="connsiteX0" fmla="*/ 379107 w 3945187"/>
              <a:gd name="connsiteY0" fmla="*/ 0 h 2823255"/>
              <a:gd name="connsiteX1" fmla="*/ 3566080 w 3945187"/>
              <a:gd name="connsiteY1" fmla="*/ 0 h 2823255"/>
              <a:gd name="connsiteX2" fmla="*/ 3945187 w 3945187"/>
              <a:gd name="connsiteY2" fmla="*/ 379107 h 2823255"/>
              <a:gd name="connsiteX3" fmla="*/ 3945187 w 3945187"/>
              <a:gd name="connsiteY3" fmla="*/ 2444148 h 2823255"/>
              <a:gd name="connsiteX4" fmla="*/ 3566080 w 3945187"/>
              <a:gd name="connsiteY4" fmla="*/ 2823255 h 2823255"/>
              <a:gd name="connsiteX5" fmla="*/ 379107 w 3945187"/>
              <a:gd name="connsiteY5" fmla="*/ 2823255 h 2823255"/>
              <a:gd name="connsiteX6" fmla="*/ 0 w 3945187"/>
              <a:gd name="connsiteY6" fmla="*/ 2444148 h 2823255"/>
              <a:gd name="connsiteX7" fmla="*/ 0 w 3945187"/>
              <a:gd name="connsiteY7" fmla="*/ 379107 h 2823255"/>
              <a:gd name="connsiteX8" fmla="*/ 379107 w 3945187"/>
              <a:gd name="connsiteY8" fmla="*/ 0 h 282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5187" h="2823255">
                <a:moveTo>
                  <a:pt x="379107" y="0"/>
                </a:moveTo>
                <a:lnTo>
                  <a:pt x="3566080" y="0"/>
                </a:lnTo>
                <a:cubicBezTo>
                  <a:pt x="3775455" y="0"/>
                  <a:pt x="3945187" y="169732"/>
                  <a:pt x="3945187" y="379107"/>
                </a:cubicBezTo>
                <a:lnTo>
                  <a:pt x="3945187" y="2444148"/>
                </a:lnTo>
                <a:cubicBezTo>
                  <a:pt x="3945187" y="2653523"/>
                  <a:pt x="3775455" y="2823255"/>
                  <a:pt x="3566080" y="2823255"/>
                </a:cubicBezTo>
                <a:lnTo>
                  <a:pt x="379107" y="2823255"/>
                </a:lnTo>
                <a:cubicBezTo>
                  <a:pt x="169732" y="2823255"/>
                  <a:pt x="0" y="2653523"/>
                  <a:pt x="0" y="2444148"/>
                </a:cubicBezTo>
                <a:lnTo>
                  <a:pt x="0" y="379107"/>
                </a:lnTo>
                <a:cubicBezTo>
                  <a:pt x="0" y="169732"/>
                  <a:pt x="169732" y="0"/>
                  <a:pt x="379107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 descr="https://www.sibenergetic.ru/pub/img/News/4566/Novo_Irkutskaya_TE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9" t="510" r="5599"/>
          <a:stretch>
            <a:fillRect/>
          </a:stretch>
        </p:blipFill>
        <p:spPr bwMode="auto">
          <a:xfrm>
            <a:off x="8954729" y="346528"/>
            <a:ext cx="3561736" cy="2823255"/>
          </a:xfrm>
          <a:custGeom>
            <a:avLst/>
            <a:gdLst>
              <a:gd name="connsiteX0" fmla="*/ 379107 w 3561736"/>
              <a:gd name="connsiteY0" fmla="*/ 0 h 2823255"/>
              <a:gd name="connsiteX1" fmla="*/ 3182629 w 3561736"/>
              <a:gd name="connsiteY1" fmla="*/ 0 h 2823255"/>
              <a:gd name="connsiteX2" fmla="*/ 3561736 w 3561736"/>
              <a:gd name="connsiteY2" fmla="*/ 379107 h 2823255"/>
              <a:gd name="connsiteX3" fmla="*/ 3561736 w 3561736"/>
              <a:gd name="connsiteY3" fmla="*/ 2444148 h 2823255"/>
              <a:gd name="connsiteX4" fmla="*/ 3182629 w 3561736"/>
              <a:gd name="connsiteY4" fmla="*/ 2823255 h 2823255"/>
              <a:gd name="connsiteX5" fmla="*/ 379107 w 3561736"/>
              <a:gd name="connsiteY5" fmla="*/ 2823255 h 2823255"/>
              <a:gd name="connsiteX6" fmla="*/ 0 w 3561736"/>
              <a:gd name="connsiteY6" fmla="*/ 2444148 h 2823255"/>
              <a:gd name="connsiteX7" fmla="*/ 0 w 3561736"/>
              <a:gd name="connsiteY7" fmla="*/ 379107 h 2823255"/>
              <a:gd name="connsiteX8" fmla="*/ 379107 w 3561736"/>
              <a:gd name="connsiteY8" fmla="*/ 0 h 282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36" h="2823255">
                <a:moveTo>
                  <a:pt x="379107" y="0"/>
                </a:moveTo>
                <a:lnTo>
                  <a:pt x="3182629" y="0"/>
                </a:lnTo>
                <a:cubicBezTo>
                  <a:pt x="3392004" y="0"/>
                  <a:pt x="3561736" y="169732"/>
                  <a:pt x="3561736" y="379107"/>
                </a:cubicBezTo>
                <a:lnTo>
                  <a:pt x="3561736" y="2444148"/>
                </a:lnTo>
                <a:cubicBezTo>
                  <a:pt x="3561736" y="2653523"/>
                  <a:pt x="3392004" y="2823255"/>
                  <a:pt x="3182629" y="2823255"/>
                </a:cubicBezTo>
                <a:lnTo>
                  <a:pt x="379107" y="2823255"/>
                </a:lnTo>
                <a:cubicBezTo>
                  <a:pt x="169732" y="2823255"/>
                  <a:pt x="0" y="2653523"/>
                  <a:pt x="0" y="2444148"/>
                </a:cubicBezTo>
                <a:lnTo>
                  <a:pt x="0" y="379107"/>
                </a:lnTo>
                <a:cubicBezTo>
                  <a:pt x="0" y="169732"/>
                  <a:pt x="169732" y="0"/>
                  <a:pt x="379107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1" t="994" r="37114"/>
          <a:stretch>
            <a:fillRect/>
          </a:stretch>
        </p:blipFill>
        <p:spPr bwMode="auto">
          <a:xfrm>
            <a:off x="4924435" y="3304722"/>
            <a:ext cx="2486015" cy="3233449"/>
          </a:xfrm>
          <a:custGeom>
            <a:avLst/>
            <a:gdLst>
              <a:gd name="connsiteX0" fmla="*/ 333822 w 2486015"/>
              <a:gd name="connsiteY0" fmla="*/ 0 h 3233449"/>
              <a:gd name="connsiteX1" fmla="*/ 2152193 w 2486015"/>
              <a:gd name="connsiteY1" fmla="*/ 0 h 3233449"/>
              <a:gd name="connsiteX2" fmla="*/ 2486015 w 2486015"/>
              <a:gd name="connsiteY2" fmla="*/ 333822 h 3233449"/>
              <a:gd name="connsiteX3" fmla="*/ 2486015 w 2486015"/>
              <a:gd name="connsiteY3" fmla="*/ 2899627 h 3233449"/>
              <a:gd name="connsiteX4" fmla="*/ 2152193 w 2486015"/>
              <a:gd name="connsiteY4" fmla="*/ 3233449 h 3233449"/>
              <a:gd name="connsiteX5" fmla="*/ 333822 w 2486015"/>
              <a:gd name="connsiteY5" fmla="*/ 3233449 h 3233449"/>
              <a:gd name="connsiteX6" fmla="*/ 0 w 2486015"/>
              <a:gd name="connsiteY6" fmla="*/ 2899627 h 3233449"/>
              <a:gd name="connsiteX7" fmla="*/ 0 w 2486015"/>
              <a:gd name="connsiteY7" fmla="*/ 333822 h 3233449"/>
              <a:gd name="connsiteX8" fmla="*/ 333822 w 2486015"/>
              <a:gd name="connsiteY8" fmla="*/ 0 h 323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6015" h="3233449">
                <a:moveTo>
                  <a:pt x="333822" y="0"/>
                </a:moveTo>
                <a:lnTo>
                  <a:pt x="2152193" y="0"/>
                </a:lnTo>
                <a:cubicBezTo>
                  <a:pt x="2336558" y="0"/>
                  <a:pt x="2486015" y="149457"/>
                  <a:pt x="2486015" y="333822"/>
                </a:cubicBezTo>
                <a:lnTo>
                  <a:pt x="2486015" y="2899627"/>
                </a:lnTo>
                <a:cubicBezTo>
                  <a:pt x="2486015" y="3083992"/>
                  <a:pt x="2336558" y="3233449"/>
                  <a:pt x="2152193" y="3233449"/>
                </a:cubicBezTo>
                <a:lnTo>
                  <a:pt x="333822" y="3233449"/>
                </a:lnTo>
                <a:cubicBezTo>
                  <a:pt x="149457" y="3233449"/>
                  <a:pt x="0" y="3083992"/>
                  <a:pt x="0" y="2899627"/>
                </a:cubicBezTo>
                <a:lnTo>
                  <a:pt x="0" y="333822"/>
                </a:lnTo>
                <a:cubicBezTo>
                  <a:pt x="0" y="149457"/>
                  <a:pt x="149457" y="0"/>
                  <a:pt x="333822" y="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Объект 23" descr="https://ilim24.ru/gallery/ges/Ust-Ilimskaya_GES_025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8" r="2051"/>
          <a:stretch>
            <a:fillRect/>
          </a:stretch>
        </p:blipFill>
        <p:spPr bwMode="auto">
          <a:xfrm>
            <a:off x="7510164" y="3304722"/>
            <a:ext cx="2486015" cy="3233449"/>
          </a:xfrm>
          <a:custGeom>
            <a:avLst/>
            <a:gdLst>
              <a:gd name="connsiteX0" fmla="*/ 333822 w 2486015"/>
              <a:gd name="connsiteY0" fmla="*/ 0 h 3233449"/>
              <a:gd name="connsiteX1" fmla="*/ 2152193 w 2486015"/>
              <a:gd name="connsiteY1" fmla="*/ 0 h 3233449"/>
              <a:gd name="connsiteX2" fmla="*/ 2486015 w 2486015"/>
              <a:gd name="connsiteY2" fmla="*/ 333822 h 3233449"/>
              <a:gd name="connsiteX3" fmla="*/ 2486015 w 2486015"/>
              <a:gd name="connsiteY3" fmla="*/ 2899627 h 3233449"/>
              <a:gd name="connsiteX4" fmla="*/ 2152193 w 2486015"/>
              <a:gd name="connsiteY4" fmla="*/ 3233449 h 3233449"/>
              <a:gd name="connsiteX5" fmla="*/ 333822 w 2486015"/>
              <a:gd name="connsiteY5" fmla="*/ 3233449 h 3233449"/>
              <a:gd name="connsiteX6" fmla="*/ 0 w 2486015"/>
              <a:gd name="connsiteY6" fmla="*/ 2899627 h 3233449"/>
              <a:gd name="connsiteX7" fmla="*/ 0 w 2486015"/>
              <a:gd name="connsiteY7" fmla="*/ 333822 h 3233449"/>
              <a:gd name="connsiteX8" fmla="*/ 333822 w 2486015"/>
              <a:gd name="connsiteY8" fmla="*/ 0 h 323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6015" h="3233449">
                <a:moveTo>
                  <a:pt x="333822" y="0"/>
                </a:moveTo>
                <a:lnTo>
                  <a:pt x="2152193" y="0"/>
                </a:lnTo>
                <a:cubicBezTo>
                  <a:pt x="2336558" y="0"/>
                  <a:pt x="2486015" y="149457"/>
                  <a:pt x="2486015" y="333822"/>
                </a:cubicBezTo>
                <a:lnTo>
                  <a:pt x="2486015" y="2899627"/>
                </a:lnTo>
                <a:cubicBezTo>
                  <a:pt x="2486015" y="3083992"/>
                  <a:pt x="2336558" y="3233449"/>
                  <a:pt x="2152193" y="3233449"/>
                </a:cubicBezTo>
                <a:lnTo>
                  <a:pt x="333822" y="3233449"/>
                </a:lnTo>
                <a:cubicBezTo>
                  <a:pt x="149457" y="3233449"/>
                  <a:pt x="0" y="3083992"/>
                  <a:pt x="0" y="2899627"/>
                </a:cubicBezTo>
                <a:lnTo>
                  <a:pt x="0" y="333822"/>
                </a:lnTo>
                <a:cubicBezTo>
                  <a:pt x="0" y="149457"/>
                  <a:pt x="149457" y="0"/>
                  <a:pt x="33382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6" r="2640"/>
          <a:stretch>
            <a:fillRect/>
          </a:stretch>
        </p:blipFill>
        <p:spPr bwMode="auto">
          <a:xfrm>
            <a:off x="10095894" y="3304721"/>
            <a:ext cx="2486015" cy="3233448"/>
          </a:xfrm>
          <a:custGeom>
            <a:avLst/>
            <a:gdLst>
              <a:gd name="connsiteX0" fmla="*/ 333822 w 2486015"/>
              <a:gd name="connsiteY0" fmla="*/ 0 h 3233448"/>
              <a:gd name="connsiteX1" fmla="*/ 2152193 w 2486015"/>
              <a:gd name="connsiteY1" fmla="*/ 0 h 3233448"/>
              <a:gd name="connsiteX2" fmla="*/ 2486015 w 2486015"/>
              <a:gd name="connsiteY2" fmla="*/ 333822 h 3233448"/>
              <a:gd name="connsiteX3" fmla="*/ 2486015 w 2486015"/>
              <a:gd name="connsiteY3" fmla="*/ 2899627 h 3233448"/>
              <a:gd name="connsiteX4" fmla="*/ 2219470 w 2486015"/>
              <a:gd name="connsiteY4" fmla="*/ 3226667 h 3233448"/>
              <a:gd name="connsiteX5" fmla="*/ 2152203 w 2486015"/>
              <a:gd name="connsiteY5" fmla="*/ 3233448 h 3233448"/>
              <a:gd name="connsiteX6" fmla="*/ 333812 w 2486015"/>
              <a:gd name="connsiteY6" fmla="*/ 3233448 h 3233448"/>
              <a:gd name="connsiteX7" fmla="*/ 266545 w 2486015"/>
              <a:gd name="connsiteY7" fmla="*/ 3226667 h 3233448"/>
              <a:gd name="connsiteX8" fmla="*/ 0 w 2486015"/>
              <a:gd name="connsiteY8" fmla="*/ 2899627 h 3233448"/>
              <a:gd name="connsiteX9" fmla="*/ 0 w 2486015"/>
              <a:gd name="connsiteY9" fmla="*/ 333822 h 3233448"/>
              <a:gd name="connsiteX10" fmla="*/ 333822 w 2486015"/>
              <a:gd name="connsiteY10" fmla="*/ 0 h 3233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86015" h="3233448">
                <a:moveTo>
                  <a:pt x="333822" y="0"/>
                </a:moveTo>
                <a:lnTo>
                  <a:pt x="2152193" y="0"/>
                </a:lnTo>
                <a:cubicBezTo>
                  <a:pt x="2336558" y="0"/>
                  <a:pt x="2486015" y="149457"/>
                  <a:pt x="2486015" y="333822"/>
                </a:cubicBezTo>
                <a:lnTo>
                  <a:pt x="2486015" y="2899627"/>
                </a:lnTo>
                <a:cubicBezTo>
                  <a:pt x="2486015" y="3060947"/>
                  <a:pt x="2371587" y="3195540"/>
                  <a:pt x="2219470" y="3226667"/>
                </a:cubicBezTo>
                <a:lnTo>
                  <a:pt x="2152203" y="3233448"/>
                </a:lnTo>
                <a:lnTo>
                  <a:pt x="333812" y="3233448"/>
                </a:lnTo>
                <a:lnTo>
                  <a:pt x="266545" y="3226667"/>
                </a:lnTo>
                <a:cubicBezTo>
                  <a:pt x="114428" y="3195540"/>
                  <a:pt x="0" y="3060947"/>
                  <a:pt x="0" y="2899627"/>
                </a:cubicBezTo>
                <a:lnTo>
                  <a:pt x="0" y="333822"/>
                </a:lnTo>
                <a:cubicBezTo>
                  <a:pt x="0" y="149457"/>
                  <a:pt x="149457" y="0"/>
                  <a:pt x="333822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521372" y="2120901"/>
            <a:ext cx="3503836" cy="4405746"/>
          </a:xfrm>
          <a:prstGeom prst="roundRect">
            <a:avLst>
              <a:gd name="adj" fmla="val 17295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2000" sy="102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89016" y="2179986"/>
            <a:ext cx="32523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Совместно с Центром Культурно-массовой и воспитательной работы и Управлением по молодежной политике Иркутского политеха начиная с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6976" y="4051582"/>
            <a:ext cx="3252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42E99"/>
                </a:solidFill>
                <a:latin typeface="Century Gothic" panose="020B0502020202020204" pitchFamily="34" charset="0"/>
              </a:rPr>
              <a:t>первого</a:t>
            </a:r>
            <a:r>
              <a:rPr lang="ru-RU" sz="2000" b="1" dirty="0">
                <a:solidFill>
                  <a:srgbClr val="042E99"/>
                </a:solidFill>
                <a:latin typeface="Century Gothic" panose="020B0502020202020204" pitchFamily="34" charset="0"/>
              </a:rPr>
              <a:t> курса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1086" y="4625276"/>
            <a:ext cx="32523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студент может реализовать любые свои творческие потребности в абсолютно разных  направлениях</a:t>
            </a:r>
          </a:p>
        </p:txBody>
      </p:sp>
      <p:cxnSp>
        <p:nvCxnSpPr>
          <p:cNvPr id="31" name="Прямая соединительная линия 30"/>
          <p:cNvCxnSpPr>
            <a:cxnSpLocks/>
          </p:cNvCxnSpPr>
          <p:nvPr/>
        </p:nvCxnSpPr>
        <p:spPr>
          <a:xfrm>
            <a:off x="859819" y="4578632"/>
            <a:ext cx="3013609" cy="0"/>
          </a:xfrm>
          <a:prstGeom prst="line">
            <a:avLst/>
          </a:prstGeom>
          <a:ln w="9525">
            <a:solidFill>
              <a:srgbClr val="042E99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D5D5FBA-27B8-453B-8A38-93C6F9B14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" r="9169"/>
          <a:stretch>
            <a:fillRect/>
          </a:stretch>
        </p:blipFill>
        <p:spPr bwMode="auto">
          <a:xfrm>
            <a:off x="4922589" y="346530"/>
            <a:ext cx="3945187" cy="2810835"/>
          </a:xfrm>
          <a:custGeom>
            <a:avLst/>
            <a:gdLst>
              <a:gd name="connsiteX0" fmla="*/ 356238 w 3945187"/>
              <a:gd name="connsiteY0" fmla="*/ 0 h 2810835"/>
              <a:gd name="connsiteX1" fmla="*/ 3588949 w 3945187"/>
              <a:gd name="connsiteY1" fmla="*/ 0 h 2810835"/>
              <a:gd name="connsiteX2" fmla="*/ 3945187 w 3945187"/>
              <a:gd name="connsiteY2" fmla="*/ 356238 h 2810835"/>
              <a:gd name="connsiteX3" fmla="*/ 3945187 w 3945187"/>
              <a:gd name="connsiteY3" fmla="*/ 2467016 h 2810835"/>
              <a:gd name="connsiteX4" fmla="*/ 3727613 w 3945187"/>
              <a:gd name="connsiteY4" fmla="*/ 2795259 h 2810835"/>
              <a:gd name="connsiteX5" fmla="*/ 3677435 w 3945187"/>
              <a:gd name="connsiteY5" fmla="*/ 2810835 h 2810835"/>
              <a:gd name="connsiteX6" fmla="*/ 267752 w 3945187"/>
              <a:gd name="connsiteY6" fmla="*/ 2810835 h 2810835"/>
              <a:gd name="connsiteX7" fmla="*/ 217574 w 3945187"/>
              <a:gd name="connsiteY7" fmla="*/ 2795259 h 2810835"/>
              <a:gd name="connsiteX8" fmla="*/ 0 w 3945187"/>
              <a:gd name="connsiteY8" fmla="*/ 2467016 h 2810835"/>
              <a:gd name="connsiteX9" fmla="*/ 0 w 3945187"/>
              <a:gd name="connsiteY9" fmla="*/ 356238 h 2810835"/>
              <a:gd name="connsiteX10" fmla="*/ 356238 w 3945187"/>
              <a:gd name="connsiteY10" fmla="*/ 0 h 2810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45187" h="2810835">
                <a:moveTo>
                  <a:pt x="356238" y="0"/>
                </a:moveTo>
                <a:lnTo>
                  <a:pt x="3588949" y="0"/>
                </a:lnTo>
                <a:cubicBezTo>
                  <a:pt x="3785694" y="0"/>
                  <a:pt x="3945187" y="159493"/>
                  <a:pt x="3945187" y="356238"/>
                </a:cubicBezTo>
                <a:lnTo>
                  <a:pt x="3945187" y="2467016"/>
                </a:lnTo>
                <a:cubicBezTo>
                  <a:pt x="3945187" y="2614575"/>
                  <a:pt x="3855472" y="2741179"/>
                  <a:pt x="3727613" y="2795259"/>
                </a:cubicBezTo>
                <a:lnTo>
                  <a:pt x="3677435" y="2810835"/>
                </a:lnTo>
                <a:lnTo>
                  <a:pt x="267752" y="2810835"/>
                </a:lnTo>
                <a:lnTo>
                  <a:pt x="217574" y="2795259"/>
                </a:lnTo>
                <a:cubicBezTo>
                  <a:pt x="89715" y="2741179"/>
                  <a:pt x="0" y="2614575"/>
                  <a:pt x="0" y="2467016"/>
                </a:cubicBezTo>
                <a:lnTo>
                  <a:pt x="0" y="356238"/>
                </a:lnTo>
                <a:cubicBezTo>
                  <a:pt x="0" y="159493"/>
                  <a:pt x="159493" y="0"/>
                  <a:pt x="35623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9F781F7-8340-47FD-BC53-A28CDEFC0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t="385" r="9598"/>
          <a:stretch>
            <a:fillRect/>
          </a:stretch>
        </p:blipFill>
        <p:spPr bwMode="auto">
          <a:xfrm>
            <a:off x="8939218" y="346529"/>
            <a:ext cx="3577247" cy="2783017"/>
          </a:xfrm>
          <a:custGeom>
            <a:avLst/>
            <a:gdLst>
              <a:gd name="connsiteX0" fmla="*/ 356238 w 3577247"/>
              <a:gd name="connsiteY0" fmla="*/ 0 h 2783017"/>
              <a:gd name="connsiteX1" fmla="*/ 3221009 w 3577247"/>
              <a:gd name="connsiteY1" fmla="*/ 0 h 2783017"/>
              <a:gd name="connsiteX2" fmla="*/ 3577247 w 3577247"/>
              <a:gd name="connsiteY2" fmla="*/ 356238 h 2783017"/>
              <a:gd name="connsiteX3" fmla="*/ 3577247 w 3577247"/>
              <a:gd name="connsiteY3" fmla="*/ 2467016 h 2783017"/>
              <a:gd name="connsiteX4" fmla="*/ 3420185 w 3577247"/>
              <a:gd name="connsiteY4" fmla="*/ 2762414 h 2783017"/>
              <a:gd name="connsiteX5" fmla="*/ 3382227 w 3577247"/>
              <a:gd name="connsiteY5" fmla="*/ 2783017 h 2783017"/>
              <a:gd name="connsiteX6" fmla="*/ 195020 w 3577247"/>
              <a:gd name="connsiteY6" fmla="*/ 2783017 h 2783017"/>
              <a:gd name="connsiteX7" fmla="*/ 157062 w 3577247"/>
              <a:gd name="connsiteY7" fmla="*/ 2762414 h 2783017"/>
              <a:gd name="connsiteX8" fmla="*/ 0 w 3577247"/>
              <a:gd name="connsiteY8" fmla="*/ 2467016 h 2783017"/>
              <a:gd name="connsiteX9" fmla="*/ 0 w 3577247"/>
              <a:gd name="connsiteY9" fmla="*/ 356238 h 2783017"/>
              <a:gd name="connsiteX10" fmla="*/ 356238 w 3577247"/>
              <a:gd name="connsiteY10" fmla="*/ 0 h 278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77247" h="2783017">
                <a:moveTo>
                  <a:pt x="356238" y="0"/>
                </a:moveTo>
                <a:lnTo>
                  <a:pt x="3221009" y="0"/>
                </a:lnTo>
                <a:cubicBezTo>
                  <a:pt x="3417754" y="0"/>
                  <a:pt x="3577247" y="159493"/>
                  <a:pt x="3577247" y="356238"/>
                </a:cubicBezTo>
                <a:lnTo>
                  <a:pt x="3577247" y="2467016"/>
                </a:lnTo>
                <a:cubicBezTo>
                  <a:pt x="3577247" y="2589982"/>
                  <a:pt x="3514945" y="2698396"/>
                  <a:pt x="3420185" y="2762414"/>
                </a:cubicBezTo>
                <a:lnTo>
                  <a:pt x="3382227" y="2783017"/>
                </a:lnTo>
                <a:lnTo>
                  <a:pt x="195020" y="2783017"/>
                </a:lnTo>
                <a:lnTo>
                  <a:pt x="157062" y="2762414"/>
                </a:lnTo>
                <a:cubicBezTo>
                  <a:pt x="62302" y="2698396"/>
                  <a:pt x="0" y="2589982"/>
                  <a:pt x="0" y="2467016"/>
                </a:cubicBezTo>
                <a:lnTo>
                  <a:pt x="0" y="356238"/>
                </a:lnTo>
                <a:cubicBezTo>
                  <a:pt x="0" y="159493"/>
                  <a:pt x="159493" y="0"/>
                  <a:pt x="35623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14C735D-A357-4E25-96AD-687437FF5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5" r="20217" b="356"/>
          <a:stretch>
            <a:fillRect/>
          </a:stretch>
        </p:blipFill>
        <p:spPr bwMode="auto">
          <a:xfrm>
            <a:off x="4922589" y="3308495"/>
            <a:ext cx="2486016" cy="3229674"/>
          </a:xfrm>
          <a:custGeom>
            <a:avLst/>
            <a:gdLst>
              <a:gd name="connsiteX0" fmla="*/ 276249 w 2486016"/>
              <a:gd name="connsiteY0" fmla="*/ 0 h 3229674"/>
              <a:gd name="connsiteX1" fmla="*/ 2209768 w 2486016"/>
              <a:gd name="connsiteY1" fmla="*/ 0 h 3229674"/>
              <a:gd name="connsiteX2" fmla="*/ 2235550 w 2486016"/>
              <a:gd name="connsiteY2" fmla="*/ 2599 h 3229674"/>
              <a:gd name="connsiteX3" fmla="*/ 2486016 w 2486016"/>
              <a:gd name="connsiteY3" fmla="*/ 309911 h 3229674"/>
              <a:gd name="connsiteX4" fmla="*/ 2486016 w 2486016"/>
              <a:gd name="connsiteY4" fmla="*/ 2915989 h 3229674"/>
              <a:gd name="connsiteX5" fmla="*/ 2172331 w 2486016"/>
              <a:gd name="connsiteY5" fmla="*/ 3229674 h 3229674"/>
              <a:gd name="connsiteX6" fmla="*/ 313685 w 2486016"/>
              <a:gd name="connsiteY6" fmla="*/ 3229674 h 3229674"/>
              <a:gd name="connsiteX7" fmla="*/ 0 w 2486016"/>
              <a:gd name="connsiteY7" fmla="*/ 2915989 h 3229674"/>
              <a:gd name="connsiteX8" fmla="*/ 0 w 2486016"/>
              <a:gd name="connsiteY8" fmla="*/ 309911 h 3229674"/>
              <a:gd name="connsiteX9" fmla="*/ 250467 w 2486016"/>
              <a:gd name="connsiteY9" fmla="*/ 2599 h 322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86016" h="3229674">
                <a:moveTo>
                  <a:pt x="276249" y="0"/>
                </a:moveTo>
                <a:lnTo>
                  <a:pt x="2209768" y="0"/>
                </a:lnTo>
                <a:lnTo>
                  <a:pt x="2235550" y="2599"/>
                </a:lnTo>
                <a:cubicBezTo>
                  <a:pt x="2378490" y="31849"/>
                  <a:pt x="2486016" y="158324"/>
                  <a:pt x="2486016" y="309911"/>
                </a:cubicBezTo>
                <a:lnTo>
                  <a:pt x="2486016" y="2915989"/>
                </a:lnTo>
                <a:cubicBezTo>
                  <a:pt x="2486016" y="3089232"/>
                  <a:pt x="2345574" y="3229674"/>
                  <a:pt x="2172331" y="3229674"/>
                </a:cubicBezTo>
                <a:lnTo>
                  <a:pt x="313685" y="3229674"/>
                </a:lnTo>
                <a:cubicBezTo>
                  <a:pt x="140442" y="3229674"/>
                  <a:pt x="0" y="3089232"/>
                  <a:pt x="0" y="2915989"/>
                </a:cubicBezTo>
                <a:lnTo>
                  <a:pt x="0" y="309911"/>
                </a:lnTo>
                <a:cubicBezTo>
                  <a:pt x="0" y="158324"/>
                  <a:pt x="107526" y="31849"/>
                  <a:pt x="250467" y="25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8B29934-7CCE-429D-A41A-2DE2E7942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15194" r="15228" b="15686"/>
          <a:stretch>
            <a:fillRect/>
          </a:stretch>
        </p:blipFill>
        <p:spPr bwMode="auto">
          <a:xfrm>
            <a:off x="7501899" y="3293199"/>
            <a:ext cx="2494279" cy="3233448"/>
          </a:xfrm>
          <a:custGeom>
            <a:avLst/>
            <a:gdLst>
              <a:gd name="connsiteX0" fmla="*/ 313685 w 2486016"/>
              <a:gd name="connsiteY0" fmla="*/ 0 h 3233448"/>
              <a:gd name="connsiteX1" fmla="*/ 2172331 w 2486016"/>
              <a:gd name="connsiteY1" fmla="*/ 0 h 3233448"/>
              <a:gd name="connsiteX2" fmla="*/ 2486016 w 2486016"/>
              <a:gd name="connsiteY2" fmla="*/ 313685 h 3233448"/>
              <a:gd name="connsiteX3" fmla="*/ 2486016 w 2486016"/>
              <a:gd name="connsiteY3" fmla="*/ 2919763 h 3233448"/>
              <a:gd name="connsiteX4" fmla="*/ 2172331 w 2486016"/>
              <a:gd name="connsiteY4" fmla="*/ 3233448 h 3233448"/>
              <a:gd name="connsiteX5" fmla="*/ 313685 w 2486016"/>
              <a:gd name="connsiteY5" fmla="*/ 3233448 h 3233448"/>
              <a:gd name="connsiteX6" fmla="*/ 0 w 2486016"/>
              <a:gd name="connsiteY6" fmla="*/ 2919763 h 3233448"/>
              <a:gd name="connsiteX7" fmla="*/ 0 w 2486016"/>
              <a:gd name="connsiteY7" fmla="*/ 313685 h 3233448"/>
              <a:gd name="connsiteX8" fmla="*/ 313685 w 2486016"/>
              <a:gd name="connsiteY8" fmla="*/ 0 h 3233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6016" h="3233448">
                <a:moveTo>
                  <a:pt x="313685" y="0"/>
                </a:moveTo>
                <a:lnTo>
                  <a:pt x="2172331" y="0"/>
                </a:lnTo>
                <a:cubicBezTo>
                  <a:pt x="2345574" y="0"/>
                  <a:pt x="2486016" y="140442"/>
                  <a:pt x="2486016" y="313685"/>
                </a:cubicBezTo>
                <a:lnTo>
                  <a:pt x="2486016" y="2919763"/>
                </a:lnTo>
                <a:cubicBezTo>
                  <a:pt x="2486016" y="3093006"/>
                  <a:pt x="2345574" y="3233448"/>
                  <a:pt x="2172331" y="3233448"/>
                </a:cubicBezTo>
                <a:lnTo>
                  <a:pt x="313685" y="3233448"/>
                </a:lnTo>
                <a:cubicBezTo>
                  <a:pt x="140442" y="3233448"/>
                  <a:pt x="0" y="3093006"/>
                  <a:pt x="0" y="2919763"/>
                </a:cubicBezTo>
                <a:lnTo>
                  <a:pt x="0" y="313685"/>
                </a:lnTo>
                <a:cubicBezTo>
                  <a:pt x="0" y="140442"/>
                  <a:pt x="140442" y="0"/>
                  <a:pt x="31368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A1181C3-82D0-4BE1-8D32-D942DCBCC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1" t="7402" r="24845" b="9948"/>
          <a:stretch>
            <a:fillRect/>
          </a:stretch>
        </p:blipFill>
        <p:spPr bwMode="auto">
          <a:xfrm>
            <a:off x="10095893" y="3304721"/>
            <a:ext cx="2486016" cy="3233448"/>
          </a:xfrm>
          <a:custGeom>
            <a:avLst/>
            <a:gdLst>
              <a:gd name="connsiteX0" fmla="*/ 313685 w 2486016"/>
              <a:gd name="connsiteY0" fmla="*/ 0 h 3233448"/>
              <a:gd name="connsiteX1" fmla="*/ 2172331 w 2486016"/>
              <a:gd name="connsiteY1" fmla="*/ 0 h 3233448"/>
              <a:gd name="connsiteX2" fmla="*/ 2486016 w 2486016"/>
              <a:gd name="connsiteY2" fmla="*/ 313685 h 3233448"/>
              <a:gd name="connsiteX3" fmla="*/ 2486016 w 2486016"/>
              <a:gd name="connsiteY3" fmla="*/ 2919763 h 3233448"/>
              <a:gd name="connsiteX4" fmla="*/ 2172331 w 2486016"/>
              <a:gd name="connsiteY4" fmla="*/ 3233448 h 3233448"/>
              <a:gd name="connsiteX5" fmla="*/ 313685 w 2486016"/>
              <a:gd name="connsiteY5" fmla="*/ 3233448 h 3233448"/>
              <a:gd name="connsiteX6" fmla="*/ 0 w 2486016"/>
              <a:gd name="connsiteY6" fmla="*/ 2919763 h 3233448"/>
              <a:gd name="connsiteX7" fmla="*/ 0 w 2486016"/>
              <a:gd name="connsiteY7" fmla="*/ 313685 h 3233448"/>
              <a:gd name="connsiteX8" fmla="*/ 313685 w 2486016"/>
              <a:gd name="connsiteY8" fmla="*/ 0 h 3233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6016" h="3233448">
                <a:moveTo>
                  <a:pt x="313685" y="0"/>
                </a:moveTo>
                <a:lnTo>
                  <a:pt x="2172331" y="0"/>
                </a:lnTo>
                <a:cubicBezTo>
                  <a:pt x="2345574" y="0"/>
                  <a:pt x="2486016" y="140442"/>
                  <a:pt x="2486016" y="313685"/>
                </a:cubicBezTo>
                <a:lnTo>
                  <a:pt x="2486016" y="2919763"/>
                </a:lnTo>
                <a:cubicBezTo>
                  <a:pt x="2486016" y="3093006"/>
                  <a:pt x="2345574" y="3233448"/>
                  <a:pt x="2172331" y="3233448"/>
                </a:cubicBezTo>
                <a:lnTo>
                  <a:pt x="313685" y="3233448"/>
                </a:lnTo>
                <a:cubicBezTo>
                  <a:pt x="140442" y="3233448"/>
                  <a:pt x="0" y="3093006"/>
                  <a:pt x="0" y="2919763"/>
                </a:cubicBezTo>
                <a:lnTo>
                  <a:pt x="0" y="313685"/>
                </a:lnTo>
                <a:cubicBezTo>
                  <a:pt x="0" y="140442"/>
                  <a:pt x="140442" y="0"/>
                  <a:pt x="31368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32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 animBg="1"/>
      <p:bldP spid="19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creenshot 2023-05-25 at 05.36.01.png" descr="Screenshot 2023-05-25 at 05.36.01.png"/>
          <p:cNvPicPr>
            <a:picLocks noChangeAspect="1"/>
          </p:cNvPicPr>
          <p:nvPr/>
        </p:nvPicPr>
        <p:blipFill>
          <a:blip r:embed="rId2"/>
          <a:srcRect l="4972" t="9889" b="9889"/>
          <a:stretch>
            <a:fillRect/>
          </a:stretch>
        </p:blipFill>
        <p:spPr>
          <a:xfrm>
            <a:off x="-33228" y="-25062"/>
            <a:ext cx="12258456" cy="6908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JUpODByhlfMdd8QsWtAdACcB-PD6q4_5CQIcxCe7INYXlbbFTLTqC_WbvNvgvwVt97bCgRppVq_B-8Ja-L6BN_t2.jpg" descr="JUpODByhlfMdd8QsWtAdACcB-PD6q4_5CQIcxCe7INYXlbbFTLTqC_WbvNvgvwVt97bCgRppVq_B-8Ja-L6BN_t2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353" b="77726" l="18701" r="82181">
                        <a14:foregroundMark x1="79165" y1="42413" x2="82181" y2="55592"/>
                        <a14:foregroundMark x1="56102" y1="65476" x2="44826" y2="74942"/>
                        <a14:foregroundMark x1="21763" y1="45661" x2="21995" y2="45893"/>
                        <a14:foregroundMark x1="51276" y1="72390" x2="56798" y2="66868"/>
                        <a14:foregroundMark x1="47332" y1="72622" x2="33968" y2="75406"/>
                        <a14:foregroundMark x1="32807" y1="75174" x2="24733" y2="69188"/>
                        <a14:foregroundMark x1="24037" y1="70116" x2="18747" y2="51647"/>
                        <a14:foregroundMark x1="26589" y1="35267" x2="44826" y2="30441"/>
                        <a14:foregroundMark x1="61568" y1="50673" x2="63944" y2="55360"/>
                        <a14:foregroundMark x1="55406" y1="38515" x2="60350" y2="48270"/>
                        <a14:foregroundMark x1="65104" y1="76566" x2="57494" y2="77726"/>
                        <a14:foregroundMark x1="53364" y1="68956" x2="61903" y2="54664"/>
                        <a14:foregroundMark x1="26589" y1="33225" x2="19907" y2="53039"/>
                        <a14:backgroundMark x1="61439" y1="49791" x2="61439" y2="49791"/>
                        <a14:backgroundMark x1="60510" y1="48213" x2="61439" y2="50719"/>
                      </a14:backgroundRemoval>
                    </a14:imgEffect>
                  </a14:imgLayer>
                </a14:imgProps>
              </a:ext>
            </a:extLst>
          </a:blip>
          <a:srcRect l="11190" t="22395" r="12271" b="17875"/>
          <a:stretch>
            <a:fillRect/>
          </a:stretch>
        </p:blipFill>
        <p:spPr>
          <a:xfrm flipH="1">
            <a:off x="9074789" y="4565172"/>
            <a:ext cx="790263" cy="61671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EB74CA6-E48A-4D82-9DEB-D4B3C08AFD83}"/>
              </a:ext>
            </a:extLst>
          </p:cNvPr>
          <p:cNvSpPr/>
          <p:nvPr/>
        </p:nvSpPr>
        <p:spPr>
          <a:xfrm flipH="1">
            <a:off x="-33339" y="-61020"/>
            <a:ext cx="12258615" cy="6980040"/>
          </a:xfrm>
          <a:prstGeom prst="rect">
            <a:avLst/>
          </a:prstGeom>
          <a:gradFill>
            <a:gsLst>
              <a:gs pos="57000">
                <a:schemeClr val="bg1">
                  <a:alpha val="27000"/>
                </a:schemeClr>
              </a:gs>
              <a:gs pos="90000">
                <a:srgbClr val="FFFFFF">
                  <a:alpha val="9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КУИЦ"/>
          <p:cNvSpPr txBox="1"/>
          <p:nvPr/>
        </p:nvSpPr>
        <p:spPr>
          <a:xfrm>
            <a:off x="1022954" y="2864744"/>
            <a:ext cx="2728311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4000">
                <a:solidFill>
                  <a:srgbClr val="FFFFFF"/>
                </a:solidFill>
                <a:latin typeface="Evander ExtraLight"/>
                <a:ea typeface="Evander ExtraLight"/>
                <a:cs typeface="Evander ExtraLight"/>
                <a:sym typeface="Evander ExtraLight"/>
              </a:defRPr>
            </a:lvl1pPr>
          </a:lstStyle>
          <a:p>
            <a:r>
              <a:rPr sz="7000" b="1" dirty="0">
                <a:solidFill>
                  <a:srgbClr val="0033CC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КУИЦ</a:t>
            </a:r>
          </a:p>
        </p:txBody>
      </p:sp>
    </p:spTree>
    <p:extLst>
      <p:ext uri="{BB962C8B-B14F-4D97-AF65-F5344CB8AC3E}">
        <p14:creationId xmlns:p14="http://schemas.microsoft.com/office/powerpoint/2010/main" val="25360072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creenshot 2023-05-25 at 04.25.37.png" descr="Screenshot 2023-05-25 at 04.25.37.png"/>
          <p:cNvPicPr>
            <a:picLocks noChangeAspect="1"/>
          </p:cNvPicPr>
          <p:nvPr/>
        </p:nvPicPr>
        <p:blipFill>
          <a:blip r:embed="rId3"/>
          <a:srcRect l="11939" t="14872" b="10587"/>
          <a:stretch>
            <a:fillRect/>
          </a:stretch>
        </p:blipFill>
        <p:spPr>
          <a:xfrm>
            <a:off x="0" y="-70487"/>
            <a:ext cx="12213367" cy="6928487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ЭНЕРГЕТИЧЕСКАЯ ОТРАСЛЬ + ТЫ…"/>
          <p:cNvSpPr txBox="1"/>
          <p:nvPr/>
        </p:nvSpPr>
        <p:spPr>
          <a:xfrm>
            <a:off x="5344023" y="1881237"/>
            <a:ext cx="6598597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5600">
                <a:solidFill>
                  <a:srgbClr val="005FBC"/>
                </a:solidFill>
                <a:latin typeface="Evander ExtraLight"/>
                <a:ea typeface="Evander ExtraLight"/>
                <a:cs typeface="Evander ExtraLight"/>
                <a:sym typeface="Evander ExtraLight"/>
              </a:defRPr>
            </a:pPr>
            <a:r>
              <a:rPr lang="ru-RU" sz="2400" dirty="0">
                <a:solidFill>
                  <a:srgbClr val="0B1D5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Энергетическая отрасль </a:t>
            </a:r>
            <a:r>
              <a:rPr lang="ru-RU" sz="2400" dirty="0">
                <a:solidFill>
                  <a:srgbClr val="0033CC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+</a:t>
            </a:r>
            <a:r>
              <a:rPr lang="ru-RU" sz="2400" dirty="0">
                <a:solidFill>
                  <a:srgbClr val="0B1D5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ТЫ</a:t>
            </a:r>
          </a:p>
          <a:p>
            <a:pPr algn="l">
              <a:defRPr sz="5600">
                <a:solidFill>
                  <a:srgbClr val="005FBC"/>
                </a:solidFill>
                <a:latin typeface="Evander ExtraLight"/>
                <a:ea typeface="Evander ExtraLight"/>
                <a:cs typeface="Evander ExtraLight"/>
                <a:sym typeface="Evander ExtraLight"/>
              </a:defRPr>
            </a:pPr>
            <a:r>
              <a:rPr lang="ru-RU" sz="2400" dirty="0">
                <a:solidFill>
                  <a:srgbClr val="0B1D5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Высшее образование </a:t>
            </a:r>
            <a:r>
              <a:rPr lang="ru-RU" sz="2400" dirty="0">
                <a:solidFill>
                  <a:srgbClr val="0033CC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+</a:t>
            </a:r>
            <a:r>
              <a:rPr lang="ru-RU" sz="2400" dirty="0">
                <a:solidFill>
                  <a:srgbClr val="0B1D5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Еще три диплома</a:t>
            </a:r>
          </a:p>
          <a:p>
            <a:pPr algn="l">
              <a:defRPr sz="5600">
                <a:solidFill>
                  <a:srgbClr val="005FBC"/>
                </a:solidFill>
                <a:latin typeface="Evander ExtraLight"/>
                <a:ea typeface="Evander ExtraLight"/>
                <a:cs typeface="Evander ExtraLight"/>
                <a:sym typeface="Evander ExtraLight"/>
              </a:defRPr>
            </a:pPr>
            <a:r>
              <a:rPr lang="ru-RU" sz="2400" dirty="0">
                <a:solidFill>
                  <a:srgbClr val="0B1D5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Профессия </a:t>
            </a:r>
            <a:r>
              <a:rPr lang="ru-RU" sz="2400" dirty="0">
                <a:solidFill>
                  <a:srgbClr val="0033CC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+</a:t>
            </a:r>
            <a:r>
              <a:rPr lang="ru-RU" sz="2400" dirty="0">
                <a:solidFill>
                  <a:srgbClr val="0B1D5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Трудоустройство</a:t>
            </a:r>
          </a:p>
        </p:txBody>
      </p:sp>
      <p:sp>
        <p:nvSpPr>
          <p:cNvPr id="4" name="ЭНЕРГЕТИКА"/>
          <p:cNvSpPr txBox="1"/>
          <p:nvPr/>
        </p:nvSpPr>
        <p:spPr>
          <a:xfrm>
            <a:off x="3497225" y="0"/>
            <a:ext cx="4130939" cy="851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0400">
                <a:solidFill>
                  <a:srgbClr val="FFFFFF"/>
                </a:solidFill>
                <a:latin typeface="Evander ExtraLight"/>
                <a:ea typeface="Evander ExtraLight"/>
                <a:cs typeface="Evander ExtraLight"/>
                <a:sym typeface="Evander ExtraLight"/>
              </a:defRPr>
            </a:lvl1pPr>
          </a:lstStyle>
          <a:p>
            <a:r>
              <a:rPr sz="5200" b="1" dirty="0">
                <a:solidFill>
                  <a:srgbClr val="0033CC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ЭНЕРГЕТИКА</a:t>
            </a:r>
          </a:p>
        </p:txBody>
      </p:sp>
      <p:sp>
        <p:nvSpPr>
          <p:cNvPr id="6" name="ВВЕДЕНИЕ В ОТРАСЛЬ…"/>
          <p:cNvSpPr txBox="1"/>
          <p:nvPr/>
        </p:nvSpPr>
        <p:spPr>
          <a:xfrm>
            <a:off x="7175437" y="851515"/>
            <a:ext cx="4675960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5200">
                <a:solidFill>
                  <a:srgbClr val="FFFFFF"/>
                </a:solidFill>
                <a:latin typeface="Evander ExtraLight"/>
                <a:ea typeface="Evander ExtraLight"/>
                <a:cs typeface="Evander ExtraLight"/>
                <a:sym typeface="Evander ExtraLight"/>
              </a:defRPr>
            </a:pPr>
            <a:r>
              <a:rPr sz="5400" b="1" dirty="0">
                <a:solidFill>
                  <a:srgbClr val="0033CC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“ОДНИ + + +”</a:t>
            </a:r>
          </a:p>
        </p:txBody>
      </p:sp>
    </p:spTree>
    <p:extLst>
      <p:ext uri="{BB962C8B-B14F-4D97-AF65-F5344CB8AC3E}">
        <p14:creationId xmlns:p14="http://schemas.microsoft.com/office/powerpoint/2010/main" val="4652905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S:\Летопись КУИЦ\КУИЦ Здание\2021\IMG_5924.JPG">
            <a:extLst>
              <a:ext uri="{FF2B5EF4-FFF2-40B4-BE49-F238E27FC236}">
                <a16:creationId xmlns:a16="http://schemas.microsoft.com/office/drawing/2014/main" id="{24A08221-AE81-4652-90F8-98D92FD92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r="23988" b="420"/>
          <a:stretch>
            <a:fillRect/>
          </a:stretch>
        </p:blipFill>
        <p:spPr bwMode="auto">
          <a:xfrm>
            <a:off x="6659234" y="-28784"/>
            <a:ext cx="5905498" cy="6886785"/>
          </a:xfrm>
          <a:custGeom>
            <a:avLst/>
            <a:gdLst>
              <a:gd name="connsiteX0" fmla="*/ 230938 w 5905498"/>
              <a:gd name="connsiteY0" fmla="*/ 0 h 6829217"/>
              <a:gd name="connsiteX1" fmla="*/ 5674560 w 5905498"/>
              <a:gd name="connsiteY1" fmla="*/ 0 h 6829217"/>
              <a:gd name="connsiteX2" fmla="*/ 5676682 w 5905498"/>
              <a:gd name="connsiteY2" fmla="*/ 659 h 6829217"/>
              <a:gd name="connsiteX3" fmla="*/ 5905498 w 5905498"/>
              <a:gd name="connsiteY3" fmla="*/ 345862 h 6829217"/>
              <a:gd name="connsiteX4" fmla="*/ 5905498 w 5905498"/>
              <a:gd name="connsiteY4" fmla="*/ 6454572 h 6829217"/>
              <a:gd name="connsiteX5" fmla="*/ 5530853 w 5905498"/>
              <a:gd name="connsiteY5" fmla="*/ 6829217 h 6829217"/>
              <a:gd name="connsiteX6" fmla="*/ 374645 w 5905498"/>
              <a:gd name="connsiteY6" fmla="*/ 6829217 h 6829217"/>
              <a:gd name="connsiteX7" fmla="*/ 0 w 5905498"/>
              <a:gd name="connsiteY7" fmla="*/ 6454572 h 6829217"/>
              <a:gd name="connsiteX8" fmla="*/ 0 w 5905498"/>
              <a:gd name="connsiteY8" fmla="*/ 345862 h 6829217"/>
              <a:gd name="connsiteX9" fmla="*/ 228817 w 5905498"/>
              <a:gd name="connsiteY9" fmla="*/ 659 h 682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05498" h="6829217">
                <a:moveTo>
                  <a:pt x="230938" y="0"/>
                </a:moveTo>
                <a:lnTo>
                  <a:pt x="5674560" y="0"/>
                </a:lnTo>
                <a:lnTo>
                  <a:pt x="5676682" y="659"/>
                </a:lnTo>
                <a:cubicBezTo>
                  <a:pt x="5811148" y="57533"/>
                  <a:pt x="5905498" y="190679"/>
                  <a:pt x="5905498" y="345862"/>
                </a:cubicBezTo>
                <a:lnTo>
                  <a:pt x="5905498" y="6454572"/>
                </a:lnTo>
                <a:cubicBezTo>
                  <a:pt x="5905498" y="6661483"/>
                  <a:pt x="5737764" y="6829217"/>
                  <a:pt x="5530853" y="6829217"/>
                </a:cubicBezTo>
                <a:lnTo>
                  <a:pt x="374645" y="6829217"/>
                </a:lnTo>
                <a:cubicBezTo>
                  <a:pt x="167734" y="6829217"/>
                  <a:pt x="0" y="6661483"/>
                  <a:pt x="0" y="6454572"/>
                </a:cubicBezTo>
                <a:lnTo>
                  <a:pt x="0" y="345862"/>
                </a:lnTo>
                <a:cubicBezTo>
                  <a:pt x="0" y="190679"/>
                  <a:pt x="94351" y="57533"/>
                  <a:pt x="228817" y="65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332" y="972063"/>
            <a:ext cx="5767199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2A54CE"/>
                </a:solidFill>
                <a:latin typeface="Century Gothic" panose="020B0502020202020204" pitchFamily="34" charset="0"/>
              </a:rPr>
              <a:t>Корпоративный учебно-исследовательский центр</a:t>
            </a:r>
            <a:br>
              <a:rPr lang="ru-RU" sz="3200" b="1" dirty="0">
                <a:solidFill>
                  <a:srgbClr val="2A54CE"/>
                </a:solidFill>
                <a:latin typeface="Century Gothic" panose="020B0502020202020204" pitchFamily="34" charset="0"/>
              </a:rPr>
            </a:br>
            <a:r>
              <a:rPr lang="ru-RU" sz="3200" b="1" dirty="0">
                <a:solidFill>
                  <a:srgbClr val="2A54CE"/>
                </a:solidFill>
                <a:latin typeface="Century Gothic" panose="020B0502020202020204" pitchFamily="34" charset="0"/>
              </a:rPr>
              <a:t>«</a:t>
            </a:r>
            <a:r>
              <a:rPr lang="ru-RU" sz="3200" b="1" dirty="0" err="1">
                <a:solidFill>
                  <a:srgbClr val="2A54CE"/>
                </a:solidFill>
                <a:latin typeface="Century Gothic" panose="020B0502020202020204" pitchFamily="34" charset="0"/>
              </a:rPr>
              <a:t>ЕвроСибЭнерго</a:t>
            </a:r>
            <a:r>
              <a:rPr lang="ru-RU" sz="3200" b="1" dirty="0">
                <a:solidFill>
                  <a:srgbClr val="2A54CE"/>
                </a:solidFill>
                <a:latin typeface="Century Gothic" panose="020B0502020202020204" pitchFamily="34" charset="0"/>
              </a:rPr>
              <a:t>-ИРНИТУ»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1332" y="2813677"/>
            <a:ext cx="4510314" cy="2089150"/>
          </a:xfrm>
          <a:prstGeom prst="roundRect">
            <a:avLst>
              <a:gd name="adj" fmla="val 17305"/>
            </a:avLst>
          </a:prstGeom>
          <a:solidFill>
            <a:schemeClr val="bg1"/>
          </a:solidFill>
          <a:ln>
            <a:noFill/>
          </a:ln>
          <a:effectLst>
            <a:outerShdw blurRad="482600" dist="381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01338" y="3018086"/>
            <a:ext cx="357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Century Gothic" panose="020B0502020202020204" pitchFamily="34" charset="0"/>
                <a:cs typeface="SDFRMV+Raleway Bold"/>
              </a:rPr>
              <a:t>Сделано</a:t>
            </a:r>
            <a:r>
              <a:rPr lang="ru-RU" sz="2400" b="1" dirty="0" smtClean="0">
                <a:solidFill>
                  <a:srgbClr val="0033CC"/>
                </a:solidFill>
                <a:latin typeface="Century Gothic" panose="020B0502020202020204" pitchFamily="34" charset="0"/>
                <a:cs typeface="SDFRMV+Raleway Bold"/>
              </a:rPr>
              <a:t> </a:t>
            </a:r>
            <a:r>
              <a:rPr lang="ru-RU" sz="2400" b="1" dirty="0">
                <a:solidFill>
                  <a:srgbClr val="0033CC"/>
                </a:solidFill>
                <a:latin typeface="Century Gothic" panose="020B0502020202020204" pitchFamily="34" charset="0"/>
                <a:cs typeface="SDFRMV+Raleway Bold"/>
              </a:rPr>
              <a:t>в 2008 году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727983" y="5637759"/>
            <a:ext cx="1493044" cy="323850"/>
          </a:xfrm>
          <a:prstGeom prst="roundRect">
            <a:avLst>
              <a:gd name="adj" fmla="val 50000"/>
            </a:avLst>
          </a:prstGeom>
          <a:solidFill>
            <a:srgbClr val="002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2052127" y="5625418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36568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6" grpId="0"/>
      <p:bldP spid="28" grpId="0" animBg="1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13" y="2766218"/>
            <a:ext cx="3929981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Century Gothic" panose="020B0502020202020204" pitchFamily="34" charset="0"/>
              </a:rPr>
              <a:t>КУИЦ ИРНИТУ </a:t>
            </a:r>
            <a:r>
              <a:rPr lang="ru-RU" sz="3200" b="1" dirty="0">
                <a:latin typeface="Century Gothic" panose="020B0502020202020204" pitchFamily="34" charset="0"/>
              </a:rPr>
              <a:t>и </a:t>
            </a:r>
            <a:r>
              <a:rPr lang="ru-RU" sz="3200" b="1" dirty="0" err="1">
                <a:latin typeface="Century Gothic" panose="020B0502020202020204" pitchFamily="34" charset="0"/>
              </a:rPr>
              <a:t>БрГУ</a:t>
            </a:r>
            <a:r>
              <a:rPr lang="ru-RU" sz="3200" b="1" dirty="0">
                <a:latin typeface="Century Gothic" panose="020B0502020202020204" pitchFamily="34" charset="0"/>
              </a:rPr>
              <a:t> </a:t>
            </a:r>
            <a:r>
              <a:rPr lang="ru-RU" sz="3200" b="1" dirty="0" smtClean="0">
                <a:latin typeface="Century Gothic" panose="020B0502020202020204" pitchFamily="34" charset="0"/>
              </a:rPr>
              <a:t>в цифрах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19600" y="0"/>
            <a:ext cx="8421329" cy="6858000"/>
          </a:xfrm>
          <a:prstGeom prst="roundRect">
            <a:avLst>
              <a:gd name="adj" fmla="val 9028"/>
            </a:avLst>
          </a:prstGeom>
          <a:gradFill>
            <a:gsLst>
              <a:gs pos="0">
                <a:srgbClr val="062DAC"/>
              </a:gs>
              <a:gs pos="100000">
                <a:srgbClr val="0139F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2D59FFD-B775-49FA-A1C0-828781D4B9E0}"/>
              </a:ext>
            </a:extLst>
          </p:cNvPr>
          <p:cNvSpPr/>
          <p:nvPr/>
        </p:nvSpPr>
        <p:spPr>
          <a:xfrm>
            <a:off x="4754775" y="816383"/>
            <a:ext cx="4444219" cy="913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800-1100</a:t>
            </a:r>
            <a:r>
              <a:rPr lang="ru-RU" b="1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ru-RU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дополнительных учебных часов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1CD8522-1A69-450A-8F19-D9A604E2A84E}"/>
              </a:ext>
            </a:extLst>
          </p:cNvPr>
          <p:cNvSpPr/>
          <p:nvPr/>
        </p:nvSpPr>
        <p:spPr>
          <a:xfrm>
            <a:off x="9368917" y="3916053"/>
            <a:ext cx="2645413" cy="18518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8C0FC224-F6EF-4F42-A32F-7188CF555236}"/>
              </a:ext>
            </a:extLst>
          </p:cNvPr>
          <p:cNvSpPr/>
          <p:nvPr/>
        </p:nvSpPr>
        <p:spPr>
          <a:xfrm>
            <a:off x="4775515" y="3858862"/>
            <a:ext cx="2155744" cy="1883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22</a:t>
            </a:r>
            <a:r>
              <a:rPr lang="ru-RU" sz="280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программы дополнительного обучения</a:t>
            </a:r>
            <a:endParaRPr lang="ru-RU" sz="1600" dirty="0">
              <a:solidFill>
                <a:schemeClr val="tx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4BB5723E-7457-41E9-995B-8119E50169B9}"/>
              </a:ext>
            </a:extLst>
          </p:cNvPr>
          <p:cNvSpPr/>
          <p:nvPr/>
        </p:nvSpPr>
        <p:spPr>
          <a:xfrm>
            <a:off x="4777905" y="1933988"/>
            <a:ext cx="2155744" cy="17662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743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выпускника 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4859B2AF-A5A7-4FF1-9D36-23DA46151695}"/>
              </a:ext>
            </a:extLst>
          </p:cNvPr>
          <p:cNvSpPr/>
          <p:nvPr/>
        </p:nvSpPr>
        <p:spPr>
          <a:xfrm>
            <a:off x="7087029" y="1917612"/>
            <a:ext cx="2155744" cy="17826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sz="3200" b="1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105 </a:t>
            </a:r>
            <a:r>
              <a:rPr lang="ru-RU" sz="160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преподавателей </a:t>
            </a:r>
            <a:endParaRPr lang="ru-RU" dirty="0">
              <a:solidFill>
                <a:schemeClr val="tx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95817E0C-AB37-430B-94DB-0E7F779F9EF6}"/>
              </a:ext>
            </a:extLst>
          </p:cNvPr>
          <p:cNvSpPr/>
          <p:nvPr/>
        </p:nvSpPr>
        <p:spPr>
          <a:xfrm>
            <a:off x="9332428" y="816382"/>
            <a:ext cx="2754880" cy="913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b="1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Освоение рабочих профессий 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3A00F937-9297-491A-8103-A68FF7205478}"/>
              </a:ext>
            </a:extLst>
          </p:cNvPr>
          <p:cNvGrpSpPr/>
          <p:nvPr/>
        </p:nvGrpSpPr>
        <p:grpSpPr>
          <a:xfrm>
            <a:off x="9368917" y="1860642"/>
            <a:ext cx="2718391" cy="1883083"/>
            <a:chOff x="5747115" y="3134690"/>
            <a:chExt cx="2718391" cy="1533259"/>
          </a:xfrm>
          <a:solidFill>
            <a:schemeClr val="bg1"/>
          </a:solidFill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0A416759-9FD6-44CD-82B0-6B0788CE2F54}"/>
                </a:ext>
              </a:extLst>
            </p:cNvPr>
            <p:cNvSpPr/>
            <p:nvPr/>
          </p:nvSpPr>
          <p:spPr>
            <a:xfrm>
              <a:off x="5747115" y="3134690"/>
              <a:ext cx="2718391" cy="15332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endParaRPr lang="ru-RU" sz="1100" b="1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>
                <a:spcAft>
                  <a:spcPts val="1200"/>
                </a:spcAft>
              </a:pPr>
              <a:endParaRPr lang="ru-RU" sz="1100" b="1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>
                <a:spcAft>
                  <a:spcPts val="1200"/>
                </a:spcAft>
              </a:pPr>
              <a:endParaRPr lang="ru-RU" sz="1100" b="1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CF2AB752-9942-4DF0-9D3C-50507B00FE67}"/>
                </a:ext>
              </a:extLst>
            </p:cNvPr>
            <p:cNvSpPr/>
            <p:nvPr/>
          </p:nvSpPr>
          <p:spPr>
            <a:xfrm>
              <a:off x="6090305" y="3152911"/>
              <a:ext cx="2375199" cy="582246"/>
            </a:xfrm>
            <a:prstGeom prst="round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ru-RU" sz="3600" b="1" spc="-300" dirty="0">
                  <a:latin typeface="Gotham Pro" panose="02000503040000020004" pitchFamily="2" charset="0"/>
                  <a:cs typeface="Gotham Pro" panose="02000503040000020004" pitchFamily="2" charset="0"/>
                </a:rPr>
                <a:t>40 / 60</a:t>
              </a: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5D7B43FF-9DF9-43E1-BD90-B2AA7A5D9F38}"/>
                </a:ext>
              </a:extLst>
            </p:cNvPr>
            <p:cNvSpPr/>
            <p:nvPr/>
          </p:nvSpPr>
          <p:spPr>
            <a:xfrm>
              <a:off x="5884458" y="3622544"/>
              <a:ext cx="2445343" cy="970410"/>
            </a:xfrm>
            <a:prstGeom prst="round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ru-RU" sz="1600" dirty="0">
                  <a:latin typeface="Gotham Pro" panose="02000503040000020004" pitchFamily="2" charset="0"/>
                  <a:cs typeface="Gotham Pro" panose="02000503040000020004" pitchFamily="2" charset="0"/>
                </a:rPr>
                <a:t>соотношение лекции/ лабораторные и практические</a:t>
              </a:r>
            </a:p>
          </p:txBody>
        </p:sp>
      </p:grp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62CE64F5-B3F7-43D3-BDD3-E08E2A6130DE}"/>
              </a:ext>
            </a:extLst>
          </p:cNvPr>
          <p:cNvSpPr/>
          <p:nvPr/>
        </p:nvSpPr>
        <p:spPr>
          <a:xfrm>
            <a:off x="7060493" y="3848412"/>
            <a:ext cx="2182280" cy="1883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5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учебных семестров</a:t>
            </a:r>
          </a:p>
          <a:p>
            <a:pPr algn="ctr"/>
            <a:endParaRPr lang="ru-RU" sz="1600" dirty="0">
              <a:solidFill>
                <a:schemeClr val="tx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086C81A1-48F9-4D6C-BC9A-3AAED48AF2E3}"/>
              </a:ext>
            </a:extLst>
          </p:cNvPr>
          <p:cNvSpPr/>
          <p:nvPr/>
        </p:nvSpPr>
        <p:spPr>
          <a:xfrm>
            <a:off x="9762841" y="4545295"/>
            <a:ext cx="189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лет сотрудничества 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101B5BA-75EC-472A-9CD9-E1DAFA83454C}"/>
              </a:ext>
            </a:extLst>
          </p:cNvPr>
          <p:cNvSpPr/>
          <p:nvPr/>
        </p:nvSpPr>
        <p:spPr>
          <a:xfrm>
            <a:off x="10225342" y="4048726"/>
            <a:ext cx="863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3600" b="1" dirty="0">
                <a:latin typeface="Gotham Pro" panose="02000503040000020004" pitchFamily="2" charset="0"/>
                <a:cs typeface="Gotham Pro" panose="02000503040000020004" pitchFamily="2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2276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1114" y="279831"/>
            <a:ext cx="12169775" cy="477447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008576" y="332657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КУИЦ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8" b="12825"/>
          <a:stretch/>
        </p:blipFill>
        <p:spPr bwMode="auto">
          <a:xfrm>
            <a:off x="263352" y="254337"/>
            <a:ext cx="720080" cy="60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2763" y="1731520"/>
            <a:ext cx="2746778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Комфортные </a:t>
            </a:r>
          </a:p>
          <a:p>
            <a:pPr algn="ctr"/>
            <a:r>
              <a:rPr lang="ru-RU" sz="3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аудитории</a:t>
            </a:r>
            <a:endParaRPr lang="ru-RU" sz="3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S:\Летопись КУИЦ\СТУДЕНТЫ\2022.04.14 Студенты на занятиях\_MG_98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2016" b="10789"/>
          <a:stretch/>
        </p:blipFill>
        <p:spPr bwMode="auto">
          <a:xfrm>
            <a:off x="7641786" y="921061"/>
            <a:ext cx="4142847" cy="26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:\Летопись КУИЦ\СТУДЕНТЫ\2022.04.14 Студенты на занятиях\_MG_98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t="10242" r="8510" b="11177"/>
          <a:stretch/>
        </p:blipFill>
        <p:spPr bwMode="auto">
          <a:xfrm>
            <a:off x="7608418" y="3933056"/>
            <a:ext cx="4176215" cy="246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S:\Летопись КУИЦ\СТУДЕНТЫ\2022.04.14 Студенты на занятиях\_MG_98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4"/>
          <a:stretch/>
        </p:blipFill>
        <p:spPr bwMode="auto">
          <a:xfrm>
            <a:off x="252764" y="3933056"/>
            <a:ext cx="3672409" cy="246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S:\Летопись КУИЦ\СТУДЕНТЫ\2022.04.14 Студенты на занятиях\_MG_990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4" b="17021"/>
          <a:stretch/>
        </p:blipFill>
        <p:spPr bwMode="auto">
          <a:xfrm>
            <a:off x="3227132" y="921061"/>
            <a:ext cx="4309028" cy="26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:\Летопись КУИЦ\СТУДЕНТЫ\2014 Фотосессия (А. Сударчиков)\20140409-399P19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769" y="3933057"/>
            <a:ext cx="3314259" cy="220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228" y="6237312"/>
            <a:ext cx="1268660" cy="6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10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1114" y="279831"/>
            <a:ext cx="12169775" cy="477447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008576" y="332657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оборудован КУИЦ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8" b="12825"/>
          <a:stretch/>
        </p:blipFill>
        <p:spPr bwMode="auto">
          <a:xfrm>
            <a:off x="263352" y="254337"/>
            <a:ext cx="720080" cy="60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78239" y="1196752"/>
            <a:ext cx="5339154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лаборатории</a:t>
            </a:r>
            <a:endParaRPr lang="ru-RU" sz="3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S:\Летопись КУИЦ\СТУДЕНТЫ\2022.04.14 Студенты на занятиях\_MG_9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3863053"/>
            <a:ext cx="4155052" cy="277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S:\Летопись КУИЦ\СТУДЕНТЫ\2022.04.14 Студенты на занятиях\_MG_93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29" t="-1732" r="44929" b="1732"/>
          <a:stretch/>
        </p:blipFill>
        <p:spPr bwMode="auto">
          <a:xfrm>
            <a:off x="-2493570" y="2297069"/>
            <a:ext cx="6504019" cy="433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:\Летопись КУИЦ\СТУДЕНТЫ\2014 Фотосессия (А. Сударчиков)\20140521-399P049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/>
          <a:stretch/>
        </p:blipFill>
        <p:spPr bwMode="auto">
          <a:xfrm>
            <a:off x="7392145" y="881530"/>
            <a:ext cx="4131583" cy="284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S:\Летопись КУИЦ\СТУДЕНТЫ\2014 Фотосессия (А. Сударчиков)\20140425-399P22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78" y="2420888"/>
            <a:ext cx="2808234" cy="421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228" y="6237312"/>
            <a:ext cx="1268660" cy="6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39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static.tildacdn.com/tild6166-3037-4962-b066-366231613035/about.jpg">
            <a:extLst>
              <a:ext uri="{FF2B5EF4-FFF2-40B4-BE49-F238E27FC236}">
                <a16:creationId xmlns:a16="http://schemas.microsoft.com/office/drawing/2014/main" id="{86F9DEA1-A466-4810-B70A-C71193C33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Объект 40">
            <a:extLst>
              <a:ext uri="{FF2B5EF4-FFF2-40B4-BE49-F238E27FC236}">
                <a16:creationId xmlns:a16="http://schemas.microsoft.com/office/drawing/2014/main" id="{BA9EE133-9D28-4110-BCDC-1FB80E8BB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2D086E6-CD46-4228-A8FF-C2EFB1437D65}"/>
              </a:ext>
            </a:extLst>
          </p:cNvPr>
          <p:cNvSpPr/>
          <p:nvPr/>
        </p:nvSpPr>
        <p:spPr>
          <a:xfrm>
            <a:off x="838200" y="1617789"/>
            <a:ext cx="8476343" cy="4618718"/>
          </a:xfrm>
          <a:prstGeom prst="roundRect">
            <a:avLst>
              <a:gd name="adj" fmla="val 3154"/>
            </a:avLst>
          </a:prstGeom>
          <a:gradFill>
            <a:gsLst>
              <a:gs pos="0">
                <a:srgbClr val="062DAC"/>
              </a:gs>
              <a:gs pos="59000">
                <a:srgbClr val="0139F0"/>
              </a:gs>
            </a:gsLst>
            <a:lin ang="13500000" scaled="1"/>
          </a:gradFill>
          <a:ln>
            <a:noFill/>
          </a:ln>
          <a:effectLst>
            <a:outerShdw blurRad="4826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E93E9F-9194-4393-A239-CBA952933FD9}"/>
              </a:ext>
            </a:extLst>
          </p:cNvPr>
          <p:cNvSpPr txBox="1"/>
          <p:nvPr/>
        </p:nvSpPr>
        <p:spPr>
          <a:xfrm>
            <a:off x="1801460" y="1900662"/>
            <a:ext cx="416652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ECECEC"/>
                </a:solidFill>
                <a:latin typeface="Century Gothic" panose="020B0502020202020204" pitchFamily="34" charset="0"/>
              </a:rPr>
              <a:t>Контактная информация</a:t>
            </a:r>
          </a:p>
        </p:txBody>
      </p:sp>
      <p:pic>
        <p:nvPicPr>
          <p:cNvPr id="14" name="Объект 27">
            <a:extLst>
              <a:ext uri="{FF2B5EF4-FFF2-40B4-BE49-F238E27FC236}">
                <a16:creationId xmlns:a16="http://schemas.microsoft.com/office/drawing/2014/main" id="{DA0D5400-987A-4B0C-9283-F5D97CC6B3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99" y="2077409"/>
            <a:ext cx="232562" cy="232562"/>
          </a:xfrm>
          <a:prstGeom prst="rect">
            <a:avLst/>
          </a:prstGeom>
          <a:noFill/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B31DB0A3-0B86-4CFD-ABFA-AEC4488287B5}"/>
              </a:ext>
            </a:extLst>
          </p:cNvPr>
          <p:cNvSpPr>
            <a:spLocks noChangeAspect="1"/>
          </p:cNvSpPr>
          <p:nvPr/>
        </p:nvSpPr>
        <p:spPr>
          <a:xfrm>
            <a:off x="1304133" y="1952187"/>
            <a:ext cx="409495" cy="410140"/>
          </a:xfrm>
          <a:prstGeom prst="ellipse">
            <a:avLst/>
          </a:prstGeom>
          <a:noFill/>
          <a:ln w="76200">
            <a:solidFill>
              <a:srgbClr val="ECE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CC240780-78C5-4341-A49A-94ADE178738C}"/>
              </a:ext>
            </a:extLst>
          </p:cNvPr>
          <p:cNvSpPr/>
          <p:nvPr/>
        </p:nvSpPr>
        <p:spPr>
          <a:xfrm>
            <a:off x="997768" y="2573341"/>
            <a:ext cx="5866492" cy="50292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903DFE-812E-4A8A-A44A-AABCC35D0633}"/>
              </a:ext>
            </a:extLst>
          </p:cNvPr>
          <p:cNvSpPr txBox="1"/>
          <p:nvPr/>
        </p:nvSpPr>
        <p:spPr>
          <a:xfrm>
            <a:off x="1127591" y="2670385"/>
            <a:ext cx="376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Дирекция Института Энергетики (Ауд. В-313)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816311-C8A9-447D-8A75-01EFA1BB3BB7}"/>
              </a:ext>
            </a:extLst>
          </p:cNvPr>
          <p:cNvSpPr txBox="1"/>
          <p:nvPr/>
        </p:nvSpPr>
        <p:spPr>
          <a:xfrm>
            <a:off x="4900568" y="2680904"/>
            <a:ext cx="1882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Тел.: +7 (3952) 405124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DE5B94B3-FA45-4DAE-B448-89748FDA2944}"/>
              </a:ext>
            </a:extLst>
          </p:cNvPr>
          <p:cNvSpPr/>
          <p:nvPr/>
        </p:nvSpPr>
        <p:spPr>
          <a:xfrm>
            <a:off x="997768" y="3289621"/>
            <a:ext cx="5866492" cy="50292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6DD80D-ADEF-4656-B2A7-B5636545FE81}"/>
              </a:ext>
            </a:extLst>
          </p:cNvPr>
          <p:cNvSpPr txBox="1"/>
          <p:nvPr/>
        </p:nvSpPr>
        <p:spPr>
          <a:xfrm>
            <a:off x="1127592" y="3310248"/>
            <a:ext cx="3587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Самаркина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Екатерина Владимировна,</a:t>
            </a:r>
          </a:p>
          <a:p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Директор Института Энергетики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AC1E5F-5A53-42D1-87B5-4D8A3F3873D8}"/>
              </a:ext>
            </a:extLst>
          </p:cNvPr>
          <p:cNvSpPr txBox="1"/>
          <p:nvPr/>
        </p:nvSpPr>
        <p:spPr>
          <a:xfrm>
            <a:off x="4900568" y="3397184"/>
            <a:ext cx="1882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Тел.: +7 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3952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405125</a:t>
            </a:r>
          </a:p>
          <a:p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0BFA5008-A310-4C15-B0E2-B78D7283C7A0}"/>
              </a:ext>
            </a:extLst>
          </p:cNvPr>
          <p:cNvSpPr/>
          <p:nvPr/>
        </p:nvSpPr>
        <p:spPr>
          <a:xfrm>
            <a:off x="1005841" y="4005901"/>
            <a:ext cx="5866492" cy="50292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C2A239-9A5A-4B82-B271-771F2E061918}"/>
              </a:ext>
            </a:extLst>
          </p:cNvPr>
          <p:cNvSpPr txBox="1"/>
          <p:nvPr/>
        </p:nvSpPr>
        <p:spPr>
          <a:xfrm>
            <a:off x="1135665" y="4102945"/>
            <a:ext cx="3587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КУИЦ "</a:t>
            </a:r>
            <a:r>
              <a:rPr lang="ru-RU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ЕвроСибЭнерго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-ИРНИТУ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"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D00CA4-32C6-4020-B923-46C37C62BD1C}"/>
              </a:ext>
            </a:extLst>
          </p:cNvPr>
          <p:cNvSpPr txBox="1"/>
          <p:nvPr/>
        </p:nvSpPr>
        <p:spPr>
          <a:xfrm>
            <a:off x="4852773" y="4113464"/>
            <a:ext cx="1938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https://vk.com/kuic_irk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36F52FBE-C89D-481C-B0EF-4DDEF2954733}"/>
              </a:ext>
            </a:extLst>
          </p:cNvPr>
          <p:cNvSpPr/>
          <p:nvPr/>
        </p:nvSpPr>
        <p:spPr>
          <a:xfrm>
            <a:off x="1005841" y="4722181"/>
            <a:ext cx="5866492" cy="50292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933674-2DF0-4445-8301-1A69C7F80926}"/>
              </a:ext>
            </a:extLst>
          </p:cNvPr>
          <p:cNvSpPr txBox="1"/>
          <p:nvPr/>
        </p:nvSpPr>
        <p:spPr>
          <a:xfrm>
            <a:off x="1135665" y="4819225"/>
            <a:ext cx="3587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Приемная комиссия ИРНИТУ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EDC10E-4EDB-455B-8AB9-E716E86FE9C3}"/>
              </a:ext>
            </a:extLst>
          </p:cNvPr>
          <p:cNvSpPr txBox="1"/>
          <p:nvPr/>
        </p:nvSpPr>
        <p:spPr>
          <a:xfrm>
            <a:off x="4714876" y="4829744"/>
            <a:ext cx="2076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https://vk.com/cpk_irnitu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4CFC658-2C54-431C-B38D-893678544507}"/>
              </a:ext>
            </a:extLst>
          </p:cNvPr>
          <p:cNvSpPr/>
          <p:nvPr/>
        </p:nvSpPr>
        <p:spPr>
          <a:xfrm>
            <a:off x="1005841" y="5438461"/>
            <a:ext cx="5866492" cy="50292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17B275-9515-4D89-BABC-9E0091D59F23}"/>
              </a:ext>
            </a:extLst>
          </p:cNvPr>
          <p:cNvSpPr txBox="1"/>
          <p:nvPr/>
        </p:nvSpPr>
        <p:spPr>
          <a:xfrm>
            <a:off x="1135665" y="5535505"/>
            <a:ext cx="3587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Сайт ИРНИТУ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7EEE7B-3AC7-4E62-A7AF-A0495992ABD1}"/>
              </a:ext>
            </a:extLst>
          </p:cNvPr>
          <p:cNvSpPr txBox="1"/>
          <p:nvPr/>
        </p:nvSpPr>
        <p:spPr>
          <a:xfrm>
            <a:off x="4902697" y="5535504"/>
            <a:ext cx="2076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https://www.istu.edu</a:t>
            </a:r>
          </a:p>
        </p:txBody>
      </p:sp>
      <p:sp>
        <p:nvSpPr>
          <p:cNvPr id="40" name="Прямоугольник: скругленные углы 8">
            <a:extLst>
              <a:ext uri="{FF2B5EF4-FFF2-40B4-BE49-F238E27FC236}">
                <a16:creationId xmlns:a16="http://schemas.microsoft.com/office/drawing/2014/main" id="{3784D50F-7D69-4FFE-869E-36A9AC26261B}"/>
              </a:ext>
            </a:extLst>
          </p:cNvPr>
          <p:cNvSpPr/>
          <p:nvPr/>
        </p:nvSpPr>
        <p:spPr>
          <a:xfrm>
            <a:off x="7291433" y="446486"/>
            <a:ext cx="4046220" cy="6003300"/>
          </a:xfrm>
          <a:prstGeom prst="roundRect">
            <a:avLst>
              <a:gd name="adj" fmla="val 5226"/>
            </a:avLst>
          </a:prstGeom>
          <a:solidFill>
            <a:schemeClr val="bg1"/>
          </a:solidFill>
          <a:ln>
            <a:noFill/>
          </a:ln>
          <a:effectLst>
            <a:outerShdw blurRad="4826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5583556-4C9A-4AF8-BF31-DC00008DBA9C}"/>
              </a:ext>
            </a:extLst>
          </p:cNvPr>
          <p:cNvSpPr txBox="1"/>
          <p:nvPr/>
        </p:nvSpPr>
        <p:spPr>
          <a:xfrm>
            <a:off x="8310101" y="558064"/>
            <a:ext cx="2127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QR-</a:t>
            </a:r>
            <a:r>
              <a:rPr lang="ru-RU" sz="3200" b="1" dirty="0">
                <a:solidFill>
                  <a:srgbClr val="0033CC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коды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1FF858B-B2CC-41AD-86F3-350E25E2CE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09" y="2861991"/>
            <a:ext cx="1752364" cy="175236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5AE08F2-22F8-4B80-BE4E-E658F80505B9}"/>
              </a:ext>
            </a:extLst>
          </p:cNvPr>
          <p:cNvSpPr txBox="1"/>
          <p:nvPr/>
        </p:nvSpPr>
        <p:spPr>
          <a:xfrm>
            <a:off x="9397674" y="1708077"/>
            <a:ext cx="18045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solidFill>
                  <a:srgbClr val="0033CC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Телеграм</a:t>
            </a:r>
            <a:r>
              <a:rPr lang="ru-RU" sz="1400" b="1" dirty="0">
                <a:solidFill>
                  <a:srgbClr val="0033CC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-канал</a:t>
            </a:r>
          </a:p>
          <a:p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Института Энергетики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72E047D-EA1A-4EDB-92DD-FD7101D89741}"/>
              </a:ext>
            </a:extLst>
          </p:cNvPr>
          <p:cNvSpPr txBox="1"/>
          <p:nvPr/>
        </p:nvSpPr>
        <p:spPr>
          <a:xfrm>
            <a:off x="9389673" y="3076261"/>
            <a:ext cx="180455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33CC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Группа </a:t>
            </a:r>
            <a:r>
              <a:rPr lang="ru-RU" sz="1400" b="1" dirty="0" err="1">
                <a:solidFill>
                  <a:srgbClr val="0033CC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ВКонтакте</a:t>
            </a:r>
            <a:endParaRPr lang="ru-RU" sz="1400" b="1" dirty="0">
              <a:solidFill>
                <a:srgbClr val="0033CC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КУИЦ "</a:t>
            </a:r>
            <a:r>
              <a:rPr lang="ru-RU" sz="1400" b="1" dirty="0" err="1">
                <a:latin typeface="Gotham pro" panose="02000503040000020004" pitchFamily="2" charset="0"/>
                <a:cs typeface="Gotham pro" panose="02000503040000020004" pitchFamily="2" charset="0"/>
              </a:rPr>
              <a:t>ЕвроСибЭнерго</a:t>
            </a:r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-ИРНИТУ"</a:t>
            </a:r>
          </a:p>
          <a:p>
            <a:endParaRPr lang="ru-RU" sz="16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4FAECED-CB4D-42C2-84FC-9CF9476B6C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257" t="37429" r="21098" b="33878"/>
          <a:stretch/>
        </p:blipFill>
        <p:spPr>
          <a:xfrm>
            <a:off x="7679019" y="1277776"/>
            <a:ext cx="1658492" cy="158421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5AE08F2-22F8-4B80-BE4E-E658F80505B9}"/>
              </a:ext>
            </a:extLst>
          </p:cNvPr>
          <p:cNvSpPr txBox="1"/>
          <p:nvPr/>
        </p:nvSpPr>
        <p:spPr>
          <a:xfrm>
            <a:off x="9397674" y="4588392"/>
            <a:ext cx="1804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solidFill>
                  <a:srgbClr val="0033CC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Телеграм</a:t>
            </a:r>
            <a:r>
              <a:rPr lang="ru-RU" sz="1400" b="1" dirty="0">
                <a:solidFill>
                  <a:srgbClr val="0033CC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-канал</a:t>
            </a:r>
          </a:p>
          <a:p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Молодёжь Энергетика Успех</a:t>
            </a:r>
          </a:p>
        </p:txBody>
      </p:sp>
      <p:pic>
        <p:nvPicPr>
          <p:cNvPr id="52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3" t="37887" r="21189" b="33519"/>
          <a:stretch/>
        </p:blipFill>
        <p:spPr bwMode="auto">
          <a:xfrm>
            <a:off x="7751674" y="4492033"/>
            <a:ext cx="1585837" cy="153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04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Полилиния 10"/>
          <p:cNvSpPr/>
          <p:nvPr/>
        </p:nvSpPr>
        <p:spPr>
          <a:xfrm>
            <a:off x="-641985" y="2552454"/>
            <a:ext cx="13680000" cy="6379061"/>
          </a:xfrm>
          <a:custGeom>
            <a:avLst/>
            <a:gdLst>
              <a:gd name="connsiteX0" fmla="*/ 623328 w 13975281"/>
              <a:gd name="connsiteY0" fmla="*/ 546793 h 6379061"/>
              <a:gd name="connsiteX1" fmla="*/ 851928 w 13975281"/>
              <a:gd name="connsiteY1" fmla="*/ 470593 h 6379061"/>
              <a:gd name="connsiteX2" fmla="*/ 1118628 w 13975281"/>
              <a:gd name="connsiteY2" fmla="*/ 508693 h 6379061"/>
              <a:gd name="connsiteX3" fmla="*/ 1328178 w 13975281"/>
              <a:gd name="connsiteY3" fmla="*/ 584893 h 6379061"/>
              <a:gd name="connsiteX4" fmla="*/ 1499628 w 13975281"/>
              <a:gd name="connsiteY4" fmla="*/ 642043 h 6379061"/>
              <a:gd name="connsiteX5" fmla="*/ 4642878 w 13975281"/>
              <a:gd name="connsiteY5" fmla="*/ 1861243 h 6379061"/>
              <a:gd name="connsiteX6" fmla="*/ 7195578 w 13975281"/>
              <a:gd name="connsiteY6" fmla="*/ 1727893 h 6379061"/>
              <a:gd name="connsiteX7" fmla="*/ 9595878 w 13975281"/>
              <a:gd name="connsiteY7" fmla="*/ 13393 h 6379061"/>
              <a:gd name="connsiteX8" fmla="*/ 12796278 w 13975281"/>
              <a:gd name="connsiteY8" fmla="*/ 1003993 h 6379061"/>
              <a:gd name="connsiteX9" fmla="*/ 13062978 w 13975281"/>
              <a:gd name="connsiteY9" fmla="*/ 2337493 h 6379061"/>
              <a:gd name="connsiteX10" fmla="*/ 13082028 w 13975281"/>
              <a:gd name="connsiteY10" fmla="*/ 5937943 h 6379061"/>
              <a:gd name="connsiteX11" fmla="*/ 1080528 w 13975281"/>
              <a:gd name="connsiteY11" fmla="*/ 5728393 h 6379061"/>
              <a:gd name="connsiteX12" fmla="*/ 585228 w 13975281"/>
              <a:gd name="connsiteY12" fmla="*/ 603943 h 637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975281" h="6379061">
                <a:moveTo>
                  <a:pt x="623328" y="546793"/>
                </a:moveTo>
                <a:cubicBezTo>
                  <a:pt x="696353" y="511868"/>
                  <a:pt x="769378" y="476943"/>
                  <a:pt x="851928" y="470593"/>
                </a:cubicBezTo>
                <a:cubicBezTo>
                  <a:pt x="934478" y="464243"/>
                  <a:pt x="1039253" y="489643"/>
                  <a:pt x="1118628" y="508693"/>
                </a:cubicBezTo>
                <a:cubicBezTo>
                  <a:pt x="1198003" y="527743"/>
                  <a:pt x="1264678" y="562668"/>
                  <a:pt x="1328178" y="584893"/>
                </a:cubicBezTo>
                <a:cubicBezTo>
                  <a:pt x="1391678" y="607118"/>
                  <a:pt x="1499628" y="642043"/>
                  <a:pt x="1499628" y="642043"/>
                </a:cubicBezTo>
                <a:cubicBezTo>
                  <a:pt x="2052078" y="854768"/>
                  <a:pt x="3693553" y="1680268"/>
                  <a:pt x="4642878" y="1861243"/>
                </a:cubicBezTo>
                <a:cubicBezTo>
                  <a:pt x="5592203" y="2042218"/>
                  <a:pt x="6370078" y="2035868"/>
                  <a:pt x="7195578" y="1727893"/>
                </a:cubicBezTo>
                <a:cubicBezTo>
                  <a:pt x="8021078" y="1419918"/>
                  <a:pt x="8662428" y="134043"/>
                  <a:pt x="9595878" y="13393"/>
                </a:cubicBezTo>
                <a:cubicBezTo>
                  <a:pt x="10529328" y="-107257"/>
                  <a:pt x="12218428" y="616643"/>
                  <a:pt x="12796278" y="1003993"/>
                </a:cubicBezTo>
                <a:cubicBezTo>
                  <a:pt x="13374128" y="1391343"/>
                  <a:pt x="13015353" y="1515168"/>
                  <a:pt x="13062978" y="2337493"/>
                </a:cubicBezTo>
                <a:cubicBezTo>
                  <a:pt x="13110603" y="3159818"/>
                  <a:pt x="15079103" y="5372793"/>
                  <a:pt x="13082028" y="5937943"/>
                </a:cubicBezTo>
                <a:cubicBezTo>
                  <a:pt x="11084953" y="6503093"/>
                  <a:pt x="3163328" y="6617393"/>
                  <a:pt x="1080528" y="5728393"/>
                </a:cubicBezTo>
                <a:cubicBezTo>
                  <a:pt x="-1002272" y="4839393"/>
                  <a:pt x="563003" y="1311968"/>
                  <a:pt x="585228" y="603943"/>
                </a:cubicBezTo>
              </a:path>
            </a:pathLst>
          </a:custGeom>
          <a:gradFill flip="none" rotWithShape="1">
            <a:gsLst>
              <a:gs pos="0">
                <a:srgbClr val="062DAC"/>
              </a:gs>
              <a:gs pos="100000">
                <a:srgbClr val="0139F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-265014" y="4295889"/>
            <a:ext cx="2608350" cy="4248532"/>
          </a:xfrm>
          <a:custGeom>
            <a:avLst/>
            <a:gdLst>
              <a:gd name="connsiteX0" fmla="*/ 207864 w 2608350"/>
              <a:gd name="connsiteY0" fmla="*/ 265310 h 4248532"/>
              <a:gd name="connsiteX1" fmla="*/ 341214 w 2608350"/>
              <a:gd name="connsiteY1" fmla="*/ 379610 h 4248532"/>
              <a:gd name="connsiteX2" fmla="*/ 684114 w 2608350"/>
              <a:gd name="connsiteY2" fmla="*/ 1103510 h 4248532"/>
              <a:gd name="connsiteX3" fmla="*/ 1084164 w 2608350"/>
              <a:gd name="connsiteY3" fmla="*/ 1617860 h 4248532"/>
              <a:gd name="connsiteX4" fmla="*/ 2017614 w 2608350"/>
              <a:gd name="connsiteY4" fmla="*/ 2246510 h 4248532"/>
              <a:gd name="connsiteX5" fmla="*/ 2551014 w 2608350"/>
              <a:gd name="connsiteY5" fmla="*/ 3199010 h 4248532"/>
              <a:gd name="connsiteX6" fmla="*/ 2322414 w 2608350"/>
              <a:gd name="connsiteY6" fmla="*/ 3961010 h 4248532"/>
              <a:gd name="connsiteX7" fmla="*/ 150714 w 2608350"/>
              <a:gd name="connsiteY7" fmla="*/ 3941960 h 4248532"/>
              <a:gd name="connsiteX8" fmla="*/ 207864 w 2608350"/>
              <a:gd name="connsiteY8" fmla="*/ 265310 h 424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8350" h="4248532">
                <a:moveTo>
                  <a:pt x="207864" y="265310"/>
                </a:moveTo>
                <a:cubicBezTo>
                  <a:pt x="239614" y="-328415"/>
                  <a:pt x="261839" y="239910"/>
                  <a:pt x="341214" y="379610"/>
                </a:cubicBezTo>
                <a:cubicBezTo>
                  <a:pt x="420589" y="519310"/>
                  <a:pt x="560289" y="897135"/>
                  <a:pt x="684114" y="1103510"/>
                </a:cubicBezTo>
                <a:cubicBezTo>
                  <a:pt x="807939" y="1309885"/>
                  <a:pt x="861914" y="1427360"/>
                  <a:pt x="1084164" y="1617860"/>
                </a:cubicBezTo>
                <a:cubicBezTo>
                  <a:pt x="1306414" y="1808360"/>
                  <a:pt x="1773139" y="1982985"/>
                  <a:pt x="2017614" y="2246510"/>
                </a:cubicBezTo>
                <a:cubicBezTo>
                  <a:pt x="2262089" y="2510035"/>
                  <a:pt x="2500214" y="2913260"/>
                  <a:pt x="2551014" y="3199010"/>
                </a:cubicBezTo>
                <a:cubicBezTo>
                  <a:pt x="2601814" y="3484760"/>
                  <a:pt x="2722464" y="3837185"/>
                  <a:pt x="2322414" y="3961010"/>
                </a:cubicBezTo>
                <a:cubicBezTo>
                  <a:pt x="1922364" y="4084835"/>
                  <a:pt x="506314" y="4551560"/>
                  <a:pt x="150714" y="3941960"/>
                </a:cubicBezTo>
                <a:cubicBezTo>
                  <a:pt x="-204886" y="3332360"/>
                  <a:pt x="176114" y="859035"/>
                  <a:pt x="207864" y="265310"/>
                </a:cubicBezTo>
                <a:close/>
              </a:path>
            </a:pathLst>
          </a:custGeom>
          <a:solidFill>
            <a:srgbClr val="002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 rot="15804085">
            <a:off x="9232162" y="4295887"/>
            <a:ext cx="2608350" cy="4248532"/>
          </a:xfrm>
          <a:custGeom>
            <a:avLst/>
            <a:gdLst>
              <a:gd name="connsiteX0" fmla="*/ 207864 w 2608350"/>
              <a:gd name="connsiteY0" fmla="*/ 265310 h 4248532"/>
              <a:gd name="connsiteX1" fmla="*/ 341214 w 2608350"/>
              <a:gd name="connsiteY1" fmla="*/ 379610 h 4248532"/>
              <a:gd name="connsiteX2" fmla="*/ 684114 w 2608350"/>
              <a:gd name="connsiteY2" fmla="*/ 1103510 h 4248532"/>
              <a:gd name="connsiteX3" fmla="*/ 1084164 w 2608350"/>
              <a:gd name="connsiteY3" fmla="*/ 1617860 h 4248532"/>
              <a:gd name="connsiteX4" fmla="*/ 2017614 w 2608350"/>
              <a:gd name="connsiteY4" fmla="*/ 2246510 h 4248532"/>
              <a:gd name="connsiteX5" fmla="*/ 2551014 w 2608350"/>
              <a:gd name="connsiteY5" fmla="*/ 3199010 h 4248532"/>
              <a:gd name="connsiteX6" fmla="*/ 2322414 w 2608350"/>
              <a:gd name="connsiteY6" fmla="*/ 3961010 h 4248532"/>
              <a:gd name="connsiteX7" fmla="*/ 150714 w 2608350"/>
              <a:gd name="connsiteY7" fmla="*/ 3941960 h 4248532"/>
              <a:gd name="connsiteX8" fmla="*/ 207864 w 2608350"/>
              <a:gd name="connsiteY8" fmla="*/ 265310 h 424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8350" h="4248532">
                <a:moveTo>
                  <a:pt x="207864" y="265310"/>
                </a:moveTo>
                <a:cubicBezTo>
                  <a:pt x="239614" y="-328415"/>
                  <a:pt x="261839" y="239910"/>
                  <a:pt x="341214" y="379610"/>
                </a:cubicBezTo>
                <a:cubicBezTo>
                  <a:pt x="420589" y="519310"/>
                  <a:pt x="560289" y="897135"/>
                  <a:pt x="684114" y="1103510"/>
                </a:cubicBezTo>
                <a:cubicBezTo>
                  <a:pt x="807939" y="1309885"/>
                  <a:pt x="861914" y="1427360"/>
                  <a:pt x="1084164" y="1617860"/>
                </a:cubicBezTo>
                <a:cubicBezTo>
                  <a:pt x="1306414" y="1808360"/>
                  <a:pt x="1773139" y="1982985"/>
                  <a:pt x="2017614" y="2246510"/>
                </a:cubicBezTo>
                <a:cubicBezTo>
                  <a:pt x="2262089" y="2510035"/>
                  <a:pt x="2500214" y="2913260"/>
                  <a:pt x="2551014" y="3199010"/>
                </a:cubicBezTo>
                <a:cubicBezTo>
                  <a:pt x="2601814" y="3484760"/>
                  <a:pt x="2722464" y="3837185"/>
                  <a:pt x="2322414" y="3961010"/>
                </a:cubicBezTo>
                <a:cubicBezTo>
                  <a:pt x="1922364" y="4084835"/>
                  <a:pt x="506314" y="4551560"/>
                  <a:pt x="150714" y="3941960"/>
                </a:cubicBezTo>
                <a:cubicBezTo>
                  <a:pt x="-204886" y="3332360"/>
                  <a:pt x="176114" y="859035"/>
                  <a:pt x="207864" y="265310"/>
                </a:cubicBezTo>
                <a:close/>
              </a:path>
            </a:pathLst>
          </a:custGeom>
          <a:gradFill>
            <a:gsLst>
              <a:gs pos="0">
                <a:srgbClr val="062DAC"/>
              </a:gs>
              <a:gs pos="100000">
                <a:srgbClr val="0139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250133" y="365126"/>
            <a:ext cx="4457700" cy="5959474"/>
          </a:xfrm>
          <a:prstGeom prst="roundRect">
            <a:avLst>
              <a:gd name="adj" fmla="val 9829"/>
            </a:avLst>
          </a:prstGeom>
          <a:solidFill>
            <a:schemeClr val="bg1"/>
          </a:solidFill>
          <a:ln>
            <a:noFill/>
          </a:ln>
          <a:effectLst>
            <a:outerShdw blurRad="342900" dist="38100" dir="8100000" sx="104000" sy="104000" algn="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38081" y="1428750"/>
            <a:ext cx="2791513" cy="4346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967049" y="4634955"/>
            <a:ext cx="2533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Century Gothic" panose="020B0502020202020204" pitchFamily="34" charset="0"/>
              </a:rPr>
              <a:t>Рейтинга востребованных</a:t>
            </a:r>
          </a:p>
          <a:p>
            <a:r>
              <a:rPr lang="ru-RU" sz="1600" b="1" dirty="0">
                <a:latin typeface="Century Gothic" panose="020B0502020202020204" pitchFamily="34" charset="0"/>
              </a:rPr>
              <a:t>профессий занимает инженер - энергетик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056188" y="4634955"/>
            <a:ext cx="2393950" cy="0"/>
          </a:xfrm>
          <a:prstGeom prst="line">
            <a:avLst/>
          </a:prstGeom>
          <a:ln w="9525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67049" y="4100404"/>
            <a:ext cx="138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9CA"/>
                </a:solidFill>
                <a:latin typeface="Century Gothic" panose="020B0502020202020204" pitchFamily="34" charset="0"/>
              </a:rPr>
              <a:t>ТОП 10</a:t>
            </a:r>
          </a:p>
        </p:txBody>
      </p:sp>
      <p:pic>
        <p:nvPicPr>
          <p:cNvPr id="25" name="Рисунок 24" descr="Энергетик - где учиться, зарплата, преимущества профессии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t="742" r="21528"/>
          <a:stretch>
            <a:fillRect/>
          </a:stretch>
        </p:blipFill>
        <p:spPr bwMode="auto">
          <a:xfrm>
            <a:off x="838080" y="1467881"/>
            <a:ext cx="2791513" cy="2572864"/>
          </a:xfrm>
          <a:custGeom>
            <a:avLst/>
            <a:gdLst>
              <a:gd name="connsiteX0" fmla="*/ 0 w 2791513"/>
              <a:gd name="connsiteY0" fmla="*/ 0 h 2572864"/>
              <a:gd name="connsiteX1" fmla="*/ 2791513 w 2791513"/>
              <a:gd name="connsiteY1" fmla="*/ 0 h 2572864"/>
              <a:gd name="connsiteX2" fmla="*/ 2791513 w 2791513"/>
              <a:gd name="connsiteY2" fmla="*/ 2572864 h 2572864"/>
              <a:gd name="connsiteX3" fmla="*/ 0 w 2791513"/>
              <a:gd name="connsiteY3" fmla="*/ 2572864 h 257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1513" h="2572864">
                <a:moveTo>
                  <a:pt x="0" y="0"/>
                </a:moveTo>
                <a:lnTo>
                  <a:pt x="2791513" y="0"/>
                </a:lnTo>
                <a:lnTo>
                  <a:pt x="2791513" y="2572864"/>
                </a:lnTo>
                <a:lnTo>
                  <a:pt x="0" y="257286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3914050" y="1428750"/>
            <a:ext cx="2791513" cy="4346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4043018" y="4634955"/>
            <a:ext cx="2533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Century Gothic" panose="020B0502020202020204" pitchFamily="34" charset="0"/>
              </a:rPr>
              <a:t>Перспективы заработной платы энергетиков в месяц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4132157" y="4634955"/>
            <a:ext cx="2393950" cy="0"/>
          </a:xfrm>
          <a:prstGeom prst="line">
            <a:avLst/>
          </a:prstGeom>
          <a:ln w="9525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43018" y="4100404"/>
            <a:ext cx="2566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9CA"/>
                </a:solidFill>
                <a:latin typeface="Century Gothic" panose="020B0502020202020204" pitchFamily="34" charset="0"/>
              </a:rPr>
              <a:t>65</a:t>
            </a:r>
            <a:r>
              <a:rPr lang="ru-RU" sz="2800" b="1" dirty="0" smtClean="0">
                <a:solidFill>
                  <a:srgbClr val="0029CA"/>
                </a:solidFill>
                <a:latin typeface="Century Gothic" panose="020B0502020202020204" pitchFamily="34" charset="0"/>
              </a:rPr>
              <a:t>-190 </a:t>
            </a:r>
            <a:r>
              <a:rPr lang="ru-RU" sz="2000" b="1" dirty="0" err="1">
                <a:solidFill>
                  <a:srgbClr val="0029CA"/>
                </a:solidFill>
                <a:latin typeface="Century Gothic" panose="020B0502020202020204" pitchFamily="34" charset="0"/>
              </a:rPr>
              <a:t>тыс.руб</a:t>
            </a:r>
            <a:r>
              <a:rPr lang="ru-RU" sz="2000" b="1" dirty="0">
                <a:solidFill>
                  <a:srgbClr val="0029CA"/>
                </a:solidFill>
                <a:latin typeface="Century Gothic" panose="020B0502020202020204" pitchFamily="34" charset="0"/>
              </a:rPr>
              <a:t>.</a:t>
            </a:r>
            <a:endParaRPr lang="ru-RU" sz="2800" b="1" dirty="0">
              <a:solidFill>
                <a:srgbClr val="0029C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Рисунок 34" descr="Средняя зарплата инженера-энергетика в Иркутске – 52 000 рублей. - СИ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r="599" b="964"/>
          <a:stretch>
            <a:fillRect/>
          </a:stretch>
        </p:blipFill>
        <p:spPr bwMode="auto">
          <a:xfrm>
            <a:off x="3930625" y="1467617"/>
            <a:ext cx="2791513" cy="2608260"/>
          </a:xfrm>
          <a:custGeom>
            <a:avLst/>
            <a:gdLst>
              <a:gd name="connsiteX0" fmla="*/ 0 w 2791513"/>
              <a:gd name="connsiteY0" fmla="*/ 0 h 2608260"/>
              <a:gd name="connsiteX1" fmla="*/ 2791513 w 2791513"/>
              <a:gd name="connsiteY1" fmla="*/ 0 h 2608260"/>
              <a:gd name="connsiteX2" fmla="*/ 2791513 w 2791513"/>
              <a:gd name="connsiteY2" fmla="*/ 2608260 h 2608260"/>
              <a:gd name="connsiteX3" fmla="*/ 0 w 2791513"/>
              <a:gd name="connsiteY3" fmla="*/ 2608260 h 260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1513" h="2608260">
                <a:moveTo>
                  <a:pt x="0" y="0"/>
                </a:moveTo>
                <a:lnTo>
                  <a:pt x="2791513" y="0"/>
                </a:lnTo>
                <a:lnTo>
                  <a:pt x="2791513" y="2608260"/>
                </a:lnTo>
                <a:lnTo>
                  <a:pt x="0" y="26082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596570" y="742076"/>
            <a:ext cx="3821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Century Gothic" panose="020B0502020202020204" pitchFamily="34" charset="0"/>
                <a:cs typeface="UKRQRN+Raleway"/>
              </a:rPr>
              <a:t>Профессия</a:t>
            </a:r>
            <a:endParaRPr lang="ru-RU" sz="4000" b="1" dirty="0">
              <a:solidFill>
                <a:srgbClr val="0029CA"/>
              </a:solidFill>
              <a:latin typeface="Century Gothic" panose="020B0502020202020204" pitchFamily="34" charset="0"/>
              <a:cs typeface="UKRQRN+Raleway"/>
              <a:hlinkClick r:id="rId5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8" name="Прямоугольник: скругленные углы 60">
            <a:extLst>
              <a:ext uri="{FF2B5EF4-FFF2-40B4-BE49-F238E27FC236}">
                <a16:creationId xmlns:a16="http://schemas.microsoft.com/office/drawing/2014/main" id="{19908220-18F0-44C5-958C-A1172584285F}"/>
              </a:ext>
            </a:extLst>
          </p:cNvPr>
          <p:cNvSpPr/>
          <p:nvPr/>
        </p:nvSpPr>
        <p:spPr>
          <a:xfrm>
            <a:off x="7527929" y="5269408"/>
            <a:ext cx="3890356" cy="6972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29CA"/>
            </a:solidFill>
          </a:ln>
          <a:effectLst>
            <a:outerShdw blurRad="139700" dist="50800" dir="5400000" algn="ctr" rotWithShape="0">
              <a:schemeClr val="tx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Институт</a:t>
            </a:r>
            <a:r>
              <a:rPr lang="ru-RU" sz="2000" b="1" dirty="0">
                <a:solidFill>
                  <a:srgbClr val="0029CA"/>
                </a:solidFill>
                <a:latin typeface="Century Gothic" panose="020B0502020202020204" pitchFamily="34" charset="0"/>
              </a:rPr>
              <a:t> Энергетики</a:t>
            </a:r>
          </a:p>
          <a:p>
            <a:pPr algn="ctr"/>
            <a:r>
              <a:rPr lang="ru-RU" sz="2000" b="1" dirty="0">
                <a:solidFill>
                  <a:srgbClr val="0029CA"/>
                </a:solidFill>
                <a:latin typeface="Century Gothic" panose="020B0502020202020204" pitchFamily="34" charset="0"/>
              </a:rPr>
              <a:t>ИРКУТСКОГО ПОЛИТЕХА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596569" y="1852920"/>
            <a:ext cx="382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latin typeface="Century Gothic" panose="020B0502020202020204" pitchFamily="34" charset="0"/>
                <a:cs typeface="UKRQRN+Raleway"/>
              </a:rPr>
              <a:t>Всегда</a:t>
            </a:r>
            <a:r>
              <a:rPr lang="ru-RU" dirty="0">
                <a:latin typeface="Century Gothic" panose="020B0502020202020204" pitchFamily="34" charset="0"/>
                <a:cs typeface="UKRQRN+Raleway"/>
              </a:rPr>
              <a:t> остается актуальной!</a:t>
            </a:r>
            <a:endParaRPr lang="ru-RU" dirty="0">
              <a:latin typeface="Century Gothic" panose="020B0502020202020204" pitchFamily="34" charset="0"/>
              <a:cs typeface="UKRQRN+Raleway"/>
              <a:hlinkClick r:id="rId5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96570" y="1230176"/>
            <a:ext cx="3821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9CA"/>
                </a:solidFill>
                <a:latin typeface="Century Gothic" panose="020B0502020202020204" pitchFamily="34" charset="0"/>
                <a:cs typeface="UKRQRN+Raleway"/>
              </a:rPr>
              <a:t>Энергетика</a:t>
            </a:r>
            <a:endParaRPr lang="ru-RU" sz="4000" b="1" dirty="0">
              <a:solidFill>
                <a:srgbClr val="0029CA"/>
              </a:solidFill>
              <a:latin typeface="Century Gothic" panose="020B0502020202020204" pitchFamily="34" charset="0"/>
              <a:cs typeface="UKRQRN+Raleway"/>
              <a:hlinkClick r:id="rId5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62249" y="2302115"/>
            <a:ext cx="3821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entury Gothic" panose="020B0502020202020204" pitchFamily="34" charset="0"/>
                <a:cs typeface="UKRQRN+Raleway"/>
              </a:rPr>
              <a:t>Наши выпускники-энергетики  востребованы за рубежом: работают или выезжают с рабочими визитами в различные страны мира.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96568" y="3691593"/>
            <a:ext cx="38217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entury Gothic" panose="020B0502020202020204" pitchFamily="34" charset="0"/>
                <a:cs typeface="UKRQRN+Raleway"/>
              </a:rPr>
              <a:t>Иркутский </a:t>
            </a:r>
            <a:r>
              <a:rPr lang="ru-RU" sz="1400" b="1" dirty="0" err="1">
                <a:latin typeface="Century Gothic" panose="020B0502020202020204" pitchFamily="34" charset="0"/>
                <a:cs typeface="UKRQRN+Raleway"/>
              </a:rPr>
              <a:t>Политех</a:t>
            </a:r>
            <a:r>
              <a:rPr lang="ru-RU" sz="1400" b="1" dirty="0">
                <a:latin typeface="Century Gothic" panose="020B0502020202020204" pitchFamily="34" charset="0"/>
                <a:cs typeface="UKRQRN+Raleway"/>
              </a:rPr>
              <a:t> </a:t>
            </a:r>
            <a:r>
              <a:rPr lang="ru-RU" sz="1400" b="1" dirty="0" smtClean="0">
                <a:latin typeface="Century Gothic" panose="020B0502020202020204" pitchFamily="34" charset="0"/>
                <a:cs typeface="UKRQRN+Raleway"/>
              </a:rPr>
              <a:t>-один </a:t>
            </a:r>
            <a:r>
              <a:rPr lang="ru-RU" sz="1400" b="1" dirty="0">
                <a:latin typeface="Century Gothic" panose="020B0502020202020204" pitchFamily="34" charset="0"/>
                <a:cs typeface="UKRQRN+Raleway"/>
              </a:rPr>
              <a:t>из сильнейших 132 участников </a:t>
            </a:r>
            <a:r>
              <a:rPr lang="ru-RU" sz="1400" b="1" dirty="0" smtClean="0">
                <a:latin typeface="Century Gothic" panose="020B0502020202020204" pitchFamily="34" charset="0"/>
                <a:cs typeface="UKRQRN+Raleway"/>
              </a:rPr>
              <a:t>Всероссийской </a:t>
            </a:r>
            <a:r>
              <a:rPr lang="ru-RU" sz="1400" b="1" dirty="0">
                <a:latin typeface="Century Gothic" panose="020B0502020202020204" pitchFamily="34" charset="0"/>
                <a:cs typeface="UKRQRN+Raleway"/>
              </a:rPr>
              <a:t>программы развития прогрессивных и современных </a:t>
            </a:r>
            <a:r>
              <a:rPr lang="ru-RU" sz="1400" b="1" dirty="0" smtClean="0">
                <a:latin typeface="Century Gothic" panose="020B0502020202020204" pitchFamily="34" charset="0"/>
                <a:cs typeface="UKRQRN+Raleway"/>
              </a:rPr>
              <a:t>университетов ПРИОРИТЕТ 2030</a:t>
            </a:r>
            <a:endParaRPr lang="ru-RU" sz="1400" b="1" dirty="0">
              <a:latin typeface="Century Gothic" panose="020B0502020202020204" pitchFamily="34" charset="0"/>
              <a:cs typeface="UKRQRN+Raleway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7730354" y="3520670"/>
            <a:ext cx="3485506" cy="0"/>
          </a:xfrm>
          <a:prstGeom prst="line">
            <a:avLst/>
          </a:prstGeom>
          <a:ln w="9525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97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  <p:bldP spid="20" grpId="0"/>
      <p:bldP spid="26" grpId="0" animBg="1"/>
      <p:bldP spid="27" grpId="0"/>
      <p:bldP spid="29" grpId="0"/>
      <p:bldP spid="21" grpId="0"/>
      <p:bldP spid="38" grpId="0" animBg="1"/>
      <p:bldP spid="39" grpId="0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идеи (1).jpg" descr="идеи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2503"/>
            <a:ext cx="13141633" cy="8755613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ЭНЕРГОШКОЛА + ЭНЕРГОКЛАСС"/>
          <p:cNvSpPr txBox="1"/>
          <p:nvPr/>
        </p:nvSpPr>
        <p:spPr>
          <a:xfrm>
            <a:off x="280072" y="2047783"/>
            <a:ext cx="5172891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3900">
                <a:solidFill>
                  <a:srgbClr val="FFFFFF"/>
                </a:solidFill>
                <a:latin typeface="Evander ExtraLight"/>
                <a:ea typeface="Evander ExtraLight"/>
                <a:cs typeface="Evander ExtraLight"/>
                <a:sym typeface="Evander ExtraLight"/>
              </a:defRPr>
            </a:pPr>
            <a:r>
              <a:rPr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ЭНЕРГОШКОЛА + ЭНЕРГОКЛАСС</a:t>
            </a:r>
          </a:p>
        </p:txBody>
      </p:sp>
      <p:sp>
        <p:nvSpPr>
          <p:cNvPr id="165" name="+ КУИЦ"/>
          <p:cNvSpPr txBox="1"/>
          <p:nvPr/>
        </p:nvSpPr>
        <p:spPr>
          <a:xfrm>
            <a:off x="9232667" y="2047783"/>
            <a:ext cx="1143198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900">
                <a:solidFill>
                  <a:srgbClr val="FFFFFF"/>
                </a:solidFill>
                <a:latin typeface="Evander ExtraLight"/>
                <a:ea typeface="Evander ExtraLight"/>
                <a:cs typeface="Evander ExtraLight"/>
                <a:sym typeface="Evander ExtraLight"/>
              </a:defRPr>
            </a:lvl1pPr>
          </a:lstStyle>
          <a:p>
            <a:pPr>
              <a:defRPr>
                <a:solidFill>
                  <a:srgbClr val="005FBC"/>
                </a:solidFill>
              </a:defRPr>
            </a:pPr>
            <a:r>
              <a:rPr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+ КУИЦ</a:t>
            </a:r>
          </a:p>
        </p:txBody>
      </p:sp>
      <p:sp>
        <p:nvSpPr>
          <p:cNvPr id="166" name="+ ИНСТИТУТ…"/>
          <p:cNvSpPr txBox="1"/>
          <p:nvPr/>
        </p:nvSpPr>
        <p:spPr>
          <a:xfrm>
            <a:off x="5587835" y="1895239"/>
            <a:ext cx="2401620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3900">
                <a:solidFill>
                  <a:srgbClr val="FFFFFF"/>
                </a:solidFill>
                <a:latin typeface="Evander ExtraLight"/>
                <a:ea typeface="Evander ExtraLight"/>
                <a:cs typeface="Evander ExtraLight"/>
                <a:sym typeface="Evander ExtraLight"/>
              </a:defRPr>
            </a:pPr>
            <a:r>
              <a:rPr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+ ИНСТИТУТ </a:t>
            </a:r>
          </a:p>
          <a:p>
            <a:pPr algn="ctr">
              <a:defRPr sz="3900">
                <a:solidFill>
                  <a:srgbClr val="FFFFFF"/>
                </a:solidFill>
                <a:latin typeface="Evander ExtraLight"/>
                <a:ea typeface="Evander ExtraLight"/>
                <a:cs typeface="Evander ExtraLight"/>
                <a:sym typeface="Evander ExtraLight"/>
              </a:defRPr>
            </a:pPr>
            <a:r>
              <a:rPr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ЭНЕРГЕТИКИ</a:t>
            </a:r>
          </a:p>
        </p:txBody>
      </p:sp>
    </p:spTree>
    <p:extLst>
      <p:ext uri="{BB962C8B-B14F-4D97-AF65-F5344CB8AC3E}">
        <p14:creationId xmlns:p14="http://schemas.microsoft.com/office/powerpoint/2010/main" val="965325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-357" r="-119" b="15460"/>
          <a:stretch/>
        </p:blipFill>
        <p:spPr>
          <a:xfrm>
            <a:off x="-75902" y="-89222"/>
            <a:ext cx="12192000" cy="68961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535" y="1248450"/>
            <a:ext cx="5511007" cy="1325563"/>
          </a:xfrm>
        </p:spPr>
        <p:txBody>
          <a:bodyPr>
            <a:noAutofit/>
          </a:bodyPr>
          <a:lstStyle/>
          <a:p>
            <a:pPr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 dirty="0">
                <a:solidFill>
                  <a:srgbClr val="FF0000"/>
                </a:solidFill>
                <a:latin typeface="Century Gothic" panose="020B0502020202020204" pitchFamily="34" charset="0"/>
                <a:cs typeface="SDFRMV+Raleway Bold"/>
              </a:rPr>
              <a:t>5 пунктов твоего успеха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680993" y="5435829"/>
            <a:ext cx="5511007" cy="1077655"/>
            <a:chOff x="5966862" y="100231"/>
            <a:chExt cx="5511007" cy="1077655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F4AFBF2D-53F7-40E4-814B-55FAF5A1D53B}"/>
                </a:ext>
              </a:extLst>
            </p:cNvPr>
            <p:cNvSpPr/>
            <p:nvPr/>
          </p:nvSpPr>
          <p:spPr>
            <a:xfrm>
              <a:off x="5966862" y="100231"/>
              <a:ext cx="5511007" cy="1077655"/>
            </a:xfrm>
            <a:prstGeom prst="roundRect">
              <a:avLst>
                <a:gd name="adj" fmla="val 18286"/>
              </a:avLst>
            </a:prstGeom>
            <a:solidFill>
              <a:schemeClr val="bg1"/>
            </a:solidFill>
            <a:ln>
              <a:noFill/>
            </a:ln>
            <a:effectLst>
              <a:outerShdw blurRad="139700" dist="38100" dir="2700000" sx="102000" sy="102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33A413-EBC8-489B-8E30-1A290EA2E1AC}"/>
                </a:ext>
              </a:extLst>
            </p:cNvPr>
            <p:cNvSpPr txBox="1"/>
            <p:nvPr/>
          </p:nvSpPr>
          <p:spPr>
            <a:xfrm>
              <a:off x="6108600" y="100231"/>
              <a:ext cx="4606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>
                  <a:solidFill>
                    <a:srgbClr val="002BAE"/>
                  </a:solidFill>
                  <a:latin typeface="Century Gothic" panose="020B0502020202020204" pitchFamily="34" charset="0"/>
                </a:rPr>
                <a:t>ЭнергоШкола</a:t>
              </a:r>
              <a:endParaRPr lang="ru-RU" b="1" dirty="0">
                <a:solidFill>
                  <a:srgbClr val="002BA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41F4CD-3A60-4135-989B-46C254FEFA20}"/>
                </a:ext>
              </a:extLst>
            </p:cNvPr>
            <p:cNvSpPr txBox="1"/>
            <p:nvPr/>
          </p:nvSpPr>
          <p:spPr>
            <a:xfrm>
              <a:off x="6108600" y="505078"/>
              <a:ext cx="501947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latin typeface="Century Gothic" panose="020B0502020202020204" pitchFamily="34" charset="0"/>
                </a:rPr>
                <a:t>Образовательный проект для школьников 8-11 классов. Первый этап пути, который поможет тебе  начать дорогу навстречу успешной карьере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852C888A-BF05-4C9F-A9A7-6A473D17643C}"/>
              </a:ext>
            </a:extLst>
          </p:cNvPr>
          <p:cNvSpPr txBox="1"/>
          <p:nvPr/>
        </p:nvSpPr>
        <p:spPr>
          <a:xfrm>
            <a:off x="252204" y="4266715"/>
            <a:ext cx="54804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П</a:t>
            </a:r>
            <a:r>
              <a:rPr lang="ru-RU" sz="2800" b="1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редлагаем пройти </a:t>
            </a:r>
            <a:r>
              <a:rPr lang="ru-RU" sz="28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вместе с нами путь со школьной скамьи до высококлассного специалиста!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6616015" y="4048638"/>
            <a:ext cx="5511007" cy="1197111"/>
            <a:chOff x="5842793" y="1410054"/>
            <a:chExt cx="5511007" cy="119711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02BFE12D-C4EA-4B5C-8BC3-112536225E39}"/>
                </a:ext>
              </a:extLst>
            </p:cNvPr>
            <p:cNvSpPr/>
            <p:nvPr/>
          </p:nvSpPr>
          <p:spPr>
            <a:xfrm>
              <a:off x="5842793" y="1413010"/>
              <a:ext cx="5511007" cy="1194155"/>
            </a:xfrm>
            <a:prstGeom prst="roundRect">
              <a:avLst>
                <a:gd name="adj" fmla="val 18286"/>
              </a:avLst>
            </a:prstGeom>
            <a:gradFill>
              <a:gsLst>
                <a:gs pos="0">
                  <a:srgbClr val="003CF6"/>
                </a:gs>
                <a:gs pos="100000">
                  <a:srgbClr val="002BAE"/>
                </a:gs>
              </a:gsLst>
              <a:lin ang="2700000" scaled="0"/>
            </a:gradFill>
            <a:ln>
              <a:noFill/>
            </a:ln>
            <a:effectLst>
              <a:outerShdw blurRad="139700" dist="38100" dir="2700000" sx="102000" sy="102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E451265-6138-49D7-881D-D30CEFC6F2E9}"/>
                </a:ext>
              </a:extLst>
            </p:cNvPr>
            <p:cNvSpPr txBox="1"/>
            <p:nvPr/>
          </p:nvSpPr>
          <p:spPr>
            <a:xfrm>
              <a:off x="6398077" y="1410054"/>
              <a:ext cx="4606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ЭнергоКласс</a:t>
              </a:r>
              <a:endParaRPr lang="ru-RU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41F4CD-3A60-4135-989B-46C254FEFA20}"/>
                </a:ext>
              </a:extLst>
            </p:cNvPr>
            <p:cNvSpPr txBox="1"/>
            <p:nvPr/>
          </p:nvSpPr>
          <p:spPr>
            <a:xfrm>
              <a:off x="6108600" y="1765001"/>
              <a:ext cx="50194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Второй этап становления </a:t>
              </a:r>
              <a:r>
                <a:rPr lang="ru-RU" sz="11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специалиста. </a:t>
              </a:r>
              <a:r>
                <a:rPr lang="ru-RU" sz="11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Программа бесплатной подготовки к ЕГЭ для учащихся 11-х классов образовательных учреждений Иркутской Области с ведущими преподавателями ВУЗов</a:t>
              </a:r>
              <a:endParaRPr lang="ru-RU" sz="1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605091" y="2771290"/>
            <a:ext cx="5511007" cy="1178550"/>
            <a:chOff x="-3253518" y="3014618"/>
            <a:chExt cx="5511007" cy="1178550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937E34CB-1FE5-439A-9410-486B2D13357F}"/>
                </a:ext>
              </a:extLst>
            </p:cNvPr>
            <p:cNvSpPr/>
            <p:nvPr/>
          </p:nvSpPr>
          <p:spPr>
            <a:xfrm>
              <a:off x="-3253518" y="3014618"/>
              <a:ext cx="5511007" cy="1175079"/>
            </a:xfrm>
            <a:prstGeom prst="roundRect">
              <a:avLst>
                <a:gd name="adj" fmla="val 18286"/>
              </a:avLst>
            </a:prstGeom>
            <a:solidFill>
              <a:schemeClr val="bg1"/>
            </a:solidFill>
            <a:ln>
              <a:noFill/>
            </a:ln>
            <a:effectLst>
              <a:outerShdw blurRad="139700" dist="38100" dir="2700000" sx="102000" sy="102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4EC8AFE-0DF0-4200-BD09-296E2D18D1D9}"/>
                </a:ext>
              </a:extLst>
            </p:cNvPr>
            <p:cNvSpPr txBox="1"/>
            <p:nvPr/>
          </p:nvSpPr>
          <p:spPr>
            <a:xfrm>
              <a:off x="-2965666" y="3057865"/>
              <a:ext cx="4606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002BAE"/>
                  </a:solidFill>
                  <a:latin typeface="Century Gothic" panose="020B0502020202020204" pitchFamily="34" charset="0"/>
                </a:rPr>
                <a:t>Институт Энергетики ИРНИТУ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841F4CD-3A60-4135-989B-46C254FEFA20}"/>
                </a:ext>
              </a:extLst>
            </p:cNvPr>
            <p:cNvSpPr txBox="1"/>
            <p:nvPr/>
          </p:nvSpPr>
          <p:spPr>
            <a:xfrm>
              <a:off x="-3172141" y="3423727"/>
              <a:ext cx="50194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latin typeface="Century Gothic" panose="020B0502020202020204" pitchFamily="34" charset="0"/>
                </a:rPr>
                <a:t>Третья и самая насыщенная ступень нашей с тобой дороги</a:t>
              </a:r>
              <a:r>
                <a:rPr lang="ru-RU" sz="1100" b="1" dirty="0" smtClean="0">
                  <a:latin typeface="Century Gothic" panose="020B0502020202020204" pitchFamily="34" charset="0"/>
                </a:rPr>
                <a:t>.</a:t>
              </a:r>
            </a:p>
            <a:p>
              <a:pPr algn="ctr"/>
              <a:r>
                <a:rPr lang="ru-RU" sz="1100" b="1" dirty="0" smtClean="0">
                  <a:latin typeface="Century Gothic" panose="020B0502020202020204" pitchFamily="34" charset="0"/>
                </a:rPr>
                <a:t> </a:t>
              </a:r>
              <a:r>
                <a:rPr lang="ru-RU" sz="1100" b="1" dirty="0">
                  <a:latin typeface="Century Gothic" panose="020B0502020202020204" pitchFamily="34" charset="0"/>
                </a:rPr>
                <a:t>Уже 60 лет Институт Энергетики ИРНИТУ готовит специалистов в области энергетики, которые занимают лидирующие позиции в отрасли.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605092" y="1659818"/>
            <a:ext cx="5511007" cy="1077655"/>
            <a:chOff x="5842791" y="3988621"/>
            <a:chExt cx="5511007" cy="1077655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61C532C1-5C5F-49CB-816F-0DC510FAF546}"/>
                </a:ext>
              </a:extLst>
            </p:cNvPr>
            <p:cNvSpPr/>
            <p:nvPr/>
          </p:nvSpPr>
          <p:spPr>
            <a:xfrm>
              <a:off x="5842791" y="3988621"/>
              <a:ext cx="5511007" cy="1077655"/>
            </a:xfrm>
            <a:prstGeom prst="roundRect">
              <a:avLst>
                <a:gd name="adj" fmla="val 18286"/>
              </a:avLst>
            </a:prstGeom>
            <a:gradFill>
              <a:gsLst>
                <a:gs pos="0">
                  <a:srgbClr val="003CF6"/>
                </a:gs>
                <a:gs pos="100000">
                  <a:srgbClr val="002BAE"/>
                </a:gs>
              </a:gsLst>
              <a:lin ang="2700000" scaled="0"/>
            </a:gradFill>
            <a:ln>
              <a:noFill/>
            </a:ln>
            <a:effectLst>
              <a:outerShdw blurRad="139700" dist="38100" dir="2700000" sx="102000" sy="102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118ED99-B2D6-4A6B-8A1C-643AD512F882}"/>
                </a:ext>
              </a:extLst>
            </p:cNvPr>
            <p:cNvSpPr txBox="1"/>
            <p:nvPr/>
          </p:nvSpPr>
          <p:spPr>
            <a:xfrm>
              <a:off x="6398077" y="4042851"/>
              <a:ext cx="4606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КУИЦ «</a:t>
              </a:r>
              <a:r>
                <a:rPr lang="ru-RU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ЕвроСибЭнерго</a:t>
              </a:r>
              <a:r>
                <a:rPr lang="ru-RU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-ИРНИТУ»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841F4CD-3A60-4135-989B-46C254FEFA20}"/>
                </a:ext>
              </a:extLst>
            </p:cNvPr>
            <p:cNvSpPr txBox="1"/>
            <p:nvPr/>
          </p:nvSpPr>
          <p:spPr>
            <a:xfrm>
              <a:off x="6096000" y="4355077"/>
              <a:ext cx="501947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rgbClr val="F2F2F2"/>
                  </a:solidFill>
                  <a:latin typeface="Century Gothic" panose="020B0502020202020204" pitchFamily="34" charset="0"/>
                </a:rPr>
                <a:t>Четвертый </a:t>
              </a:r>
              <a:r>
                <a:rPr lang="ru-RU" sz="1100" b="1" dirty="0" smtClean="0">
                  <a:solidFill>
                    <a:srgbClr val="F2F2F2"/>
                  </a:solidFill>
                  <a:latin typeface="Century Gothic" panose="020B0502020202020204" pitchFamily="34" charset="0"/>
                </a:rPr>
                <a:t>этап </a:t>
              </a:r>
              <a:r>
                <a:rPr lang="ru-RU" sz="1100" b="1" dirty="0">
                  <a:solidFill>
                    <a:srgbClr val="F2F2F2"/>
                  </a:solidFill>
                  <a:latin typeface="Century Gothic" panose="020B0502020202020204" pitchFamily="34" charset="0"/>
                </a:rPr>
                <a:t>становления </a:t>
              </a:r>
              <a:r>
                <a:rPr lang="ru-RU" sz="1100" b="1" dirty="0" smtClean="0">
                  <a:solidFill>
                    <a:srgbClr val="F2F2F2"/>
                  </a:solidFill>
                  <a:latin typeface="Century Gothic" panose="020B0502020202020204" pitchFamily="34" charset="0"/>
                </a:rPr>
                <a:t>специалиста, который позволяет </a:t>
              </a:r>
              <a:r>
                <a:rPr lang="ru-RU" sz="1100" b="1" dirty="0">
                  <a:solidFill>
                    <a:srgbClr val="F2F2F2"/>
                  </a:solidFill>
                  <a:latin typeface="Century Gothic" panose="020B0502020202020204" pitchFamily="34" charset="0"/>
                </a:rPr>
                <a:t>сократить </a:t>
              </a:r>
              <a:r>
                <a:rPr lang="ru-RU" sz="1100" b="1" dirty="0" smtClean="0">
                  <a:solidFill>
                    <a:srgbClr val="F2F2F2"/>
                  </a:solidFill>
                  <a:latin typeface="Century Gothic" panose="020B0502020202020204" pitchFamily="34" charset="0"/>
                </a:rPr>
                <a:t> </a:t>
              </a:r>
              <a:r>
                <a:rPr lang="ru-RU" sz="1100" b="1" dirty="0">
                  <a:solidFill>
                    <a:srgbClr val="F2F2F2"/>
                  </a:solidFill>
                  <a:latin typeface="Century Gothic" panose="020B0502020202020204" pitchFamily="34" charset="0"/>
                </a:rPr>
                <a:t>срок адаптации на производстве и почти сразу </a:t>
              </a:r>
              <a:r>
                <a:rPr lang="ru-RU" sz="1100" b="1" dirty="0" smtClean="0">
                  <a:solidFill>
                    <a:srgbClr val="F2F2F2"/>
                  </a:solidFill>
                  <a:latin typeface="Century Gothic" panose="020B0502020202020204" pitchFamily="34" charset="0"/>
                </a:rPr>
                <a:t>двигаться </a:t>
              </a:r>
              <a:r>
                <a:rPr lang="ru-RU" sz="1100" b="1" dirty="0">
                  <a:solidFill>
                    <a:srgbClr val="F2F2F2"/>
                  </a:solidFill>
                  <a:latin typeface="Century Gothic" panose="020B0502020202020204" pitchFamily="34" charset="0"/>
                </a:rPr>
                <a:t>вверх по карьерной лестнице</a:t>
              </a:r>
              <a:endParaRPr lang="ru-RU" sz="1100" dirty="0">
                <a:solidFill>
                  <a:srgbClr val="F2F2F2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576964" y="253171"/>
            <a:ext cx="5511007" cy="1284881"/>
            <a:chOff x="5842790" y="5065326"/>
            <a:chExt cx="5511007" cy="1284881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C5EEE4FE-7802-4362-A2DB-E6199F01AB08}"/>
                </a:ext>
              </a:extLst>
            </p:cNvPr>
            <p:cNvSpPr/>
            <p:nvPr/>
          </p:nvSpPr>
          <p:spPr>
            <a:xfrm>
              <a:off x="5842790" y="5065326"/>
              <a:ext cx="5511007" cy="1284881"/>
            </a:xfrm>
            <a:prstGeom prst="roundRect">
              <a:avLst>
                <a:gd name="adj" fmla="val 18286"/>
              </a:avLst>
            </a:prstGeom>
            <a:solidFill>
              <a:schemeClr val="bg1"/>
            </a:solidFill>
            <a:ln>
              <a:noFill/>
            </a:ln>
            <a:effectLst>
              <a:outerShdw blurRad="139700" dist="38100" dir="2700000" sx="102000" sy="102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32A59B5-0258-42C0-B230-82FB51C751F1}"/>
                </a:ext>
              </a:extLst>
            </p:cNvPr>
            <p:cNvSpPr txBox="1"/>
            <p:nvPr/>
          </p:nvSpPr>
          <p:spPr>
            <a:xfrm>
              <a:off x="6419103" y="5179244"/>
              <a:ext cx="4606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Century Gothic" panose="020B0502020202020204" pitchFamily="34" charset="0"/>
                </a:rPr>
                <a:t>Высококлассный и востребованный специалист</a:t>
              </a:r>
              <a:endParaRPr lang="ru-RU" b="1" dirty="0">
                <a:solidFill>
                  <a:srgbClr val="002BA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841F4CD-3A60-4135-989B-46C254FEFA20}"/>
                </a:ext>
              </a:extLst>
            </p:cNvPr>
            <p:cNvSpPr txBox="1"/>
            <p:nvPr/>
          </p:nvSpPr>
          <p:spPr>
            <a:xfrm>
              <a:off x="6108600" y="5716511"/>
              <a:ext cx="501947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latin typeface="Century Gothic" panose="020B0502020202020204" pitchFamily="34" charset="0"/>
                </a:rPr>
                <a:t>Пройдя весь этот путь вы станете </a:t>
              </a:r>
              <a:r>
                <a:rPr lang="ru-RU" sz="1100" b="1" dirty="0" smtClean="0">
                  <a:latin typeface="Century Gothic" panose="020B0502020202020204" pitchFamily="34" charset="0"/>
                </a:rPr>
                <a:t>человеком, </a:t>
              </a:r>
              <a:r>
                <a:rPr lang="ru-RU" sz="1100" b="1" dirty="0">
                  <a:latin typeface="Century Gothic" panose="020B0502020202020204" pitchFamily="34" charset="0"/>
                </a:rPr>
                <a:t>которы</a:t>
              </a:r>
              <a:r>
                <a:rPr lang="ru-RU" sz="1100" dirty="0">
                  <a:latin typeface="Century Gothic" panose="020B0502020202020204" pitchFamily="34" charset="0"/>
                </a:rPr>
                <a:t>й </a:t>
              </a:r>
              <a:r>
                <a:rPr lang="ru-RU" sz="1100" b="1" dirty="0">
                  <a:latin typeface="Century Gothic" panose="020B0502020202020204" pitchFamily="34" charset="0"/>
                </a:rPr>
                <a:t>не только имеет теоретические навыки, но и большой багаж практических умений 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946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kolniki3.jpg" descr="shkolniki3.jpg"/>
          <p:cNvPicPr>
            <a:picLocks noChangeAspect="1"/>
          </p:cNvPicPr>
          <p:nvPr/>
        </p:nvPicPr>
        <p:blipFill>
          <a:blip r:embed="rId3"/>
          <a:srcRect l="2009" t="6215" b="11287"/>
          <a:stretch>
            <a:fillRect/>
          </a:stretch>
        </p:blipFill>
        <p:spPr>
          <a:xfrm>
            <a:off x="-28182" y="-31896"/>
            <a:ext cx="12323016" cy="692179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/>
          <p:cNvSpPr/>
          <p:nvPr/>
        </p:nvSpPr>
        <p:spPr>
          <a:xfrm flipH="1">
            <a:off x="-33339" y="-61020"/>
            <a:ext cx="12258615" cy="6980040"/>
          </a:xfrm>
          <a:prstGeom prst="rect">
            <a:avLst/>
          </a:prstGeom>
          <a:gradFill>
            <a:gsLst>
              <a:gs pos="57000">
                <a:schemeClr val="bg1">
                  <a:alpha val="27000"/>
                </a:schemeClr>
              </a:gs>
              <a:gs pos="90000">
                <a:srgbClr val="FFFFFF">
                  <a:alpha val="9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ЭНЕРГО+КЛАСС"/>
          <p:cNvSpPr txBox="1"/>
          <p:nvPr/>
        </p:nvSpPr>
        <p:spPr>
          <a:xfrm>
            <a:off x="3086633" y="2109986"/>
            <a:ext cx="51361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4000">
                <a:solidFill>
                  <a:srgbClr val="FFFFFF"/>
                </a:solidFill>
                <a:latin typeface="Evander ExtraLight"/>
                <a:ea typeface="Evander ExtraLight"/>
                <a:cs typeface="Evander ExtraLight"/>
                <a:sym typeface="Evander ExtraLight"/>
              </a:defRPr>
            </a:lvl1pPr>
          </a:lstStyle>
          <a:p>
            <a:endParaRPr sz="7000" b="1" dirty="0">
              <a:solidFill>
                <a:schemeClr val="bg1"/>
              </a:solidFill>
            </a:endParaRPr>
          </a:p>
        </p:txBody>
      </p:sp>
      <p:sp>
        <p:nvSpPr>
          <p:cNvPr id="170" name="ЭНЕРГО+ШКОЛА"/>
          <p:cNvSpPr txBox="1"/>
          <p:nvPr/>
        </p:nvSpPr>
        <p:spPr>
          <a:xfrm>
            <a:off x="177568" y="5761381"/>
            <a:ext cx="7660174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4000">
                <a:solidFill>
                  <a:srgbClr val="FFFFFF"/>
                </a:solidFill>
                <a:latin typeface="Evander ExtraLight"/>
                <a:ea typeface="Evander ExtraLight"/>
                <a:cs typeface="Evander ExtraLight"/>
                <a:sym typeface="Evander ExtraLight"/>
              </a:defRPr>
            </a:lvl1pPr>
          </a:lstStyle>
          <a:p>
            <a:r>
              <a:rPr sz="70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ЭНЕРГО</a:t>
            </a:r>
            <a:r>
              <a:rPr sz="7000" b="1" dirty="0">
                <a:ln>
                  <a:solidFill>
                    <a:srgbClr val="0033CC"/>
                  </a:solidFill>
                </a:ln>
                <a:latin typeface="Century Gothic" panose="020B0502020202020204" pitchFamily="34" charset="0"/>
              </a:rPr>
              <a:t>+</a:t>
            </a:r>
            <a:r>
              <a:rPr sz="70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ШКОЛА</a:t>
            </a:r>
          </a:p>
        </p:txBody>
      </p:sp>
    </p:spTree>
    <p:extLst>
      <p:ext uri="{BB962C8B-B14F-4D97-AF65-F5344CB8AC3E}">
        <p14:creationId xmlns:p14="http://schemas.microsoft.com/office/powerpoint/2010/main" val="2096688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-2143125" y="-4879975"/>
            <a:ext cx="16478250" cy="10001250"/>
          </a:xfrm>
          <a:prstGeom prst="ellipse">
            <a:avLst/>
          </a:prstGeom>
          <a:solidFill>
            <a:srgbClr val="062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Arial Black" panose="020B0A04020102020204" pitchFamily="34" charset="0"/>
              </a:rPr>
              <a:t>ЭнергоШкола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924800" y="1993900"/>
            <a:ext cx="3429000" cy="2922587"/>
          </a:xfrm>
          <a:prstGeom prst="roundRect">
            <a:avLst>
              <a:gd name="adj" fmla="val 9536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sx="104000" sy="104000" algn="tl" rotWithShape="0">
              <a:schemeClr val="bg1">
                <a:lumMod val="50000"/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9600" y="1978026"/>
            <a:ext cx="3429000" cy="2938462"/>
          </a:xfrm>
          <a:prstGeom prst="roundRect">
            <a:avLst>
              <a:gd name="adj" fmla="val 9536"/>
            </a:avLst>
          </a:prstGeom>
          <a:solidFill>
            <a:schemeClr val="bg1"/>
          </a:solidFill>
          <a:ln>
            <a:noFill/>
          </a:ln>
          <a:effectLst>
            <a:outerShdw blurRad="139700" dist="38100" dir="5400000" sx="104000" sy="104000" algn="t" rotWithShape="0">
              <a:schemeClr val="bg1">
                <a:lumMod val="50000"/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062DAC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67200" y="1978026"/>
            <a:ext cx="3429000" cy="2938461"/>
          </a:xfrm>
          <a:prstGeom prst="roundRect">
            <a:avLst>
              <a:gd name="adj" fmla="val 953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828800" y="2345444"/>
            <a:ext cx="990600" cy="975360"/>
          </a:xfrm>
          <a:prstGeom prst="ellipse">
            <a:avLst/>
          </a:prstGeom>
          <a:solidFill>
            <a:srgbClr val="002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486400" y="2345444"/>
            <a:ext cx="990600" cy="975360"/>
          </a:xfrm>
          <a:prstGeom prst="ellipse">
            <a:avLst/>
          </a:prstGeom>
          <a:solidFill>
            <a:srgbClr val="002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9144000" y="2361319"/>
            <a:ext cx="990600" cy="975360"/>
          </a:xfrm>
          <a:prstGeom prst="ellipse">
            <a:avLst/>
          </a:prstGeom>
          <a:solidFill>
            <a:srgbClr val="002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702373" y="3346827"/>
            <a:ext cx="2506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entury Gothic" panose="020B0502020202020204" pitchFamily="34" charset="0"/>
              </a:rPr>
              <a:t>Возможность познакомиться с новыми людьми и найти </a:t>
            </a:r>
            <a:r>
              <a:rPr lang="ru-RU" sz="1600" dirty="0" smtClean="0">
                <a:latin typeface="Century Gothic" panose="020B0502020202020204" pitchFamily="34" charset="0"/>
              </a:rPr>
              <a:t>наставника для </a:t>
            </a:r>
            <a:r>
              <a:rPr lang="ru-RU" sz="1600" dirty="0">
                <a:latin typeface="Century Gothic" panose="020B0502020202020204" pitchFamily="34" charset="0"/>
              </a:rPr>
              <a:t>построения карьеры в компании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58810" y="3252581"/>
            <a:ext cx="3094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Century Gothic" panose="020B0502020202020204" pitchFamily="34" charset="0"/>
              </a:rPr>
              <a:t>Экскурсии на предприятия, знакомство с корпоративной культурой компании, решение производственных кейсов для погружения в профессиональную среду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387" y="2517210"/>
            <a:ext cx="631826" cy="63182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190" y="2460213"/>
            <a:ext cx="745820" cy="74582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434727" y="4365497"/>
            <a:ext cx="1042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Проверить!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711974" y="4381372"/>
            <a:ext cx="1933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Пополнить количество!</a:t>
            </a:r>
          </a:p>
        </p:txBody>
      </p:sp>
      <p:sp>
        <p:nvSpPr>
          <p:cNvPr id="40" name="Прямоугольник: скругленные углы 60">
            <a:extLst>
              <a:ext uri="{FF2B5EF4-FFF2-40B4-BE49-F238E27FC236}">
                <a16:creationId xmlns:a16="http://schemas.microsoft.com/office/drawing/2014/main" id="{19908220-18F0-44C5-958C-A1172584285F}"/>
              </a:ext>
            </a:extLst>
          </p:cNvPr>
          <p:cNvSpPr/>
          <p:nvPr/>
        </p:nvSpPr>
        <p:spPr>
          <a:xfrm>
            <a:off x="4010685" y="5845038"/>
            <a:ext cx="3890356" cy="69721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62DAC"/>
              </a:gs>
              <a:gs pos="100000">
                <a:srgbClr val="0139F0"/>
              </a:gs>
            </a:gsLst>
            <a:lin ang="16200000" scaled="1"/>
          </a:gradFill>
          <a:ln>
            <a:noFill/>
          </a:ln>
          <a:effectLst>
            <a:outerShdw blurRad="139700" dist="50800" dir="5400000" algn="ctr" rotWithShape="0">
              <a:schemeClr val="tx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Энерго</a:t>
            </a:r>
            <a:r>
              <a:rPr lang="ru-RU" sz="2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Школа</a:t>
            </a:r>
            <a:endParaRPr lang="ru-RU" sz="2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00" y="2460213"/>
            <a:ext cx="745200" cy="745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87755" y="3806429"/>
            <a:ext cx="2506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Неограниченные возможности самообразования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03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лилиния 9">
            <a:extLst>
              <a:ext uri="{FF2B5EF4-FFF2-40B4-BE49-F238E27FC236}">
                <a16:creationId xmlns:a16="http://schemas.microsoft.com/office/drawing/2014/main" id="{D0273F9B-A88F-4B89-B163-D12A26A72651}"/>
              </a:ext>
            </a:extLst>
          </p:cNvPr>
          <p:cNvSpPr/>
          <p:nvPr/>
        </p:nvSpPr>
        <p:spPr>
          <a:xfrm rot="19420240" flipV="1">
            <a:off x="-2786787" y="-1862784"/>
            <a:ext cx="11017237" cy="6452765"/>
          </a:xfrm>
          <a:custGeom>
            <a:avLst/>
            <a:gdLst>
              <a:gd name="connsiteX0" fmla="*/ 623328 w 13975281"/>
              <a:gd name="connsiteY0" fmla="*/ 546793 h 6379061"/>
              <a:gd name="connsiteX1" fmla="*/ 851928 w 13975281"/>
              <a:gd name="connsiteY1" fmla="*/ 470593 h 6379061"/>
              <a:gd name="connsiteX2" fmla="*/ 1118628 w 13975281"/>
              <a:gd name="connsiteY2" fmla="*/ 508693 h 6379061"/>
              <a:gd name="connsiteX3" fmla="*/ 1328178 w 13975281"/>
              <a:gd name="connsiteY3" fmla="*/ 584893 h 6379061"/>
              <a:gd name="connsiteX4" fmla="*/ 1499628 w 13975281"/>
              <a:gd name="connsiteY4" fmla="*/ 642043 h 6379061"/>
              <a:gd name="connsiteX5" fmla="*/ 4642878 w 13975281"/>
              <a:gd name="connsiteY5" fmla="*/ 1861243 h 6379061"/>
              <a:gd name="connsiteX6" fmla="*/ 7195578 w 13975281"/>
              <a:gd name="connsiteY6" fmla="*/ 1727893 h 6379061"/>
              <a:gd name="connsiteX7" fmla="*/ 9595878 w 13975281"/>
              <a:gd name="connsiteY7" fmla="*/ 13393 h 6379061"/>
              <a:gd name="connsiteX8" fmla="*/ 12796278 w 13975281"/>
              <a:gd name="connsiteY8" fmla="*/ 1003993 h 6379061"/>
              <a:gd name="connsiteX9" fmla="*/ 13062978 w 13975281"/>
              <a:gd name="connsiteY9" fmla="*/ 2337493 h 6379061"/>
              <a:gd name="connsiteX10" fmla="*/ 13082028 w 13975281"/>
              <a:gd name="connsiteY10" fmla="*/ 5937943 h 6379061"/>
              <a:gd name="connsiteX11" fmla="*/ 1080528 w 13975281"/>
              <a:gd name="connsiteY11" fmla="*/ 5728393 h 6379061"/>
              <a:gd name="connsiteX12" fmla="*/ 585228 w 13975281"/>
              <a:gd name="connsiteY12" fmla="*/ 603943 h 637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975281" h="6379061">
                <a:moveTo>
                  <a:pt x="623328" y="546793"/>
                </a:moveTo>
                <a:cubicBezTo>
                  <a:pt x="696353" y="511868"/>
                  <a:pt x="769378" y="476943"/>
                  <a:pt x="851928" y="470593"/>
                </a:cubicBezTo>
                <a:cubicBezTo>
                  <a:pt x="934478" y="464243"/>
                  <a:pt x="1039253" y="489643"/>
                  <a:pt x="1118628" y="508693"/>
                </a:cubicBezTo>
                <a:cubicBezTo>
                  <a:pt x="1198003" y="527743"/>
                  <a:pt x="1264678" y="562668"/>
                  <a:pt x="1328178" y="584893"/>
                </a:cubicBezTo>
                <a:cubicBezTo>
                  <a:pt x="1391678" y="607118"/>
                  <a:pt x="1499628" y="642043"/>
                  <a:pt x="1499628" y="642043"/>
                </a:cubicBezTo>
                <a:cubicBezTo>
                  <a:pt x="2052078" y="854768"/>
                  <a:pt x="3693553" y="1680268"/>
                  <a:pt x="4642878" y="1861243"/>
                </a:cubicBezTo>
                <a:cubicBezTo>
                  <a:pt x="5592203" y="2042218"/>
                  <a:pt x="6370078" y="2035868"/>
                  <a:pt x="7195578" y="1727893"/>
                </a:cubicBezTo>
                <a:cubicBezTo>
                  <a:pt x="8021078" y="1419918"/>
                  <a:pt x="8662428" y="134043"/>
                  <a:pt x="9595878" y="13393"/>
                </a:cubicBezTo>
                <a:cubicBezTo>
                  <a:pt x="10529328" y="-107257"/>
                  <a:pt x="12218428" y="616643"/>
                  <a:pt x="12796278" y="1003993"/>
                </a:cubicBezTo>
                <a:cubicBezTo>
                  <a:pt x="13374128" y="1391343"/>
                  <a:pt x="13015353" y="1515168"/>
                  <a:pt x="13062978" y="2337493"/>
                </a:cubicBezTo>
                <a:cubicBezTo>
                  <a:pt x="13110603" y="3159818"/>
                  <a:pt x="15079103" y="5372793"/>
                  <a:pt x="13082028" y="5937943"/>
                </a:cubicBezTo>
                <a:cubicBezTo>
                  <a:pt x="11084953" y="6503093"/>
                  <a:pt x="3163328" y="6617393"/>
                  <a:pt x="1080528" y="5728393"/>
                </a:cubicBezTo>
                <a:cubicBezTo>
                  <a:pt x="-1002272" y="4839393"/>
                  <a:pt x="563003" y="1311968"/>
                  <a:pt x="585228" y="603943"/>
                </a:cubicBezTo>
              </a:path>
            </a:pathLst>
          </a:custGeom>
          <a:solidFill>
            <a:srgbClr val="C0C0C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9">
            <a:extLst>
              <a:ext uri="{FF2B5EF4-FFF2-40B4-BE49-F238E27FC236}">
                <a16:creationId xmlns:a16="http://schemas.microsoft.com/office/drawing/2014/main" id="{ADEC3A33-0FA2-4448-8883-282A59FD98D0}"/>
              </a:ext>
            </a:extLst>
          </p:cNvPr>
          <p:cNvSpPr/>
          <p:nvPr/>
        </p:nvSpPr>
        <p:spPr>
          <a:xfrm rot="19420240" flipV="1">
            <a:off x="-2786787" y="-2319984"/>
            <a:ext cx="11017237" cy="6452765"/>
          </a:xfrm>
          <a:custGeom>
            <a:avLst/>
            <a:gdLst>
              <a:gd name="connsiteX0" fmla="*/ 623328 w 13975281"/>
              <a:gd name="connsiteY0" fmla="*/ 546793 h 6379061"/>
              <a:gd name="connsiteX1" fmla="*/ 851928 w 13975281"/>
              <a:gd name="connsiteY1" fmla="*/ 470593 h 6379061"/>
              <a:gd name="connsiteX2" fmla="*/ 1118628 w 13975281"/>
              <a:gd name="connsiteY2" fmla="*/ 508693 h 6379061"/>
              <a:gd name="connsiteX3" fmla="*/ 1328178 w 13975281"/>
              <a:gd name="connsiteY3" fmla="*/ 584893 h 6379061"/>
              <a:gd name="connsiteX4" fmla="*/ 1499628 w 13975281"/>
              <a:gd name="connsiteY4" fmla="*/ 642043 h 6379061"/>
              <a:gd name="connsiteX5" fmla="*/ 4642878 w 13975281"/>
              <a:gd name="connsiteY5" fmla="*/ 1861243 h 6379061"/>
              <a:gd name="connsiteX6" fmla="*/ 7195578 w 13975281"/>
              <a:gd name="connsiteY6" fmla="*/ 1727893 h 6379061"/>
              <a:gd name="connsiteX7" fmla="*/ 9595878 w 13975281"/>
              <a:gd name="connsiteY7" fmla="*/ 13393 h 6379061"/>
              <a:gd name="connsiteX8" fmla="*/ 12796278 w 13975281"/>
              <a:gd name="connsiteY8" fmla="*/ 1003993 h 6379061"/>
              <a:gd name="connsiteX9" fmla="*/ 13062978 w 13975281"/>
              <a:gd name="connsiteY9" fmla="*/ 2337493 h 6379061"/>
              <a:gd name="connsiteX10" fmla="*/ 13082028 w 13975281"/>
              <a:gd name="connsiteY10" fmla="*/ 5937943 h 6379061"/>
              <a:gd name="connsiteX11" fmla="*/ 1080528 w 13975281"/>
              <a:gd name="connsiteY11" fmla="*/ 5728393 h 6379061"/>
              <a:gd name="connsiteX12" fmla="*/ 585228 w 13975281"/>
              <a:gd name="connsiteY12" fmla="*/ 603943 h 637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975281" h="6379061">
                <a:moveTo>
                  <a:pt x="623328" y="546793"/>
                </a:moveTo>
                <a:cubicBezTo>
                  <a:pt x="696353" y="511868"/>
                  <a:pt x="769378" y="476943"/>
                  <a:pt x="851928" y="470593"/>
                </a:cubicBezTo>
                <a:cubicBezTo>
                  <a:pt x="934478" y="464243"/>
                  <a:pt x="1039253" y="489643"/>
                  <a:pt x="1118628" y="508693"/>
                </a:cubicBezTo>
                <a:cubicBezTo>
                  <a:pt x="1198003" y="527743"/>
                  <a:pt x="1264678" y="562668"/>
                  <a:pt x="1328178" y="584893"/>
                </a:cubicBezTo>
                <a:cubicBezTo>
                  <a:pt x="1391678" y="607118"/>
                  <a:pt x="1499628" y="642043"/>
                  <a:pt x="1499628" y="642043"/>
                </a:cubicBezTo>
                <a:cubicBezTo>
                  <a:pt x="2052078" y="854768"/>
                  <a:pt x="3693553" y="1680268"/>
                  <a:pt x="4642878" y="1861243"/>
                </a:cubicBezTo>
                <a:cubicBezTo>
                  <a:pt x="5592203" y="2042218"/>
                  <a:pt x="6370078" y="2035868"/>
                  <a:pt x="7195578" y="1727893"/>
                </a:cubicBezTo>
                <a:cubicBezTo>
                  <a:pt x="8021078" y="1419918"/>
                  <a:pt x="8662428" y="134043"/>
                  <a:pt x="9595878" y="13393"/>
                </a:cubicBezTo>
                <a:cubicBezTo>
                  <a:pt x="10529328" y="-107257"/>
                  <a:pt x="12218428" y="616643"/>
                  <a:pt x="12796278" y="1003993"/>
                </a:cubicBezTo>
                <a:cubicBezTo>
                  <a:pt x="13374128" y="1391343"/>
                  <a:pt x="13015353" y="1515168"/>
                  <a:pt x="13062978" y="2337493"/>
                </a:cubicBezTo>
                <a:cubicBezTo>
                  <a:pt x="13110603" y="3159818"/>
                  <a:pt x="15079103" y="5372793"/>
                  <a:pt x="13082028" y="5937943"/>
                </a:cubicBezTo>
                <a:cubicBezTo>
                  <a:pt x="11084953" y="6503093"/>
                  <a:pt x="3163328" y="6617393"/>
                  <a:pt x="1080528" y="5728393"/>
                </a:cubicBezTo>
                <a:cubicBezTo>
                  <a:pt x="-1002272" y="4839393"/>
                  <a:pt x="563003" y="1311968"/>
                  <a:pt x="585228" y="603943"/>
                </a:cubicBezTo>
              </a:path>
            </a:pathLst>
          </a:custGeom>
          <a:gradFill>
            <a:gsLst>
              <a:gs pos="0">
                <a:srgbClr val="062DAC"/>
              </a:gs>
              <a:gs pos="100000">
                <a:srgbClr val="0139F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3F60A8E-14BE-48B2-B1AA-BE15D5265D6D}"/>
              </a:ext>
            </a:extLst>
          </p:cNvPr>
          <p:cNvSpPr/>
          <p:nvPr/>
        </p:nvSpPr>
        <p:spPr>
          <a:xfrm>
            <a:off x="1003300" y="946150"/>
            <a:ext cx="5238750" cy="4644711"/>
          </a:xfrm>
          <a:prstGeom prst="roundRect">
            <a:avLst>
              <a:gd name="adj" fmla="val 11769"/>
            </a:avLst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15721B6-CCD9-40E1-968F-36454BBE0B3C}"/>
              </a:ext>
            </a:extLst>
          </p:cNvPr>
          <p:cNvSpPr/>
          <p:nvPr/>
        </p:nvSpPr>
        <p:spPr>
          <a:xfrm>
            <a:off x="6616830" y="946150"/>
            <a:ext cx="5238750" cy="4616449"/>
          </a:xfrm>
          <a:prstGeom prst="roundRect">
            <a:avLst>
              <a:gd name="adj" fmla="val 11769"/>
            </a:avLst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28BAB9-3F98-40C9-AEAA-B4BBA1D3E1F8}"/>
              </a:ext>
            </a:extLst>
          </p:cNvPr>
          <p:cNvSpPr txBox="1"/>
          <p:nvPr/>
        </p:nvSpPr>
        <p:spPr>
          <a:xfrm>
            <a:off x="1120349" y="1684886"/>
            <a:ext cx="4928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entury Gothic" panose="020B0502020202020204" pitchFamily="34" charset="0"/>
                <a:cs typeface="SDFRMV+Raleway Bold"/>
              </a:rPr>
              <a:t>Онлайн-курс по физике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0C8D56-C7DF-471B-AFDE-89A7318FF053}"/>
              </a:ext>
            </a:extLst>
          </p:cNvPr>
          <p:cNvSpPr txBox="1"/>
          <p:nvPr/>
        </p:nvSpPr>
        <p:spPr>
          <a:xfrm>
            <a:off x="1301818" y="2515883"/>
            <a:ext cx="508373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Century Gothic" panose="020B0502020202020204" pitchFamily="34" charset="0"/>
                <a:cs typeface="SDFRMV+Raleway Bold"/>
              </a:rPr>
              <a:t>В</a:t>
            </a:r>
            <a:r>
              <a:rPr lang="ru-RU" sz="1600" b="1" dirty="0" smtClean="0">
                <a:latin typeface="Century Gothic" panose="020B0502020202020204" pitchFamily="34" charset="0"/>
                <a:cs typeface="SDFRMV+Raleway Bold"/>
              </a:rPr>
              <a:t> </a:t>
            </a:r>
            <a:r>
              <a:rPr lang="ru-RU" b="1" dirty="0" err="1">
                <a:latin typeface="Century Gothic" panose="020B0502020202020204" pitchFamily="34" charset="0"/>
                <a:cs typeface="SDFRMV+Raleway Bold"/>
              </a:rPr>
              <a:t>Энерго</a:t>
            </a:r>
            <a:r>
              <a:rPr lang="ru-RU" b="1" dirty="0" err="1">
                <a:solidFill>
                  <a:srgbClr val="0033CC"/>
                </a:solidFill>
                <a:latin typeface="Century Gothic" panose="020B0502020202020204" pitchFamily="34" charset="0"/>
                <a:cs typeface="SDFRMV+Raleway Bold"/>
              </a:rPr>
              <a:t>Школе</a:t>
            </a:r>
            <a:r>
              <a:rPr lang="ru-RU" b="1" dirty="0">
                <a:solidFill>
                  <a:srgbClr val="92D050"/>
                </a:solidFill>
                <a:latin typeface="Century Gothic" panose="020B0502020202020204" pitchFamily="34" charset="0"/>
                <a:cs typeface="SDFRMV+Raleway Bold"/>
              </a:rPr>
              <a:t> </a:t>
            </a:r>
            <a:r>
              <a:rPr lang="ru-RU" b="1" dirty="0">
                <a:latin typeface="Century Gothic" panose="020B0502020202020204" pitchFamily="34" charset="0"/>
                <a:cs typeface="SDFRMV+Raleway Bold"/>
              </a:rPr>
              <a:t>доступны:</a:t>
            </a:r>
          </a:p>
          <a:p>
            <a:endParaRPr lang="ru-RU" b="1" dirty="0">
              <a:latin typeface="Century Gothic" panose="020B0502020202020204" pitchFamily="34" charset="0"/>
              <a:cs typeface="SDFRMV+Raleway Bold"/>
            </a:endParaRPr>
          </a:p>
          <a:p>
            <a:endParaRPr lang="ru-RU" b="1" dirty="0">
              <a:latin typeface="Century Gothic" panose="020B0502020202020204" pitchFamily="34" charset="0"/>
              <a:cs typeface="SDFRMV+Raleway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  <a:cs typeface="SDFRMV+Raleway Bold"/>
              </a:rPr>
              <a:t>Полезные чек-листы по физике и не только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  <a:cs typeface="SDFRMV+Raleway Bold"/>
              </a:rPr>
              <a:t>Физические явления наглядно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  <a:cs typeface="SDFRMV+Raleway Bold"/>
              </a:rPr>
              <a:t>Онлайн-уроки по физике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  <a:cs typeface="SDFRMV+Raleway Bold"/>
              </a:rPr>
              <a:t>Тесты, срезы знаний для проверки усваиваемой информации</a:t>
            </a:r>
          </a:p>
          <a:p>
            <a:endParaRPr lang="ru-RU" sz="1600" dirty="0">
              <a:latin typeface="Century Gothic" panose="020B0502020202020204" pitchFamily="34" charset="0"/>
              <a:cs typeface="SDFRMV+Raleway Bold"/>
            </a:endParaRPr>
          </a:p>
          <a:p>
            <a:endParaRPr lang="ru-RU" sz="1600" dirty="0">
              <a:latin typeface="Century Gothic" panose="020B0502020202020204" pitchFamily="34" charset="0"/>
              <a:cs typeface="SDFRMV+Raleway Bold"/>
            </a:endParaRPr>
          </a:p>
          <a:p>
            <a:endParaRPr lang="ru-RU" sz="1600" b="1" dirty="0">
              <a:latin typeface="Century Gothic" panose="020B0502020202020204" pitchFamily="34" charset="0"/>
              <a:cs typeface="SDFRMV+Raleway Bold"/>
            </a:endParaRPr>
          </a:p>
        </p:txBody>
      </p:sp>
      <p:pic>
        <p:nvPicPr>
          <p:cNvPr id="14" name="Объект 27">
            <a:extLst>
              <a:ext uri="{FF2B5EF4-FFF2-40B4-BE49-F238E27FC236}">
                <a16:creationId xmlns:a16="http://schemas.microsoft.com/office/drawing/2014/main" id="{04691994-977A-45D4-9C21-762BA9AC1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09" y="1319908"/>
            <a:ext cx="232562" cy="232562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3B5AD34-1EFD-4DF1-A75F-9CE02D8A9FAE}"/>
              </a:ext>
            </a:extLst>
          </p:cNvPr>
          <p:cNvSpPr>
            <a:spLocks noChangeAspect="1"/>
          </p:cNvSpPr>
          <p:nvPr/>
        </p:nvSpPr>
        <p:spPr>
          <a:xfrm>
            <a:off x="5520677" y="1204159"/>
            <a:ext cx="409495" cy="410140"/>
          </a:xfrm>
          <a:prstGeom prst="ellipse">
            <a:avLst/>
          </a:prstGeom>
          <a:noFill/>
          <a:ln w="762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FCA591-E94F-46AD-9225-E1F7AFCC1F3F}"/>
              </a:ext>
            </a:extLst>
          </p:cNvPr>
          <p:cNvSpPr txBox="1"/>
          <p:nvPr/>
        </p:nvSpPr>
        <p:spPr>
          <a:xfrm>
            <a:off x="6760329" y="1684886"/>
            <a:ext cx="4928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entury Gothic" panose="020B0502020202020204" pitchFamily="34" charset="0"/>
                <a:cs typeface="SDFRMV+Raleway Bold"/>
              </a:rPr>
              <a:t>П</a:t>
            </a:r>
            <a:r>
              <a:rPr lang="ru-RU" sz="2400" b="1" dirty="0" smtClean="0">
                <a:latin typeface="Century Gothic" panose="020B0502020202020204" pitchFamily="34" charset="0"/>
                <a:cs typeface="SDFRMV+Raleway Bold"/>
              </a:rPr>
              <a:t>латформа </a:t>
            </a:r>
            <a:r>
              <a:rPr lang="ru-RU" sz="2400" b="1" dirty="0">
                <a:latin typeface="Century Gothic" panose="020B0502020202020204" pitchFamily="34" charset="0"/>
                <a:cs typeface="SDFRMV+Raleway Bold"/>
              </a:rPr>
              <a:t>с курсами </a:t>
            </a:r>
            <a:endParaRPr lang="ru-RU" sz="2400" b="1" dirty="0" smtClean="0">
              <a:latin typeface="Century Gothic" panose="020B0502020202020204" pitchFamily="34" charset="0"/>
              <a:cs typeface="SDFRMV+Raleway Bold"/>
            </a:endParaRP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  <a:cs typeface="SDFRMV+Raleway Bold"/>
              </a:rPr>
              <a:t>по </a:t>
            </a:r>
            <a:r>
              <a:rPr lang="ru-RU" sz="2400" b="1" dirty="0" err="1">
                <a:latin typeface="Century Gothic" panose="020B0502020202020204" pitchFamily="34" charset="0"/>
                <a:cs typeface="SDFRMV+Raleway Bold"/>
              </a:rPr>
              <a:t>Soft</a:t>
            </a:r>
            <a:r>
              <a:rPr lang="ru-RU" sz="2400" b="1" dirty="0">
                <a:latin typeface="Century Gothic" panose="020B0502020202020204" pitchFamily="34" charset="0"/>
                <a:cs typeface="SDFRMV+Raleway Bold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  <a:cs typeface="SDFRMV+Raleway Bold"/>
              </a:rPr>
              <a:t>Skills</a:t>
            </a:r>
            <a:endParaRPr lang="ru-RU" sz="2400" b="1" dirty="0">
              <a:latin typeface="Century Gothic" panose="020B0502020202020204" pitchFamily="34" charset="0"/>
              <a:cs typeface="SDFRMV+Raleway Bol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E07F01-9C15-4DF1-8311-FDBF03B7F29A}"/>
              </a:ext>
            </a:extLst>
          </p:cNvPr>
          <p:cNvSpPr txBox="1"/>
          <p:nvPr/>
        </p:nvSpPr>
        <p:spPr>
          <a:xfrm>
            <a:off x="6780130" y="2547593"/>
            <a:ext cx="50639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10" dirty="0" smtClean="0">
                <a:latin typeface="Century Gothic" panose="020B0502020202020204" pitchFamily="34" charset="0"/>
                <a:cs typeface="SDFRMV+Raleway Bold"/>
              </a:rPr>
              <a:t>позволяет  </a:t>
            </a:r>
            <a:r>
              <a:rPr lang="ru-RU" b="1" spc="10" dirty="0">
                <a:latin typeface="Century Gothic" panose="020B0502020202020204" pitchFamily="34" charset="0"/>
                <a:cs typeface="SDFRMV+Raleway Bold"/>
              </a:rPr>
              <a:t>в любое удобное время получить доступ к </a:t>
            </a:r>
            <a:r>
              <a:rPr lang="ru-RU" b="1" spc="10" dirty="0" smtClean="0">
                <a:latin typeface="Century Gothic" panose="020B0502020202020204" pitchFamily="34" charset="0"/>
                <a:cs typeface="SDFRMV+Raleway Bold"/>
              </a:rPr>
              <a:t>курсам:</a:t>
            </a:r>
            <a:endParaRPr lang="ru-RU" b="1" spc="10" dirty="0">
              <a:latin typeface="Century Gothic" panose="020B0502020202020204" pitchFamily="34" charset="0"/>
              <a:cs typeface="SDFRMV+Raleway Bold"/>
            </a:endParaRPr>
          </a:p>
          <a:p>
            <a:endParaRPr lang="ru-RU" b="1" spc="10" dirty="0">
              <a:latin typeface="Century Gothic" panose="020B0502020202020204" pitchFamily="34" charset="0"/>
              <a:cs typeface="SDFRMV+Raleway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10" dirty="0">
                <a:latin typeface="Century Gothic" panose="020B0502020202020204" pitchFamily="34" charset="0"/>
                <a:cs typeface="SDFRMV+Raleway Bold"/>
              </a:rPr>
              <a:t>Эмоциональный интеллект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10" dirty="0">
                <a:latin typeface="Century Gothic" panose="020B0502020202020204" pitchFamily="34" charset="0"/>
                <a:cs typeface="SDFRMV+Raleway Bold"/>
              </a:rPr>
              <a:t>Принятие решений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10" dirty="0">
                <a:latin typeface="Century Gothic" panose="020B0502020202020204" pitchFamily="34" charset="0"/>
                <a:cs typeface="SDFRMV+Raleway Bold"/>
              </a:rPr>
              <a:t>Управление проектами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10" dirty="0">
                <a:latin typeface="Century Gothic" panose="020B0502020202020204" pitchFamily="34" charset="0"/>
                <a:cs typeface="SDFRMV+Raleway Bold"/>
              </a:rPr>
              <a:t>Финансовая грамотность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10" dirty="0">
                <a:latin typeface="Century Gothic" panose="020B0502020202020204" pitchFamily="34" charset="0"/>
                <a:cs typeface="SDFRMV+Raleway Bold"/>
              </a:rPr>
              <a:t>Управление и лидерство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10" dirty="0">
                <a:latin typeface="Century Gothic" panose="020B0502020202020204" pitchFamily="34" charset="0"/>
                <a:cs typeface="SDFRMV+Raleway Bold"/>
              </a:rPr>
              <a:t>Личная </a:t>
            </a:r>
            <a:r>
              <a:rPr lang="ru-RU" spc="10" dirty="0" smtClean="0">
                <a:latin typeface="Century Gothic" panose="020B0502020202020204" pitchFamily="34" charset="0"/>
                <a:cs typeface="SDFRMV+Raleway Bold"/>
              </a:rPr>
              <a:t>эффективность и др.</a:t>
            </a:r>
            <a:endParaRPr lang="ru-RU" spc="10" dirty="0">
              <a:latin typeface="Century Gothic" panose="020B0502020202020204" pitchFamily="34" charset="0"/>
              <a:cs typeface="SDFRMV+Raleway Bold"/>
            </a:endParaRPr>
          </a:p>
        </p:txBody>
      </p:sp>
      <p:pic>
        <p:nvPicPr>
          <p:cNvPr id="18" name="Объект 27">
            <a:extLst>
              <a:ext uri="{FF2B5EF4-FFF2-40B4-BE49-F238E27FC236}">
                <a16:creationId xmlns:a16="http://schemas.microsoft.com/office/drawing/2014/main" id="{FDE7D557-E5B8-4B3E-AB5F-074EF405D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489" y="1319908"/>
            <a:ext cx="232562" cy="232562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D600894E-BD67-4429-97C8-6BE4BD6E857A}"/>
              </a:ext>
            </a:extLst>
          </p:cNvPr>
          <p:cNvSpPr>
            <a:spLocks noChangeAspect="1"/>
          </p:cNvSpPr>
          <p:nvPr/>
        </p:nvSpPr>
        <p:spPr>
          <a:xfrm>
            <a:off x="11160657" y="1204159"/>
            <a:ext cx="409495" cy="410140"/>
          </a:xfrm>
          <a:prstGeom prst="ellipse">
            <a:avLst/>
          </a:prstGeom>
          <a:noFill/>
          <a:ln w="762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095456-89F1-4BE1-9786-1338D04CF385}"/>
              </a:ext>
            </a:extLst>
          </p:cNvPr>
          <p:cNvSpPr txBox="1"/>
          <p:nvPr/>
        </p:nvSpPr>
        <p:spPr>
          <a:xfrm>
            <a:off x="4505207" y="6019799"/>
            <a:ext cx="3087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latin typeface="Century Gothic" panose="020B0502020202020204" pitchFamily="34" charset="0"/>
              </a:rPr>
              <a:t>Энерго</a:t>
            </a:r>
            <a:r>
              <a:rPr lang="ru-RU" sz="3200" b="1" dirty="0" err="1">
                <a:solidFill>
                  <a:srgbClr val="0033CC"/>
                </a:solidFill>
                <a:latin typeface="Century Gothic" panose="020B0502020202020204" pitchFamily="34" charset="0"/>
              </a:rPr>
              <a:t>Школа</a:t>
            </a:r>
            <a:endParaRPr lang="ru-RU" sz="3200" b="1" dirty="0">
              <a:solidFill>
                <a:srgbClr val="0033C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95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5" grpId="0" animBg="1"/>
      <p:bldP spid="16" grpId="0"/>
      <p:bldP spid="17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Полилиния 10"/>
          <p:cNvSpPr/>
          <p:nvPr/>
        </p:nvSpPr>
        <p:spPr>
          <a:xfrm>
            <a:off x="-604278" y="2586038"/>
            <a:ext cx="13680000" cy="6379061"/>
          </a:xfrm>
          <a:custGeom>
            <a:avLst/>
            <a:gdLst>
              <a:gd name="connsiteX0" fmla="*/ 623328 w 13975281"/>
              <a:gd name="connsiteY0" fmla="*/ 546793 h 6379061"/>
              <a:gd name="connsiteX1" fmla="*/ 851928 w 13975281"/>
              <a:gd name="connsiteY1" fmla="*/ 470593 h 6379061"/>
              <a:gd name="connsiteX2" fmla="*/ 1118628 w 13975281"/>
              <a:gd name="connsiteY2" fmla="*/ 508693 h 6379061"/>
              <a:gd name="connsiteX3" fmla="*/ 1328178 w 13975281"/>
              <a:gd name="connsiteY3" fmla="*/ 584893 h 6379061"/>
              <a:gd name="connsiteX4" fmla="*/ 1499628 w 13975281"/>
              <a:gd name="connsiteY4" fmla="*/ 642043 h 6379061"/>
              <a:gd name="connsiteX5" fmla="*/ 4642878 w 13975281"/>
              <a:gd name="connsiteY5" fmla="*/ 1861243 h 6379061"/>
              <a:gd name="connsiteX6" fmla="*/ 7195578 w 13975281"/>
              <a:gd name="connsiteY6" fmla="*/ 1727893 h 6379061"/>
              <a:gd name="connsiteX7" fmla="*/ 9595878 w 13975281"/>
              <a:gd name="connsiteY7" fmla="*/ 13393 h 6379061"/>
              <a:gd name="connsiteX8" fmla="*/ 12796278 w 13975281"/>
              <a:gd name="connsiteY8" fmla="*/ 1003993 h 6379061"/>
              <a:gd name="connsiteX9" fmla="*/ 13062978 w 13975281"/>
              <a:gd name="connsiteY9" fmla="*/ 2337493 h 6379061"/>
              <a:gd name="connsiteX10" fmla="*/ 13082028 w 13975281"/>
              <a:gd name="connsiteY10" fmla="*/ 5937943 h 6379061"/>
              <a:gd name="connsiteX11" fmla="*/ 1080528 w 13975281"/>
              <a:gd name="connsiteY11" fmla="*/ 5728393 h 6379061"/>
              <a:gd name="connsiteX12" fmla="*/ 585228 w 13975281"/>
              <a:gd name="connsiteY12" fmla="*/ 603943 h 637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975281" h="6379061">
                <a:moveTo>
                  <a:pt x="623328" y="546793"/>
                </a:moveTo>
                <a:cubicBezTo>
                  <a:pt x="696353" y="511868"/>
                  <a:pt x="769378" y="476943"/>
                  <a:pt x="851928" y="470593"/>
                </a:cubicBezTo>
                <a:cubicBezTo>
                  <a:pt x="934478" y="464243"/>
                  <a:pt x="1039253" y="489643"/>
                  <a:pt x="1118628" y="508693"/>
                </a:cubicBezTo>
                <a:cubicBezTo>
                  <a:pt x="1198003" y="527743"/>
                  <a:pt x="1264678" y="562668"/>
                  <a:pt x="1328178" y="584893"/>
                </a:cubicBezTo>
                <a:cubicBezTo>
                  <a:pt x="1391678" y="607118"/>
                  <a:pt x="1499628" y="642043"/>
                  <a:pt x="1499628" y="642043"/>
                </a:cubicBezTo>
                <a:cubicBezTo>
                  <a:pt x="2052078" y="854768"/>
                  <a:pt x="3693553" y="1680268"/>
                  <a:pt x="4642878" y="1861243"/>
                </a:cubicBezTo>
                <a:cubicBezTo>
                  <a:pt x="5592203" y="2042218"/>
                  <a:pt x="6370078" y="2035868"/>
                  <a:pt x="7195578" y="1727893"/>
                </a:cubicBezTo>
                <a:cubicBezTo>
                  <a:pt x="8021078" y="1419918"/>
                  <a:pt x="8662428" y="134043"/>
                  <a:pt x="9595878" y="13393"/>
                </a:cubicBezTo>
                <a:cubicBezTo>
                  <a:pt x="10529328" y="-107257"/>
                  <a:pt x="12218428" y="616643"/>
                  <a:pt x="12796278" y="1003993"/>
                </a:cubicBezTo>
                <a:cubicBezTo>
                  <a:pt x="13374128" y="1391343"/>
                  <a:pt x="13015353" y="1515168"/>
                  <a:pt x="13062978" y="2337493"/>
                </a:cubicBezTo>
                <a:cubicBezTo>
                  <a:pt x="13110603" y="3159818"/>
                  <a:pt x="15079103" y="5372793"/>
                  <a:pt x="13082028" y="5937943"/>
                </a:cubicBezTo>
                <a:cubicBezTo>
                  <a:pt x="11084953" y="6503093"/>
                  <a:pt x="3163328" y="6617393"/>
                  <a:pt x="1080528" y="5728393"/>
                </a:cubicBezTo>
                <a:cubicBezTo>
                  <a:pt x="-1002272" y="4839393"/>
                  <a:pt x="563003" y="1311968"/>
                  <a:pt x="585228" y="603943"/>
                </a:cubicBezTo>
              </a:path>
            </a:pathLst>
          </a:custGeom>
          <a:gradFill flip="none" rotWithShape="1">
            <a:gsLst>
              <a:gs pos="0">
                <a:srgbClr val="062DAC"/>
              </a:gs>
              <a:gs pos="100000">
                <a:srgbClr val="0139F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-265014" y="4295889"/>
            <a:ext cx="2608350" cy="4248532"/>
          </a:xfrm>
          <a:custGeom>
            <a:avLst/>
            <a:gdLst>
              <a:gd name="connsiteX0" fmla="*/ 207864 w 2608350"/>
              <a:gd name="connsiteY0" fmla="*/ 265310 h 4248532"/>
              <a:gd name="connsiteX1" fmla="*/ 341214 w 2608350"/>
              <a:gd name="connsiteY1" fmla="*/ 379610 h 4248532"/>
              <a:gd name="connsiteX2" fmla="*/ 684114 w 2608350"/>
              <a:gd name="connsiteY2" fmla="*/ 1103510 h 4248532"/>
              <a:gd name="connsiteX3" fmla="*/ 1084164 w 2608350"/>
              <a:gd name="connsiteY3" fmla="*/ 1617860 h 4248532"/>
              <a:gd name="connsiteX4" fmla="*/ 2017614 w 2608350"/>
              <a:gd name="connsiteY4" fmla="*/ 2246510 h 4248532"/>
              <a:gd name="connsiteX5" fmla="*/ 2551014 w 2608350"/>
              <a:gd name="connsiteY5" fmla="*/ 3199010 h 4248532"/>
              <a:gd name="connsiteX6" fmla="*/ 2322414 w 2608350"/>
              <a:gd name="connsiteY6" fmla="*/ 3961010 h 4248532"/>
              <a:gd name="connsiteX7" fmla="*/ 150714 w 2608350"/>
              <a:gd name="connsiteY7" fmla="*/ 3941960 h 4248532"/>
              <a:gd name="connsiteX8" fmla="*/ 207864 w 2608350"/>
              <a:gd name="connsiteY8" fmla="*/ 265310 h 424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8350" h="4248532">
                <a:moveTo>
                  <a:pt x="207864" y="265310"/>
                </a:moveTo>
                <a:cubicBezTo>
                  <a:pt x="239614" y="-328415"/>
                  <a:pt x="261839" y="239910"/>
                  <a:pt x="341214" y="379610"/>
                </a:cubicBezTo>
                <a:cubicBezTo>
                  <a:pt x="420589" y="519310"/>
                  <a:pt x="560289" y="897135"/>
                  <a:pt x="684114" y="1103510"/>
                </a:cubicBezTo>
                <a:cubicBezTo>
                  <a:pt x="807939" y="1309885"/>
                  <a:pt x="861914" y="1427360"/>
                  <a:pt x="1084164" y="1617860"/>
                </a:cubicBezTo>
                <a:cubicBezTo>
                  <a:pt x="1306414" y="1808360"/>
                  <a:pt x="1773139" y="1982985"/>
                  <a:pt x="2017614" y="2246510"/>
                </a:cubicBezTo>
                <a:cubicBezTo>
                  <a:pt x="2262089" y="2510035"/>
                  <a:pt x="2500214" y="2913260"/>
                  <a:pt x="2551014" y="3199010"/>
                </a:cubicBezTo>
                <a:cubicBezTo>
                  <a:pt x="2601814" y="3484760"/>
                  <a:pt x="2722464" y="3837185"/>
                  <a:pt x="2322414" y="3961010"/>
                </a:cubicBezTo>
                <a:cubicBezTo>
                  <a:pt x="1922364" y="4084835"/>
                  <a:pt x="506314" y="4551560"/>
                  <a:pt x="150714" y="3941960"/>
                </a:cubicBezTo>
                <a:cubicBezTo>
                  <a:pt x="-204886" y="3332360"/>
                  <a:pt x="176114" y="859035"/>
                  <a:pt x="207864" y="265310"/>
                </a:cubicBezTo>
                <a:close/>
              </a:path>
            </a:pathLst>
          </a:custGeom>
          <a:solidFill>
            <a:srgbClr val="002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 rot="15804085">
            <a:off x="9232162" y="4295887"/>
            <a:ext cx="2608350" cy="4248532"/>
          </a:xfrm>
          <a:custGeom>
            <a:avLst/>
            <a:gdLst>
              <a:gd name="connsiteX0" fmla="*/ 207864 w 2608350"/>
              <a:gd name="connsiteY0" fmla="*/ 265310 h 4248532"/>
              <a:gd name="connsiteX1" fmla="*/ 341214 w 2608350"/>
              <a:gd name="connsiteY1" fmla="*/ 379610 h 4248532"/>
              <a:gd name="connsiteX2" fmla="*/ 684114 w 2608350"/>
              <a:gd name="connsiteY2" fmla="*/ 1103510 h 4248532"/>
              <a:gd name="connsiteX3" fmla="*/ 1084164 w 2608350"/>
              <a:gd name="connsiteY3" fmla="*/ 1617860 h 4248532"/>
              <a:gd name="connsiteX4" fmla="*/ 2017614 w 2608350"/>
              <a:gd name="connsiteY4" fmla="*/ 2246510 h 4248532"/>
              <a:gd name="connsiteX5" fmla="*/ 2551014 w 2608350"/>
              <a:gd name="connsiteY5" fmla="*/ 3199010 h 4248532"/>
              <a:gd name="connsiteX6" fmla="*/ 2322414 w 2608350"/>
              <a:gd name="connsiteY6" fmla="*/ 3961010 h 4248532"/>
              <a:gd name="connsiteX7" fmla="*/ 150714 w 2608350"/>
              <a:gd name="connsiteY7" fmla="*/ 3941960 h 4248532"/>
              <a:gd name="connsiteX8" fmla="*/ 207864 w 2608350"/>
              <a:gd name="connsiteY8" fmla="*/ 265310 h 424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8350" h="4248532">
                <a:moveTo>
                  <a:pt x="207864" y="265310"/>
                </a:moveTo>
                <a:cubicBezTo>
                  <a:pt x="239614" y="-328415"/>
                  <a:pt x="261839" y="239910"/>
                  <a:pt x="341214" y="379610"/>
                </a:cubicBezTo>
                <a:cubicBezTo>
                  <a:pt x="420589" y="519310"/>
                  <a:pt x="560289" y="897135"/>
                  <a:pt x="684114" y="1103510"/>
                </a:cubicBezTo>
                <a:cubicBezTo>
                  <a:pt x="807939" y="1309885"/>
                  <a:pt x="861914" y="1427360"/>
                  <a:pt x="1084164" y="1617860"/>
                </a:cubicBezTo>
                <a:cubicBezTo>
                  <a:pt x="1306414" y="1808360"/>
                  <a:pt x="1773139" y="1982985"/>
                  <a:pt x="2017614" y="2246510"/>
                </a:cubicBezTo>
                <a:cubicBezTo>
                  <a:pt x="2262089" y="2510035"/>
                  <a:pt x="2500214" y="2913260"/>
                  <a:pt x="2551014" y="3199010"/>
                </a:cubicBezTo>
                <a:cubicBezTo>
                  <a:pt x="2601814" y="3484760"/>
                  <a:pt x="2722464" y="3837185"/>
                  <a:pt x="2322414" y="3961010"/>
                </a:cubicBezTo>
                <a:cubicBezTo>
                  <a:pt x="1922364" y="4084835"/>
                  <a:pt x="506314" y="4551560"/>
                  <a:pt x="150714" y="3941960"/>
                </a:cubicBezTo>
                <a:cubicBezTo>
                  <a:pt x="-204886" y="3332360"/>
                  <a:pt x="176114" y="859035"/>
                  <a:pt x="207864" y="265310"/>
                </a:cubicBezTo>
                <a:close/>
              </a:path>
            </a:pathLst>
          </a:custGeom>
          <a:gradFill>
            <a:gsLst>
              <a:gs pos="0">
                <a:srgbClr val="062DAC"/>
              </a:gs>
              <a:gs pos="100000">
                <a:srgbClr val="0139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8343900" y="-3524250"/>
            <a:ext cx="2791513" cy="4346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942410" y="1559866"/>
            <a:ext cx="2791513" cy="4346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071378" y="4766071"/>
            <a:ext cx="2533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Возможность посетить </a:t>
            </a:r>
            <a:r>
              <a:rPr lang="ru-RU" sz="1400" dirty="0" smtClean="0">
                <a:latin typeface="Century Gothic" panose="020B0502020202020204" pitchFamily="34" charset="0"/>
              </a:rPr>
              <a:t> </a:t>
            </a:r>
            <a:r>
              <a:rPr lang="ru-RU" sz="1400" dirty="0">
                <a:latin typeface="Century Gothic" panose="020B0502020202020204" pitchFamily="34" charset="0"/>
              </a:rPr>
              <a:t>за время обучения в </a:t>
            </a:r>
            <a:r>
              <a:rPr lang="ru-RU" sz="1400" dirty="0" err="1" smtClean="0">
                <a:latin typeface="Century Gothic" panose="020B0502020202020204" pitchFamily="34" charset="0"/>
              </a:rPr>
              <a:t>Энерго</a:t>
            </a:r>
            <a:r>
              <a:rPr lang="ru-RU" sz="1400" dirty="0" err="1" smtClean="0">
                <a:solidFill>
                  <a:srgbClr val="00B050"/>
                </a:solidFill>
                <a:latin typeface="Century Gothic" panose="020B0502020202020204" pitchFamily="34" charset="0"/>
              </a:rPr>
              <a:t>Школе</a:t>
            </a:r>
            <a:endParaRPr lang="ru-RU" sz="1400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160517" y="4766071"/>
            <a:ext cx="2393950" cy="0"/>
          </a:xfrm>
          <a:prstGeom prst="line">
            <a:avLst/>
          </a:prstGeom>
          <a:ln w="9525">
            <a:solidFill>
              <a:srgbClr val="A6A6A6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71378" y="423152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9CA"/>
                </a:solidFill>
                <a:latin typeface="Century Gothic" panose="020B0502020202020204" pitchFamily="34" charset="0"/>
              </a:rPr>
              <a:t>7 компаний</a:t>
            </a:r>
          </a:p>
        </p:txBody>
      </p:sp>
      <p:pic>
        <p:nvPicPr>
          <p:cNvPr id="25" name="Рисунок 24" descr="Энергетик - где учиться, зарплата, преимущества профессии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t="742" r="21528"/>
          <a:stretch>
            <a:fillRect/>
          </a:stretch>
        </p:blipFill>
        <p:spPr bwMode="auto">
          <a:xfrm>
            <a:off x="5942409" y="1598997"/>
            <a:ext cx="2791513" cy="2572864"/>
          </a:xfrm>
          <a:custGeom>
            <a:avLst/>
            <a:gdLst>
              <a:gd name="connsiteX0" fmla="*/ 0 w 2791513"/>
              <a:gd name="connsiteY0" fmla="*/ 0 h 2572864"/>
              <a:gd name="connsiteX1" fmla="*/ 2791513 w 2791513"/>
              <a:gd name="connsiteY1" fmla="*/ 0 h 2572864"/>
              <a:gd name="connsiteX2" fmla="*/ 2791513 w 2791513"/>
              <a:gd name="connsiteY2" fmla="*/ 2572864 h 2572864"/>
              <a:gd name="connsiteX3" fmla="*/ 0 w 2791513"/>
              <a:gd name="connsiteY3" fmla="*/ 2572864 h 257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1513" h="2572864">
                <a:moveTo>
                  <a:pt x="0" y="0"/>
                </a:moveTo>
                <a:lnTo>
                  <a:pt x="2791513" y="0"/>
                </a:lnTo>
                <a:lnTo>
                  <a:pt x="2791513" y="2572864"/>
                </a:lnTo>
                <a:lnTo>
                  <a:pt x="0" y="257286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9018379" y="1559866"/>
            <a:ext cx="2791513" cy="4346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9147347" y="4766071"/>
            <a:ext cx="2533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ury Gothic" panose="020B0502020202020204" pitchFamily="34" charset="0"/>
              </a:rPr>
              <a:t>Сотрудников, готовых делиться </a:t>
            </a:r>
            <a:r>
              <a:rPr lang="ru-RU" sz="1400" dirty="0">
                <a:latin typeface="Century Gothic" panose="020B0502020202020204" pitchFamily="34" charset="0"/>
              </a:rPr>
              <a:t>своим опытом работы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9236486" y="4766071"/>
            <a:ext cx="2393950" cy="0"/>
          </a:xfrm>
          <a:prstGeom prst="line">
            <a:avLst/>
          </a:prstGeom>
          <a:ln w="9525">
            <a:solidFill>
              <a:srgbClr val="A6A6A6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147347" y="4231520"/>
            <a:ext cx="2643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9CA"/>
                </a:solidFill>
                <a:latin typeface="Century Gothic" panose="020B0502020202020204" pitchFamily="34" charset="0"/>
              </a:rPr>
              <a:t>Более 30 тыс</a:t>
            </a:r>
            <a:r>
              <a:rPr lang="ru-RU" sz="2000" b="1" dirty="0">
                <a:solidFill>
                  <a:srgbClr val="0029CA"/>
                </a:solidFill>
                <a:latin typeface="Century Gothic" panose="020B0502020202020204" pitchFamily="34" charset="0"/>
              </a:rPr>
              <a:t>.</a:t>
            </a:r>
            <a:endParaRPr lang="ru-RU" sz="2800" b="1" dirty="0">
              <a:solidFill>
                <a:srgbClr val="0029C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Рисунок 34" descr="Средняя зарплата инженера-энергетика в Иркутске – 52 000 рублей. - СИ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r="599" b="964"/>
          <a:stretch>
            <a:fillRect/>
          </a:stretch>
        </p:blipFill>
        <p:spPr bwMode="auto">
          <a:xfrm>
            <a:off x="9034954" y="1598733"/>
            <a:ext cx="2791513" cy="2608260"/>
          </a:xfrm>
          <a:custGeom>
            <a:avLst/>
            <a:gdLst>
              <a:gd name="connsiteX0" fmla="*/ 0 w 2791513"/>
              <a:gd name="connsiteY0" fmla="*/ 0 h 2608260"/>
              <a:gd name="connsiteX1" fmla="*/ 2791513 w 2791513"/>
              <a:gd name="connsiteY1" fmla="*/ 0 h 2608260"/>
              <a:gd name="connsiteX2" fmla="*/ 2791513 w 2791513"/>
              <a:gd name="connsiteY2" fmla="*/ 2608260 h 2608260"/>
              <a:gd name="connsiteX3" fmla="*/ 0 w 2791513"/>
              <a:gd name="connsiteY3" fmla="*/ 2608260 h 260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1513" h="2608260">
                <a:moveTo>
                  <a:pt x="0" y="0"/>
                </a:moveTo>
                <a:lnTo>
                  <a:pt x="2791513" y="0"/>
                </a:lnTo>
                <a:lnTo>
                  <a:pt x="2791513" y="2608260"/>
                </a:lnTo>
                <a:lnTo>
                  <a:pt x="0" y="26082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90664" y="576412"/>
            <a:ext cx="4457700" cy="5959474"/>
            <a:chOff x="-5176551" y="1490812"/>
            <a:chExt cx="4457700" cy="5959474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-5176551" y="1490812"/>
              <a:ext cx="4457700" cy="5959474"/>
            </a:xfrm>
            <a:prstGeom prst="roundRect">
              <a:avLst>
                <a:gd name="adj" fmla="val 9829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dist="38100" dir="8100000" sx="104000" sy="104000" algn="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74149" y="1982062"/>
              <a:ext cx="38217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latin typeface="Century Gothic" panose="020B0502020202020204" pitchFamily="34" charset="0"/>
                  <a:cs typeface="UKRQRN+Raleway"/>
                </a:rPr>
                <a:t>Экспедиция в</a:t>
              </a:r>
              <a:endParaRPr lang="ru-RU" sz="4000" b="1" dirty="0">
                <a:solidFill>
                  <a:srgbClr val="0029CA"/>
                </a:solidFill>
                <a:latin typeface="Century Gothic" panose="020B0502020202020204" pitchFamily="34" charset="0"/>
                <a:cs typeface="UKRQRN+Raleway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endParaRPr>
            </a:p>
          </p:txBody>
        </p:sp>
        <p:sp>
          <p:nvSpPr>
            <p:cNvPr id="38" name="Прямоугольник: скругленные углы 60">
              <a:extLst>
                <a:ext uri="{FF2B5EF4-FFF2-40B4-BE49-F238E27FC236}">
                  <a16:creationId xmlns:a16="http://schemas.microsoft.com/office/drawing/2014/main" id="{19908220-18F0-44C5-958C-A1172584285F}"/>
                </a:ext>
              </a:extLst>
            </p:cNvPr>
            <p:cNvSpPr/>
            <p:nvPr/>
          </p:nvSpPr>
          <p:spPr>
            <a:xfrm>
              <a:off x="-4842790" y="6509394"/>
              <a:ext cx="3890356" cy="69721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0029CA"/>
              </a:solidFill>
            </a:ln>
            <a:effectLst>
              <a:outerShdw blurRad="139700" dist="50800" dir="5400000" algn="ctr" rotWithShape="0">
                <a:schemeClr val="tx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3200" b="1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Энерго</a:t>
              </a:r>
              <a:r>
                <a:rPr lang="ru-RU" sz="3200" b="1" dirty="0" err="1">
                  <a:solidFill>
                    <a:srgbClr val="0033CC"/>
                  </a:solidFill>
                  <a:latin typeface="Century Gothic" panose="020B0502020202020204" pitchFamily="34" charset="0"/>
                </a:rPr>
                <a:t>Школа</a:t>
              </a:r>
              <a:endParaRPr lang="ru-RU" sz="3200" b="1" dirty="0">
                <a:solidFill>
                  <a:srgbClr val="0033CC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4774149" y="2470162"/>
              <a:ext cx="38217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solidFill>
                    <a:srgbClr val="0029CA"/>
                  </a:solidFill>
                  <a:latin typeface="Century Gothic" panose="020B0502020202020204" pitchFamily="34" charset="0"/>
                  <a:cs typeface="UKRQRN+Raleway"/>
                </a:rPr>
                <a:t>энергетику</a:t>
              </a:r>
              <a:endParaRPr lang="ru-RU" sz="4000" b="1" dirty="0">
                <a:solidFill>
                  <a:srgbClr val="0029CA"/>
                </a:solidFill>
                <a:latin typeface="Century Gothic" panose="020B0502020202020204" pitchFamily="34" charset="0"/>
                <a:cs typeface="UKRQRN+Raleway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-4774149" y="4486567"/>
              <a:ext cx="38217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Century Gothic" panose="020B0502020202020204" pitchFamily="34" charset="0"/>
                  <a:cs typeface="UKRQRN+Raleway"/>
                </a:rPr>
                <a:t>-общение  </a:t>
              </a:r>
              <a:r>
                <a:rPr lang="ru-RU" sz="1600" dirty="0">
                  <a:latin typeface="Century Gothic" panose="020B0502020202020204" pitchFamily="34" charset="0"/>
                  <a:cs typeface="UKRQRN+Raleway"/>
                </a:rPr>
                <a:t>с профессионалами своего </a:t>
              </a:r>
              <a:r>
                <a:rPr lang="ru-RU" sz="1600" dirty="0" smtClean="0">
                  <a:latin typeface="Century Gothic" panose="020B0502020202020204" pitchFamily="34" charset="0"/>
                  <a:cs typeface="UKRQRN+Raleway"/>
                </a:rPr>
                <a:t>дела поможет изучить </a:t>
              </a:r>
              <a:r>
                <a:rPr lang="ru-RU" sz="1600" dirty="0">
                  <a:latin typeface="Century Gothic" panose="020B0502020202020204" pitchFamily="34" charset="0"/>
                  <a:cs typeface="UKRQRN+Raleway"/>
                </a:rPr>
                <a:t>опыт сотрудников группы компаний ЭН+.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-4774149" y="3389335"/>
              <a:ext cx="38217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Century Gothic" panose="020B0502020202020204" pitchFamily="34" charset="0"/>
                  <a:cs typeface="UKRQRN+Raleway"/>
                </a:rPr>
                <a:t>- ознакомительные </a:t>
              </a:r>
              <a:r>
                <a:rPr lang="ru-RU" sz="1600" dirty="0">
                  <a:latin typeface="Century Gothic" panose="020B0502020202020204" pitchFamily="34" charset="0"/>
                  <a:cs typeface="UKRQRN+Raleway"/>
                </a:rPr>
                <a:t>экскурсии  на объекты группы компаний ЭН+</a:t>
              </a:r>
            </a:p>
          </p:txBody>
        </p:sp>
      </p:grpSp>
      <p:cxnSp>
        <p:nvCxnSpPr>
          <p:cNvPr id="43" name="Прямая соединительная линия 42"/>
          <p:cNvCxnSpPr/>
          <p:nvPr/>
        </p:nvCxnSpPr>
        <p:spPr>
          <a:xfrm>
            <a:off x="1176761" y="3429042"/>
            <a:ext cx="3485506" cy="0"/>
          </a:xfrm>
          <a:prstGeom prst="line">
            <a:avLst/>
          </a:prstGeom>
          <a:ln w="9525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2" r="10987"/>
          <a:stretch/>
        </p:blipFill>
        <p:spPr>
          <a:xfrm>
            <a:off x="5956299" y="1598732"/>
            <a:ext cx="2781301" cy="258620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2" t="2931" r="13119"/>
          <a:stretch/>
        </p:blipFill>
        <p:spPr>
          <a:xfrm>
            <a:off x="9029700" y="1596188"/>
            <a:ext cx="2768600" cy="258874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r="14909"/>
          <a:stretch/>
        </p:blipFill>
        <p:spPr>
          <a:xfrm>
            <a:off x="5943601" y="1596187"/>
            <a:ext cx="2781300" cy="2601810"/>
          </a:xfrm>
          <a:prstGeom prst="rect">
            <a:avLst/>
          </a:prstGeom>
        </p:spPr>
      </p:pic>
      <p:pic>
        <p:nvPicPr>
          <p:cNvPr id="33" name="Picture 2" descr="https://sun9-east.userapi.com/sun9-18/s/v1/ig2/UzjtCHEVFqd7lI0XC98m6X2NlwUCFN1KJ7YC-ldH0Gu_HGurutD_4z4h93bh3H5Tg2lh1iQaoKZYbCCmLBo6qTsb.jpg?size=2560x1707&amp;quality=95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5" r="14131"/>
          <a:stretch/>
        </p:blipFill>
        <p:spPr bwMode="auto">
          <a:xfrm>
            <a:off x="9016999" y="1597654"/>
            <a:ext cx="2781301" cy="261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20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1073</Words>
  <Application>Microsoft Office PowerPoint</Application>
  <PresentationFormat>Широкоэкранный</PresentationFormat>
  <Paragraphs>251</Paragraphs>
  <Slides>24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Century Gothic</vt:lpstr>
      <vt:lpstr>Calibri</vt:lpstr>
      <vt:lpstr>Calibri Light</vt:lpstr>
      <vt:lpstr>Arial</vt:lpstr>
      <vt:lpstr>SDFRMV+Raleway Bold</vt:lpstr>
      <vt:lpstr>UKRQRN+Raleway</vt:lpstr>
      <vt:lpstr>Times New Roman</vt:lpstr>
      <vt:lpstr>Gotham pro</vt:lpstr>
      <vt:lpstr>Arial Black</vt:lpstr>
      <vt:lpstr>Evander ExtraLight</vt:lpstr>
      <vt:lpstr>Gotham pro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5 пунктов твоего успеха</vt:lpstr>
      <vt:lpstr>Презентация PowerPoint</vt:lpstr>
      <vt:lpstr>ЭнергоШкола</vt:lpstr>
      <vt:lpstr>Презентация PowerPoint</vt:lpstr>
      <vt:lpstr>Презентация PowerPoint</vt:lpstr>
      <vt:lpstr>ЭнергоКласс</vt:lpstr>
      <vt:lpstr>Презентация PowerPoint</vt:lpstr>
      <vt:lpstr>Институт Энергетики Иркутского Политеха</vt:lpstr>
      <vt:lpstr>Направления подготовки</vt:lpstr>
      <vt:lpstr>Где проходят практику студенты и работают выпускники?</vt:lpstr>
      <vt:lpstr>Энергетические объекты</vt:lpstr>
      <vt:lpstr>Комфортабельное общежитие для будущих энергетиков Иркутского Политеха</vt:lpstr>
      <vt:lpstr>Какие виды стипендий в Иркутском политехе?</vt:lpstr>
      <vt:lpstr>Общественная жизнь Иркутского политеха</vt:lpstr>
      <vt:lpstr>Презентация PowerPoint</vt:lpstr>
      <vt:lpstr>Корпоративный учебно-исследовательский центр «ЕвроСибЭнерго-ИРНИТУ»</vt:lpstr>
      <vt:lpstr>КУИЦ ИРНИТУ и БрГУ в цифрах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Корнев Владимир Николаевич</dc:creator>
  <cp:lastModifiedBy>Корнев Владимир Николаевич</cp:lastModifiedBy>
  <cp:revision>128</cp:revision>
  <dcterms:created xsi:type="dcterms:W3CDTF">2023-03-27T06:41:14Z</dcterms:created>
  <dcterms:modified xsi:type="dcterms:W3CDTF">2023-09-19T00:00:09Z</dcterms:modified>
</cp:coreProperties>
</file>