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034" r:id="rId3"/>
    <p:sldId id="2070" r:id="rId4"/>
    <p:sldId id="2066" r:id="rId5"/>
    <p:sldId id="2130" r:id="rId6"/>
    <p:sldId id="2071" r:id="rId7"/>
    <p:sldId id="2074" r:id="rId8"/>
    <p:sldId id="2072" r:id="rId9"/>
    <p:sldId id="2060" r:id="rId10"/>
    <p:sldId id="2132" r:id="rId11"/>
    <p:sldId id="2133" r:id="rId12"/>
    <p:sldId id="2134" r:id="rId13"/>
    <p:sldId id="2136" r:id="rId14"/>
    <p:sldId id="1259" r:id="rId15"/>
    <p:sldId id="1532" r:id="rId16"/>
    <p:sldId id="1723" r:id="rId17"/>
    <p:sldId id="2056" r:id="rId18"/>
    <p:sldId id="2141" r:id="rId19"/>
    <p:sldId id="2093" r:id="rId20"/>
    <p:sldId id="2082" r:id="rId21"/>
    <p:sldId id="2083" r:id="rId22"/>
    <p:sldId id="2084" r:id="rId23"/>
    <p:sldId id="2085" r:id="rId24"/>
    <p:sldId id="2152" r:id="rId25"/>
    <p:sldId id="2109" r:id="rId26"/>
    <p:sldId id="2111" r:id="rId27"/>
    <p:sldId id="2112" r:id="rId28"/>
    <p:sldId id="2113" r:id="rId29"/>
    <p:sldId id="2114" r:id="rId30"/>
    <p:sldId id="2115" r:id="rId31"/>
    <p:sldId id="2116" r:id="rId32"/>
    <p:sldId id="2117" r:id="rId33"/>
    <p:sldId id="2118" r:id="rId34"/>
    <p:sldId id="2119" r:id="rId35"/>
    <p:sldId id="2120" r:id="rId36"/>
    <p:sldId id="2121" r:id="rId37"/>
    <p:sldId id="2142" r:id="rId38"/>
    <p:sldId id="2123" r:id="rId39"/>
    <p:sldId id="2124" r:id="rId40"/>
    <p:sldId id="2138" r:id="rId41"/>
    <p:sldId id="2126" r:id="rId42"/>
    <p:sldId id="2075" r:id="rId43"/>
    <p:sldId id="2108" r:id="rId44"/>
    <p:sldId id="2110" r:id="rId45"/>
    <p:sldId id="917" r:id="rId46"/>
    <p:sldId id="2159" r:id="rId47"/>
    <p:sldId id="2127" r:id="rId48"/>
    <p:sldId id="2054" r:id="rId49"/>
    <p:sldId id="2143" r:id="rId50"/>
    <p:sldId id="921" r:id="rId51"/>
    <p:sldId id="2129" r:id="rId52"/>
    <p:sldId id="2042" r:id="rId53"/>
    <p:sldId id="2160" r:id="rId54"/>
    <p:sldId id="2149" r:id="rId55"/>
    <p:sldId id="2039" r:id="rId56"/>
    <p:sldId id="2058" r:id="rId57"/>
    <p:sldId id="274" r:id="rId58"/>
    <p:sldId id="2150" r:id="rId59"/>
    <p:sldId id="2162" r:id="rId60"/>
    <p:sldId id="1681" r:id="rId61"/>
    <p:sldId id="2015" r:id="rId62"/>
    <p:sldId id="1933" r:id="rId63"/>
    <p:sldId id="1948" r:id="rId64"/>
    <p:sldId id="1946" r:id="rId65"/>
    <p:sldId id="1950" r:id="rId66"/>
    <p:sldId id="2146" r:id="rId67"/>
    <p:sldId id="2153" r:id="rId68"/>
    <p:sldId id="2157" r:id="rId69"/>
  </p:sldIdLst>
  <p:sldSz cx="12192000" cy="6858000"/>
  <p:notesSz cx="7010400" cy="9296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Яблонцева Надежда Юрьевна" initials="ЯНЮ" lastIdx="2" clrIdx="0">
    <p:extLst>
      <p:ext uri="{19B8F6BF-5375-455C-9EA6-DF929625EA0E}">
        <p15:presenceInfo xmlns:p15="http://schemas.microsoft.com/office/powerpoint/2012/main" userId="S::n.yablonceva@coko38.ru::eeb54d38-d89e-4ce6-904d-3628717fab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60C9088-0DE3-48D4-BD07-45DCB0339046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316493D-CCC7-4090-BDB1-4C00B941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51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Система ОКДО остается неизменной, во внешней системе  действуют три ключевых игрока,  но некоторые показатели неизбежно будут заменены</a:t>
            </a:r>
            <a:br>
              <a:rPr lang="ru-RU" dirty="0"/>
            </a:br>
            <a:r>
              <a:rPr lang="ru-RU" dirty="0"/>
              <a:t>Все три направления внешней ОКДО используют материалы ВСОКО, а МКДО еще и оценивает ВСОКО ДОО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6493D-CCC7-4090-BDB1-4C00B941AC5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803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75468-989A-487E-8863-AAD1BC798A6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451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75468-989A-487E-8863-AAD1BC798A6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849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6493D-CCC7-4090-BDB1-4C00B941AC5C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674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75468-989A-487E-8863-AAD1BC798A67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079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75468-989A-487E-8863-AAD1BC798A67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072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6493D-CCC7-4090-BDB1-4C00B941AC5C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302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EDD29-D595-40B9-8342-7D7B040FDBF6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624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6493D-CCC7-4090-BDB1-4C00B941AC5C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56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EDD29-D595-40B9-8342-7D7B040FDBF6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905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EDD29-D595-40B9-8342-7D7B040FDBF6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4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предстоящем мониторинге основой является ФОП ДО.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6493D-CCC7-4090-BDB1-4C00B941AC5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099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6493D-CCC7-4090-BDB1-4C00B941AC5C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164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6493D-CCC7-4090-BDB1-4C00B941AC5C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013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6493D-CCC7-4090-BDB1-4C00B941AC5C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624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Основные направления мониторинга эффективности внедрения ФОП ДО отражены в дорожных картах ДОО после 1 сентября работа и дорожные карты продлеваются. Любое управленческое решение должно иметь перспективу. Детским садам следует добавить Дорожную карту</a:t>
            </a:r>
            <a:r>
              <a:rPr lang="ru-RU" b="1" baseline="0" dirty="0"/>
              <a:t> по реализации ФОП ДО.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6493D-CCC7-4090-BDB1-4C00B941AC5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252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Систематизируем основные направления Мониторинга, их 4. В основе – ФОП ДО. Ей принадлежит «контрольный пакет» в мониторинге.</a:t>
            </a:r>
            <a:r>
              <a:rPr lang="ru-RU" baseline="0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6493D-CCC7-4090-BDB1-4C00B941AC5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032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Внутренний аудит был призван погрузить педагогов в изменения, показать ключевые.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6493D-CCC7-4090-BDB1-4C00B941AC5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038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75468-989A-487E-8863-AAD1BC798A6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338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75468-989A-487E-8863-AAD1BC798A6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948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75468-989A-487E-8863-AAD1BC798A6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5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75468-989A-487E-8863-AAD1BC798A6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13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3E2A6-EDED-4F32-9446-06A83A32D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DF17-9FE5-47C1-8345-8D2E87950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6ED94-96FE-4AA1-85F1-3F7FA8D6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5708-CE88-4D6A-A6FC-8142C8435FFD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94DA7D-51C2-454D-9F47-371E240C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01FD6-BCF1-4573-B732-0017E91B9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CE81-F039-4915-BF5B-E8C8CA05D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915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E6CEF-A731-49E3-9B61-AE5308B52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F0C195-4E86-44F0-9A0B-3700863AA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355F87-0BDA-4150-B934-02B5DB9C3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5708-CE88-4D6A-A6FC-8142C8435FFD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825B5B-0DBA-473E-86AC-BE8286627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7EC9FA-3D01-4261-A996-8A94D211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CE81-F039-4915-BF5B-E8C8CA05D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0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6E2A3E-EF00-40DD-A840-29154B12C8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A25367-25BB-4AB9-8E92-2BA8F0923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550B92-825B-4D59-B034-F6C7ECC9D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5708-CE88-4D6A-A6FC-8142C8435FFD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F7C25F-FA92-483C-B608-B796D45A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F58EFF-6D5D-40B5-905C-FD7F0D15C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CE81-F039-4915-BF5B-E8C8CA05D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499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53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84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0833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DB132-34EA-48C9-848B-4F36C1EFF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C8E765-E703-4F80-98E3-8829B3F1B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B0644A-9B16-4DED-85CB-E7DD4ED9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5708-CE88-4D6A-A6FC-8142C8435FFD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86F195-51DA-4F53-B881-64DABDC0B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7CF8B2-9085-4903-9916-55FB4EBD5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CE81-F039-4915-BF5B-E8C8CA05D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6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D7FAE-9D29-4877-9442-166A0A3CC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0DF97-31B0-49BA-8484-D1C270535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505808-6B2D-479A-B975-23FABD727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5708-CE88-4D6A-A6FC-8142C8435FFD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306CEE-0FEB-47AA-99FD-BFF04128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77B9BA-321E-4F69-9D52-4F75C9900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CE81-F039-4915-BF5B-E8C8CA05D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93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C0BBA-5FD4-479A-B4CF-5B9786B3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930FFE-A518-41FD-B6AF-BFA15CBDE5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592077-429A-443B-B4EE-13B0155AF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862E54-F723-452B-ABD1-0ED9CFC84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5708-CE88-4D6A-A6FC-8142C8435FFD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D582B3-7FE9-46F8-B05A-5A183931C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1B1CBA-2B6B-45AB-B06F-183414968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CE81-F039-4915-BF5B-E8C8CA05D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33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678B4-5C7E-46B9-9321-522D40B12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864D9E-0E76-4FF7-8E9E-A49FA904C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06D5E4-B58F-4BBC-83F8-A2468A580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3E2BF6-AE2B-49BE-9351-6849501812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A4691E-C4C8-4C63-BA55-9C89970301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1FB693-E2CD-4B85-9253-50E44372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5708-CE88-4D6A-A6FC-8142C8435FFD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816309-C8BF-4D39-8CB0-78F6296B2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AEDE50-DFC5-4EAE-B6DA-3AA5EE70A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CE81-F039-4915-BF5B-E8C8CA05D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654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80531A-65A0-42B1-BF9B-6489440A4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F19373-31FF-4FFB-B4A1-4FE08DEF6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5708-CE88-4D6A-A6FC-8142C8435FFD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8BA784-08BF-40AE-AF25-12585CD9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6FD365-96B8-4CC4-9230-AE8B9871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CE81-F039-4915-BF5B-E8C8CA05D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621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D0C9C5-54C5-4788-97CA-52236F099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5708-CE88-4D6A-A6FC-8142C8435FFD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A59730-1C57-49D2-981A-C0D8D1CAE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7C2E0C-EB53-4356-A910-7EA723CD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CE81-F039-4915-BF5B-E8C8CA05D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1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4F755-49E6-44F3-B31C-A61FD337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5451C6-3D21-4D7C-AF26-BF7E93F17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E36A56-1460-42CC-A0F1-BC0E0DD05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D1585D-C605-4520-A8C4-07F4A2386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5708-CE88-4D6A-A6FC-8142C8435FFD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416394-1298-4470-9982-EB6B5DF5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F63118-DBEA-4910-A551-93529E8C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CE81-F039-4915-BF5B-E8C8CA05D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915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30E570-B46A-4E77-8272-DE51F74F0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A08D83-4628-42F4-B2B6-1FCAB006D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12DAF6-6D5C-4F42-B559-4F9AD390E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015EC4-4AA8-4D9E-9FB9-B3A11A84A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5708-CE88-4D6A-A6FC-8142C8435FFD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1A65FD-AEF5-45D2-8F36-47143173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DBBA24-BB09-4595-B922-EA60687C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CE81-F039-4915-BF5B-E8C8CA05D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84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D57D5-329D-47A2-B053-8112D2599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391C3E-C2D9-47A3-993A-D00189A28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FB3386-91AD-4568-9854-7A6AC1794A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F5708-CE88-4D6A-A6FC-8142C8435FFD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2A50AC-2892-492F-B701-820BED152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F2A822-CC24-49B0-A3C9-207CC46BF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ACE81-F039-4915-BF5B-E8C8CA05D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03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edu.gov.ru/document/f4f7837770384bfa1faa1827ec8d72d4/download/5558/" TargetMode="External"/><Relationship Id="rId2" Type="http://schemas.openxmlformats.org/officeDocument/2006/relationships/hyperlink" Target="http://publication.pravo.gov.ru/Document/View/0001202212280044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demo=2&amp;base=LAW&amp;n=439313&amp;date=11.03.202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#Par375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#Par499"/><Relationship Id="rId7" Type="http://schemas.openxmlformats.org/officeDocument/2006/relationships/image" Target="../media/image13.wmf"/><Relationship Id="rId2" Type="http://schemas.openxmlformats.org/officeDocument/2006/relationships/hyperlink" Target="#Par375"/><Relationship Id="rId1" Type="http://schemas.openxmlformats.org/officeDocument/2006/relationships/slideLayout" Target="../slideLayouts/slideLayout2.xml"/><Relationship Id="rId6" Type="http://schemas.openxmlformats.org/officeDocument/2006/relationships/hyperlink" Target="#Par2916"/><Relationship Id="rId5" Type="http://schemas.openxmlformats.org/officeDocument/2006/relationships/hyperlink" Target="#Par1280"/><Relationship Id="rId4" Type="http://schemas.openxmlformats.org/officeDocument/2006/relationships/hyperlink" Target="#Par569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#Par1280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hyperlink" Target="#Par2966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publication.pravo.gov.ru/Document/View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edu.gov.ru/document/f4f7837770384bfa1faa1827ec8d72d4/download/5558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0;&#1074;&#1092;&#1088;&#1072;&#1086;.&#1088;&#1092;/%D0%BA%D0%BE%D0%BD%D1%81%D1%82%D1%80%D1%83%D0%BA%D1%82%D0%BE%D1%80-%D0%BE%D0%BF%D0%B4%D0%BE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p.1obraz.ru/#/document/99/728401034/XA00MB82NE/" TargetMode="External"/><Relationship Id="rId2" Type="http://schemas.openxmlformats.org/officeDocument/2006/relationships/hyperlink" Target="https://vip.1obraz.ru/#/document/99/728401034/XA00MAM2NB/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edu.gov.ru/document/f4f7837770384bfa1faa1827ec8d72d4/download/5558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ation.pravo.gov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68D949B4-767B-41A0-89AD-BBD98C0E3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163782"/>
            <a:ext cx="5642113" cy="44888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Ключевые аспекты всероссийского мониторинга эффективности внедрения ФОП ДО в образовательную практику ДОО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56E891C-709D-446C-B3DA-E04C17F933B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222" y="944018"/>
            <a:ext cx="3614324" cy="470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185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48916" y="1773796"/>
          <a:ext cx="11622505" cy="5075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8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7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8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58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18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0655">
                <a:tc>
                  <a:txBody>
                    <a:bodyPr/>
                    <a:lstStyle/>
                    <a:p>
                      <a:pPr marL="90805">
                        <a:lnSpc>
                          <a:spcPts val="1165"/>
                        </a:lnSpc>
                      </a:pPr>
                      <a:r>
                        <a:rPr sz="1000" b="1" dirty="0">
                          <a:latin typeface="Tahoma"/>
                          <a:cs typeface="Tahoma"/>
                        </a:rPr>
                        <a:t>№</a:t>
                      </a:r>
                      <a:endParaRPr sz="1000">
                        <a:latin typeface="Tahoma"/>
                        <a:cs typeface="Tahoma"/>
                      </a:endParaRPr>
                    </a:p>
                    <a:p>
                      <a:pPr marL="127000" marR="81915" indent="-36830">
                        <a:lnSpc>
                          <a:spcPct val="107000"/>
                        </a:lnSpc>
                      </a:pPr>
                      <a:r>
                        <a:rPr sz="1000" b="1" dirty="0">
                          <a:latin typeface="Tahoma"/>
                          <a:cs typeface="Tahoma"/>
                        </a:rPr>
                        <a:t>п/  </a:t>
                      </a:r>
                      <a:r>
                        <a:rPr sz="1000" b="1" spc="-5" dirty="0">
                          <a:latin typeface="Tahoma"/>
                          <a:cs typeface="Tahoma"/>
                        </a:rPr>
                        <a:t>п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6191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ahoma"/>
                          <a:cs typeface="Tahoma"/>
                        </a:rPr>
                        <a:t>Наименование</a:t>
                      </a:r>
                      <a:r>
                        <a:rPr sz="1000" b="1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10" dirty="0">
                          <a:latin typeface="Tahoma"/>
                          <a:cs typeface="Tahoma"/>
                        </a:rPr>
                        <a:t>мероприятий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ahoma"/>
                          <a:cs typeface="Tahoma"/>
                        </a:rPr>
                        <a:t>Срок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ahoma"/>
                          <a:cs typeface="Tahoma"/>
                        </a:rPr>
                        <a:t>Ответственные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ahoma"/>
                          <a:cs typeface="Tahoma"/>
                        </a:rPr>
                        <a:t>Результат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943">
                <a:tc gridSpan="5">
                  <a:txBody>
                    <a:bodyPr/>
                    <a:lstStyle/>
                    <a:p>
                      <a:pPr marL="2440305">
                        <a:lnSpc>
                          <a:spcPts val="1280"/>
                        </a:lnSpc>
                        <a:tabLst>
                          <a:tab pos="2783205" algn="l"/>
                        </a:tabLst>
                      </a:pPr>
                      <a:r>
                        <a:rPr sz="1100" b="1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1.	Организационно-</a:t>
                      </a:r>
                      <a:r>
                        <a:rPr sz="1100" b="1" spc="-45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управленческое</a:t>
                      </a:r>
                      <a:r>
                        <a:rPr sz="1100" b="1" spc="-50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обеспечение</a:t>
                      </a:r>
                      <a:endParaRPr sz="1100" dirty="0">
                        <a:solidFill>
                          <a:srgbClr val="7030A0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6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latin typeface="Tahoma"/>
                          <a:cs typeface="Tahoma"/>
                        </a:rPr>
                        <a:t>1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 marR="33909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Создание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рабочей</a:t>
                      </a:r>
                      <a:r>
                        <a:rPr sz="1200" spc="-1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группы</a:t>
                      </a:r>
                      <a:r>
                        <a:rPr sz="1200" spc="1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по</a:t>
                      </a:r>
                      <a:r>
                        <a:rPr sz="1200" spc="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-5" dirty="0" err="1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приведению</a:t>
                      </a: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-33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ОП</a:t>
                      </a:r>
                      <a:r>
                        <a:rPr sz="1200" spc="-2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ДО</a:t>
                      </a:r>
                      <a:r>
                        <a:rPr sz="1200" spc="-1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в </a:t>
                      </a: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соответствие</a:t>
                      </a:r>
                      <a:r>
                        <a:rPr sz="1200" spc="1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с</a:t>
                      </a: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ФОП</a:t>
                      </a:r>
                      <a:r>
                        <a:rPr sz="1200" spc="-1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ДО</a:t>
                      </a: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>
                          <a:latin typeface="+mn-lt"/>
                          <a:cs typeface="Tahoma"/>
                        </a:rPr>
                        <a:t>Январь-февраль</a:t>
                      </a:r>
                      <a:endParaRPr sz="1200" dirty="0">
                        <a:latin typeface="+mn-lt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15" marR="72390" indent="2514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200" spc="-5" dirty="0">
                          <a:latin typeface="+mn-lt"/>
                          <a:cs typeface="Tahoma"/>
                        </a:rPr>
                        <a:t>Заведующий,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ст. </a:t>
                      </a:r>
                      <a:r>
                        <a:rPr sz="1200" spc="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воспитатель (методист), </a:t>
                      </a:r>
                      <a:r>
                        <a:rPr sz="1200" spc="-33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члены</a:t>
                      </a:r>
                      <a:r>
                        <a:rPr sz="1200" spc="-1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рабочей</a:t>
                      </a:r>
                      <a:r>
                        <a:rPr sz="1200" spc="-3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группы</a:t>
                      </a:r>
                      <a:endParaRPr sz="1200">
                        <a:latin typeface="+mn-lt"/>
                        <a:cs typeface="Tahoma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2905" marR="164465" indent="-2108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Приказ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о </a:t>
                      </a: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создании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рабочей </a:t>
                      </a:r>
                      <a:r>
                        <a:rPr sz="1200" spc="-33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группы,</a:t>
                      </a: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план-график</a:t>
                      </a:r>
                      <a:endParaRPr sz="1200" dirty="0">
                        <a:solidFill>
                          <a:srgbClr val="FF0000"/>
                        </a:solidFill>
                        <a:latin typeface="+mn-lt"/>
                        <a:cs typeface="Tahoma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деятельности</a:t>
                      </a:r>
                      <a:r>
                        <a:rPr sz="1200" spc="-2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рабочей</a:t>
                      </a:r>
                      <a:r>
                        <a:rPr sz="1200" spc="-2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группы</a:t>
                      </a: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1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Tahoma"/>
                          <a:cs typeface="Tahoma"/>
                        </a:rPr>
                        <a:t>2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 marR="86360">
                        <a:lnSpc>
                          <a:spcPts val="1320"/>
                        </a:lnSpc>
                        <a:spcBef>
                          <a:spcPts val="40"/>
                        </a:spcBef>
                      </a:pP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Изучение ФОП ДО и </a:t>
                      </a:r>
                      <a:r>
                        <a:rPr sz="1200" b="1" u="sng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экспертиза </a:t>
                      </a:r>
                      <a:r>
                        <a:rPr sz="1200" b="1" u="sng" spc="-5" dirty="0" err="1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действующей</a:t>
                      </a:r>
                      <a:r>
                        <a:rPr sz="1200" b="1" u="sng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b="1" u="sng" spc="-33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b="1" u="sng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ОП</a:t>
                      </a:r>
                      <a:r>
                        <a:rPr sz="1200" b="1" u="sng" spc="-2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b="1" u="sng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ДО</a:t>
                      </a:r>
                      <a:r>
                        <a:rPr sz="1200" b="1" u="sng" spc="-1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b="1" u="sng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на</a:t>
                      </a:r>
                      <a:r>
                        <a:rPr sz="1200" b="1" u="sng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b="1" u="sng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предмет</a:t>
                      </a:r>
                      <a:r>
                        <a:rPr sz="1200" b="1" u="sng" spc="-1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b="1" u="sng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соответствия ФОП</a:t>
                      </a:r>
                      <a:r>
                        <a:rPr sz="1200" b="1" u="sng" spc="-1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b="1" u="sng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ДО</a:t>
                      </a:r>
                    </a:p>
                    <a:p>
                      <a:pPr marL="60960" marR="254000">
                        <a:lnSpc>
                          <a:spcPts val="1320"/>
                        </a:lnSpc>
                      </a:pPr>
                      <a:r>
                        <a:rPr sz="1200" dirty="0">
                          <a:latin typeface="+mn-lt"/>
                          <a:cs typeface="Tahoma"/>
                        </a:rPr>
                        <a:t>(соотнесение </a:t>
                      </a:r>
                      <a:r>
                        <a:rPr sz="1200" spc="-5" dirty="0" err="1">
                          <a:latin typeface="+mn-lt"/>
                          <a:cs typeface="Tahoma"/>
                        </a:rPr>
                        <a:t>действующей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ОП ДО и ФОП </a:t>
                      </a:r>
                      <a:r>
                        <a:rPr sz="1200" spc="-33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ДО)</a:t>
                      </a:r>
                    </a:p>
                    <a:p>
                      <a:pPr marL="60960" marR="1036955">
                        <a:lnSpc>
                          <a:spcPts val="1320"/>
                        </a:lnSpc>
                      </a:pPr>
                      <a:r>
                        <a:rPr sz="1200" spc="-5" dirty="0">
                          <a:latin typeface="+mn-lt"/>
                          <a:cs typeface="Tahoma"/>
                        </a:rPr>
                        <a:t>Если реализуются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программы </a:t>
                      </a:r>
                      <a:r>
                        <a:rPr sz="1200" spc="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дополнительного</a:t>
                      </a:r>
                      <a:r>
                        <a:rPr sz="1200" spc="-1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образования,</a:t>
                      </a:r>
                    </a:p>
                    <a:p>
                      <a:pPr marL="60960" marR="136525">
                        <a:lnSpc>
                          <a:spcPts val="1320"/>
                        </a:lnSpc>
                      </a:pPr>
                      <a:r>
                        <a:rPr sz="1200" spc="-5" dirty="0">
                          <a:latin typeface="+mn-lt"/>
                          <a:cs typeface="Tahoma"/>
                        </a:rPr>
                        <a:t>целесообразно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также 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их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проанализировать с </a:t>
                      </a:r>
                      <a:r>
                        <a:rPr sz="1200" spc="-33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учетом</a:t>
                      </a:r>
                      <a:r>
                        <a:rPr sz="1200" spc="-2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расширенного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в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ФОП</a:t>
                      </a:r>
                      <a:r>
                        <a:rPr sz="1200" spc="-1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ДО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объема</a:t>
                      </a:r>
                      <a:r>
                        <a:rPr sz="1200" spc="-2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и</a:t>
                      </a:r>
                    </a:p>
                    <a:p>
                      <a:pPr marL="60960">
                        <a:lnSpc>
                          <a:spcPts val="1175"/>
                        </a:lnSpc>
                      </a:pPr>
                      <a:r>
                        <a:rPr sz="1200" dirty="0">
                          <a:latin typeface="+mn-lt"/>
                          <a:cs typeface="Tahoma"/>
                        </a:rPr>
                        <a:t>содержания</a:t>
                      </a:r>
                      <a:r>
                        <a:rPr sz="1200" spc="-1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обязательной</a:t>
                      </a:r>
                      <a:r>
                        <a:rPr sz="1200" spc="-4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 err="1">
                          <a:latin typeface="+mn-lt"/>
                          <a:cs typeface="Tahoma"/>
                        </a:rPr>
                        <a:t>части</a:t>
                      </a:r>
                      <a:r>
                        <a:rPr sz="1200" spc="-1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ОП</a:t>
                      </a:r>
                      <a:r>
                        <a:rPr sz="1200" spc="-3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ДО</a:t>
                      </a: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+mn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+mn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+mn-lt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200" spc="-5" dirty="0">
                          <a:latin typeface="+mn-lt"/>
                          <a:cs typeface="Tahoma"/>
                        </a:rPr>
                        <a:t>Февраль-март</a:t>
                      </a:r>
                      <a:endParaRPr sz="1200" dirty="0">
                        <a:latin typeface="+mn-lt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+mn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+mn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+mn-lt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200" dirty="0">
                          <a:latin typeface="+mn-lt"/>
                          <a:cs typeface="Tahoma"/>
                        </a:rPr>
                        <a:t>Рабочая</a:t>
                      </a:r>
                      <a:r>
                        <a:rPr sz="1200" spc="-6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группа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+mn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+mn-lt"/>
                        <a:cs typeface="Times New Roman"/>
                      </a:endParaRPr>
                    </a:p>
                    <a:p>
                      <a:pPr marL="254635" marR="243840" indent="12318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Аналитический</a:t>
                      </a:r>
                      <a:r>
                        <a:rPr sz="1200" spc="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отчет </a:t>
                      </a:r>
                      <a:r>
                        <a:rPr sz="1200" spc="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(справка, аналитическая </a:t>
                      </a:r>
                      <a:r>
                        <a:rPr sz="1200" spc="-33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таблица, </a:t>
                      </a: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презентация по </a:t>
                      </a:r>
                      <a:r>
                        <a:rPr sz="1200" spc="-33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результатам</a:t>
                      </a:r>
                      <a:r>
                        <a:rPr sz="1200" spc="-3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экспертизы)</a:t>
                      </a:r>
                      <a:endParaRPr sz="1200" dirty="0">
                        <a:solidFill>
                          <a:srgbClr val="FF0000"/>
                        </a:solidFill>
                        <a:latin typeface="+mn-lt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9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b="1" dirty="0">
                          <a:latin typeface="Tahoma"/>
                          <a:cs typeface="Tahoma"/>
                        </a:rPr>
                        <a:t>3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 marR="55372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Анализ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УМК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,</a:t>
                      </a:r>
                      <a:r>
                        <a:rPr sz="1200" spc="1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используемого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 ранее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при </a:t>
                      </a:r>
                      <a:r>
                        <a:rPr sz="1200" spc="-33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реализации</a:t>
                      </a:r>
                      <a:r>
                        <a:rPr sz="1200" spc="-1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ООП</a:t>
                      </a:r>
                      <a:r>
                        <a:rPr sz="1200" spc="-1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ДО</a:t>
                      </a: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5" dirty="0">
                          <a:latin typeface="+mn-lt"/>
                          <a:cs typeface="Tahoma"/>
                        </a:rPr>
                        <a:t>Февраль-март</a:t>
                      </a:r>
                      <a:endParaRPr sz="1200" dirty="0">
                        <a:latin typeface="+mn-lt"/>
                        <a:cs typeface="Tahoma"/>
                      </a:endParaRPr>
                    </a:p>
                  </a:txBody>
                  <a:tcPr marL="0" marR="0" marT="1098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dirty="0">
                          <a:latin typeface="+mn-lt"/>
                          <a:cs typeface="Tahoma"/>
                        </a:rPr>
                        <a:t>Рабочая</a:t>
                      </a:r>
                      <a:r>
                        <a:rPr sz="1200" spc="-6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группа</a:t>
                      </a:r>
                      <a:endParaRPr sz="1200">
                        <a:latin typeface="+mn-lt"/>
                        <a:cs typeface="Tahoma"/>
                      </a:endParaRPr>
                    </a:p>
                  </a:txBody>
                  <a:tcPr marL="0" marR="0" marT="1098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Аналитическая</a:t>
                      </a:r>
                      <a:r>
                        <a:rPr sz="1200" spc="-2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таблица</a:t>
                      </a:r>
                    </a:p>
                  </a:txBody>
                  <a:tcPr marL="0" marR="0" marT="1098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73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20"/>
                        </a:spcBef>
                      </a:pPr>
                      <a:r>
                        <a:rPr sz="1000" b="1" dirty="0">
                          <a:latin typeface="Tahoma"/>
                          <a:cs typeface="Tahoma"/>
                        </a:rPr>
                        <a:t>4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 algn="just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Анализ</a:t>
                      </a:r>
                      <a:r>
                        <a:rPr sz="1200" spc="-2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образовательных</a:t>
                      </a:r>
                      <a:r>
                        <a:rPr sz="1200" spc="-4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потребностей</a:t>
                      </a:r>
                    </a:p>
                    <a:p>
                      <a:pPr marL="60960" marR="294005" algn="just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(запросов) </a:t>
                      </a: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для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разработки/корректировки </a:t>
                      </a:r>
                      <a:r>
                        <a:rPr sz="1200" spc="-33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части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ООП ДО,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формируемой </a:t>
                      </a: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участниками </a:t>
                      </a:r>
                      <a:r>
                        <a:rPr sz="1200" spc="-33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образовательных</a:t>
                      </a:r>
                      <a:r>
                        <a:rPr sz="1200" spc="-2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отношений</a:t>
                      </a:r>
                    </a:p>
                  </a:txBody>
                  <a:tcPr marL="0" marR="0" marT="552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+mn-lt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sz="1200" dirty="0">
                          <a:latin typeface="+mn-lt"/>
                          <a:cs typeface="Tahoma"/>
                        </a:rPr>
                        <a:t>Март</a:t>
                      </a:r>
                      <a:endParaRPr sz="1200">
                        <a:latin typeface="+mn-lt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+mn-lt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sz="1200" dirty="0">
                          <a:latin typeface="+mn-lt"/>
                          <a:cs typeface="Tahoma"/>
                        </a:rPr>
                        <a:t>Рабочая</a:t>
                      </a:r>
                      <a:r>
                        <a:rPr sz="1200" spc="-6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группа</a:t>
                      </a:r>
                      <a:endParaRPr sz="1200">
                        <a:latin typeface="+mn-lt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 dirty="0">
                        <a:latin typeface="+mn-lt"/>
                        <a:cs typeface="Times New Roman"/>
                      </a:endParaRPr>
                    </a:p>
                    <a:p>
                      <a:pPr marL="652145" marR="273685" indent="-370840">
                        <a:lnSpc>
                          <a:spcPct val="100000"/>
                        </a:lnSpc>
                      </a:pP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Справка</a:t>
                      </a:r>
                      <a:r>
                        <a:rPr sz="1200" spc="-3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по</a:t>
                      </a:r>
                      <a:r>
                        <a:rPr sz="1200" spc="-3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результатам </a:t>
                      </a:r>
                      <a:r>
                        <a:rPr sz="1200" spc="-33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мониторинга</a:t>
                      </a: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09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00" b="1" dirty="0">
                          <a:latin typeface="Tahoma"/>
                          <a:cs typeface="Tahoma"/>
                        </a:rPr>
                        <a:t>5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spc="-5" dirty="0">
                          <a:latin typeface="+mn-lt"/>
                          <a:cs typeface="Tahoma"/>
                        </a:rPr>
                        <a:t>Создание</a:t>
                      </a:r>
                      <a:r>
                        <a:rPr sz="1200" spc="-1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 err="1">
                          <a:latin typeface="+mn-lt"/>
                          <a:cs typeface="Tahoma"/>
                        </a:rPr>
                        <a:t>проекта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ОП</a:t>
                      </a:r>
                      <a:r>
                        <a:rPr sz="1200" spc="-1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ДО</a:t>
                      </a:r>
                      <a:r>
                        <a:rPr sz="1200" spc="-1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на основе</a:t>
                      </a:r>
                      <a:r>
                        <a:rPr sz="1200" spc="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ФОП</a:t>
                      </a:r>
                      <a:r>
                        <a:rPr sz="1200" spc="-1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ДО</a:t>
                      </a: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dirty="0">
                          <a:latin typeface="+mn-lt"/>
                          <a:cs typeface="Tahoma"/>
                        </a:rPr>
                        <a:t>Апрель</a:t>
                      </a:r>
                      <a:endParaRPr sz="1200">
                        <a:latin typeface="+mn-lt"/>
                        <a:cs typeface="Tahom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dirty="0">
                          <a:latin typeface="+mn-lt"/>
                          <a:cs typeface="Tahoma"/>
                        </a:rPr>
                        <a:t>Рабочая</a:t>
                      </a:r>
                      <a:r>
                        <a:rPr sz="1200" spc="-6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группа</a:t>
                      </a:r>
                      <a:endParaRPr sz="1200">
                        <a:latin typeface="+mn-lt"/>
                        <a:cs typeface="Tahom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spc="-5" dirty="0">
                          <a:latin typeface="+mn-lt"/>
                          <a:cs typeface="Tahoma"/>
                        </a:rPr>
                        <a:t>Проект</a:t>
                      </a:r>
                      <a:r>
                        <a:rPr sz="1200" spc="-2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 err="1">
                          <a:latin typeface="+mn-lt"/>
                          <a:cs typeface="Tahoma"/>
                        </a:rPr>
                        <a:t>обновленной</a:t>
                      </a:r>
                      <a:r>
                        <a:rPr sz="1200" spc="-1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ОП</a:t>
                      </a:r>
                      <a:r>
                        <a:rPr sz="1200" spc="-3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ДО</a:t>
                      </a: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9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b="1" dirty="0">
                          <a:latin typeface="Tahoma"/>
                          <a:cs typeface="Tahoma"/>
                        </a:rPr>
                        <a:t>6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200" dirty="0">
                          <a:latin typeface="+mn-lt"/>
                          <a:cs typeface="Tahoma"/>
                        </a:rPr>
                        <a:t>Доработка</a:t>
                      </a:r>
                      <a:r>
                        <a:rPr sz="1200" spc="-3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-5" dirty="0" err="1">
                          <a:latin typeface="+mn-lt"/>
                          <a:cs typeface="Tahoma"/>
                        </a:rPr>
                        <a:t>проекта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ОП</a:t>
                      </a:r>
                      <a:r>
                        <a:rPr sz="1200" spc="-1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ДО</a:t>
                      </a:r>
                      <a:r>
                        <a:rPr sz="1200" spc="-1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с</a:t>
                      </a:r>
                      <a:r>
                        <a:rPr sz="1200" spc="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учетом</a:t>
                      </a:r>
                      <a:endParaRPr sz="1200" dirty="0">
                        <a:latin typeface="+mn-lt"/>
                        <a:cs typeface="Tahoma"/>
                      </a:endParaRPr>
                    </a:p>
                    <a:p>
                      <a:pPr marL="6096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+mn-lt"/>
                          <a:cs typeface="Tahoma"/>
                        </a:rPr>
                        <a:t>методических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 рекомендаций</a:t>
                      </a:r>
                      <a:r>
                        <a:rPr sz="1200" spc="-2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к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ФОП</a:t>
                      </a:r>
                      <a:r>
                        <a:rPr sz="1200" spc="-2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ДО</a:t>
                      </a:r>
                    </a:p>
                  </a:txBody>
                  <a:tcPr marL="0" marR="0" marT="266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70"/>
                        </a:spcBef>
                      </a:pPr>
                      <a:r>
                        <a:rPr sz="1200" spc="-5" dirty="0">
                          <a:latin typeface="+mn-lt"/>
                          <a:cs typeface="Tahoma"/>
                        </a:rPr>
                        <a:t>Апрель-август</a:t>
                      </a:r>
                      <a:endParaRPr sz="1200">
                        <a:latin typeface="+mn-lt"/>
                        <a:cs typeface="Tahoma"/>
                      </a:endParaRPr>
                    </a:p>
                  </a:txBody>
                  <a:tcPr marL="0" marR="0" marT="1104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70"/>
                        </a:spcBef>
                      </a:pPr>
                      <a:r>
                        <a:rPr sz="1200" dirty="0">
                          <a:latin typeface="+mn-lt"/>
                          <a:cs typeface="Tahoma"/>
                        </a:rPr>
                        <a:t>Рабочая</a:t>
                      </a:r>
                      <a:r>
                        <a:rPr sz="1200" spc="-6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группа</a:t>
                      </a:r>
                      <a:endParaRPr sz="1200">
                        <a:latin typeface="+mn-lt"/>
                        <a:cs typeface="Tahoma"/>
                      </a:endParaRPr>
                    </a:p>
                  </a:txBody>
                  <a:tcPr marL="0" marR="0" marT="1104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70"/>
                        </a:spcBef>
                      </a:pPr>
                      <a:r>
                        <a:rPr sz="1200" dirty="0">
                          <a:latin typeface="+mn-lt"/>
                          <a:cs typeface="Tahoma"/>
                        </a:rPr>
                        <a:t>Текст</a:t>
                      </a:r>
                      <a:r>
                        <a:rPr sz="1200" spc="-2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 err="1">
                          <a:latin typeface="+mn-lt"/>
                          <a:cs typeface="Tahoma"/>
                        </a:rPr>
                        <a:t>обновленной</a:t>
                      </a:r>
                      <a:r>
                        <a:rPr sz="1200" spc="-1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ОП</a:t>
                      </a:r>
                      <a:r>
                        <a:rPr sz="1200" spc="-3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ДО</a:t>
                      </a:r>
                    </a:p>
                  </a:txBody>
                  <a:tcPr marL="0" marR="0" marT="1104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8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b="1" dirty="0">
                          <a:latin typeface="Tahoma"/>
                          <a:cs typeface="Tahoma"/>
                        </a:rPr>
                        <a:t>7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 marR="61595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dirty="0">
                          <a:latin typeface="+mn-lt"/>
                          <a:cs typeface="Tahoma"/>
                        </a:rPr>
                        <a:t>Обсуждение</a:t>
                      </a:r>
                      <a:r>
                        <a:rPr sz="1200" spc="-3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 err="1">
                          <a:latin typeface="+mn-lt"/>
                          <a:cs typeface="Tahoma"/>
                        </a:rPr>
                        <a:t>обновленной</a:t>
                      </a:r>
                      <a:r>
                        <a:rPr sz="1200" spc="-1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ОП</a:t>
                      </a:r>
                      <a:r>
                        <a:rPr sz="1200" spc="-3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ДО</a:t>
                      </a:r>
                      <a:r>
                        <a:rPr sz="1200" spc="-2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на </a:t>
                      </a:r>
                      <a:r>
                        <a:rPr sz="1200" spc="-33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педсовете</a:t>
                      </a:r>
                      <a:r>
                        <a:rPr sz="1200" spc="-1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ДОО</a:t>
                      </a:r>
                    </a:p>
                  </a:txBody>
                  <a:tcPr marL="0" marR="0" marT="266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200" dirty="0">
                          <a:latin typeface="+mn-lt"/>
                          <a:cs typeface="Tahoma"/>
                        </a:rPr>
                        <a:t>Август</a:t>
                      </a:r>
                      <a:endParaRPr sz="1200">
                        <a:latin typeface="+mn-lt"/>
                        <a:cs typeface="Tahoma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1475" marR="339090" indent="-2476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dirty="0">
                          <a:latin typeface="+mn-lt"/>
                          <a:cs typeface="Tahoma"/>
                        </a:rPr>
                        <a:t>Рабочая</a:t>
                      </a:r>
                      <a:r>
                        <a:rPr sz="1200" spc="-7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группа, </a:t>
                      </a:r>
                      <a:r>
                        <a:rPr sz="1200" spc="-33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коллектив</a:t>
                      </a:r>
                      <a:r>
                        <a:rPr sz="1200" spc="-4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ДОО</a:t>
                      </a:r>
                      <a:endParaRPr sz="1200">
                        <a:latin typeface="+mn-lt"/>
                        <a:cs typeface="Tahoma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5925" marR="76200" indent="-32956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spc="-5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Протокол педсовета,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решение </a:t>
                      </a:r>
                      <a:r>
                        <a:rPr sz="1200" spc="-33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о</a:t>
                      </a:r>
                      <a:r>
                        <a:rPr sz="1200" spc="-1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 err="1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принятии</a:t>
                      </a:r>
                      <a:r>
                        <a:rPr sz="1200" spc="-1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ОП</a:t>
                      </a:r>
                      <a:r>
                        <a:rPr sz="1200" spc="-2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ДО</a:t>
                      </a:r>
                    </a:p>
                  </a:txBody>
                  <a:tcPr marL="0" marR="0" marT="266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7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latin typeface="Tahoma"/>
                          <a:cs typeface="Tahoma"/>
                        </a:rPr>
                        <a:t>8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+mn-lt"/>
                        <a:cs typeface="Times New Roman"/>
                      </a:endParaRPr>
                    </a:p>
                    <a:p>
                      <a:pPr marL="6096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+mn-lt"/>
                          <a:cs typeface="Tahoma"/>
                        </a:rPr>
                        <a:t>Утверждение</a:t>
                      </a:r>
                      <a:r>
                        <a:rPr sz="1200" spc="-1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 err="1">
                          <a:latin typeface="+mn-lt"/>
                          <a:cs typeface="Tahoma"/>
                        </a:rPr>
                        <a:t>обновленной</a:t>
                      </a:r>
                      <a:r>
                        <a:rPr sz="1200" spc="-1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ОП</a:t>
                      </a:r>
                      <a:r>
                        <a:rPr sz="1200" spc="-2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ДО</a:t>
                      </a: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+mn-lt"/>
                          <a:cs typeface="Tahoma"/>
                        </a:rPr>
                        <a:t>До</a:t>
                      </a:r>
                      <a:r>
                        <a:rPr sz="1200" spc="-35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31.08.2023</a:t>
                      </a:r>
                      <a:r>
                        <a:rPr sz="1200" spc="-3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г.</a:t>
                      </a:r>
                      <a:endParaRPr sz="1200">
                        <a:latin typeface="+mn-lt"/>
                        <a:cs typeface="Tahoma"/>
                      </a:endParaRPr>
                    </a:p>
                    <a:p>
                      <a:pPr marL="256540" marR="248920" algn="ctr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+mn-lt"/>
                          <a:cs typeface="Tahoma"/>
                        </a:rPr>
                        <a:t>(это</a:t>
                      </a:r>
                      <a:r>
                        <a:rPr sz="1200" spc="-5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-5" dirty="0">
                          <a:latin typeface="+mn-lt"/>
                          <a:cs typeface="Tahoma"/>
                        </a:rPr>
                        <a:t>крайний </a:t>
                      </a:r>
                      <a:r>
                        <a:rPr sz="1200" spc="-33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+mn-lt"/>
                          <a:cs typeface="Tahoma"/>
                        </a:rPr>
                        <a:t>срок!)</a:t>
                      </a:r>
                      <a:endParaRPr sz="1200">
                        <a:latin typeface="+mn-lt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>
                        <a:latin typeface="+mn-lt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+mn-lt"/>
                          <a:cs typeface="Tahoma"/>
                        </a:rPr>
                        <a:t>Заведующий</a:t>
                      </a:r>
                      <a:endParaRPr sz="1200">
                        <a:latin typeface="+mn-lt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7705" marR="343535" indent="-33401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spc="0" baseline="0" dirty="0" err="1">
                          <a:latin typeface="+mn-lt"/>
                          <a:cs typeface="Tahoma"/>
                        </a:rPr>
                        <a:t>Обновленная</a:t>
                      </a:r>
                      <a:r>
                        <a:rPr lang="ru-RU" sz="1200" spc="0" baseline="0" dirty="0">
                          <a:latin typeface="+mn-lt"/>
                          <a:cs typeface="Tahoma"/>
                        </a:rPr>
                        <a:t> </a:t>
                      </a:r>
                      <a:r>
                        <a:rPr sz="1200" spc="0" baseline="0" dirty="0">
                          <a:latin typeface="+mn-lt"/>
                          <a:cs typeface="Tahoma"/>
                        </a:rPr>
                        <a:t>ОП ДО  </a:t>
                      </a:r>
                      <a:r>
                        <a:rPr lang="ru-RU" sz="1200" spc="0" baseline="0" dirty="0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Приказ об </a:t>
                      </a:r>
                      <a:r>
                        <a:rPr sz="1200" spc="0" baseline="0" dirty="0" err="1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утвержде</a:t>
                      </a:r>
                      <a:r>
                        <a:rPr lang="ru-RU" sz="1200" spc="0" baseline="0" dirty="0" err="1">
                          <a:solidFill>
                            <a:srgbClr val="FF0000"/>
                          </a:solidFill>
                          <a:latin typeface="+mn-lt"/>
                          <a:cs typeface="Tahoma"/>
                        </a:rPr>
                        <a:t>нии</a:t>
                      </a:r>
                      <a:endParaRPr sz="1200" spc="0" baseline="0" dirty="0">
                        <a:solidFill>
                          <a:srgbClr val="FF0000"/>
                        </a:solidFill>
                        <a:latin typeface="+mn-lt"/>
                        <a:cs typeface="Tahoma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220578" y="118110"/>
            <a:ext cx="11825647" cy="15337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 algn="ctr">
              <a:spcBef>
                <a:spcPts val="100"/>
              </a:spcBef>
            </a:pPr>
            <a:r>
              <a:rPr lang="ru-RU" sz="2000" b="1" spc="-5" dirty="0">
                <a:solidFill>
                  <a:srgbClr val="C00000"/>
                </a:solidFill>
                <a:latin typeface="+mj-lt"/>
                <a:cs typeface="Tahoma"/>
              </a:rPr>
              <a:t>ВСПОМНИМ: С чего начался переходный период?</a:t>
            </a:r>
            <a:r>
              <a:rPr sz="2000" b="1" spc="-5" dirty="0">
                <a:latin typeface="+mj-lt"/>
                <a:cs typeface="Tahoma"/>
              </a:rPr>
              <a:t> </a:t>
            </a:r>
            <a:r>
              <a:rPr lang="ru-RU" sz="2000" b="1" spc="-5" dirty="0">
                <a:latin typeface="+mj-lt"/>
                <a:cs typeface="Tahoma"/>
              </a:rPr>
              <a:t> </a:t>
            </a:r>
            <a:r>
              <a:rPr lang="ru-RU" sz="2000" b="1" u="sng" spc="-5" dirty="0">
                <a:solidFill>
                  <a:srgbClr val="C00000"/>
                </a:solidFill>
                <a:latin typeface="+mj-lt"/>
                <a:cs typeface="Tahoma"/>
              </a:rPr>
              <a:t>В отработанных дорожных картах определены основные направления предстоящего мониторинга.</a:t>
            </a:r>
          </a:p>
          <a:p>
            <a:pPr marL="93345" algn="ctr">
              <a:spcBef>
                <a:spcPts val="100"/>
              </a:spcBef>
            </a:pPr>
            <a:r>
              <a:rPr lang="ru-RU" sz="2000" b="1" spc="-5" dirty="0">
                <a:latin typeface="+mj-lt"/>
                <a:cs typeface="Tahoma"/>
              </a:rPr>
              <a:t>Д</a:t>
            </a:r>
            <a:r>
              <a:rPr sz="2000" b="1" spc="-5" dirty="0" err="1">
                <a:latin typeface="+mj-lt"/>
                <a:cs typeface="Tahoma"/>
              </a:rPr>
              <a:t>орожн</a:t>
            </a:r>
            <a:r>
              <a:rPr lang="ru-RU" sz="2000" b="1" spc="-5" dirty="0" err="1">
                <a:latin typeface="+mj-lt"/>
                <a:cs typeface="Tahoma"/>
              </a:rPr>
              <a:t>ая</a:t>
            </a:r>
            <a:r>
              <a:rPr sz="2000" b="1" spc="-45" dirty="0">
                <a:latin typeface="+mj-lt"/>
                <a:cs typeface="Tahoma"/>
              </a:rPr>
              <a:t> </a:t>
            </a:r>
            <a:r>
              <a:rPr sz="2000" b="1" dirty="0" err="1">
                <a:latin typeface="+mj-lt"/>
                <a:cs typeface="Tahoma"/>
              </a:rPr>
              <a:t>карт</a:t>
            </a:r>
            <a:r>
              <a:rPr lang="ru-RU" sz="2000" b="1" dirty="0">
                <a:latin typeface="+mj-lt"/>
                <a:cs typeface="Tahoma"/>
              </a:rPr>
              <a:t>а (план мероприятий)</a:t>
            </a:r>
            <a:endParaRPr sz="2000" dirty="0">
              <a:latin typeface="+mj-lt"/>
              <a:cs typeface="Tahoma"/>
            </a:endParaRPr>
          </a:p>
          <a:p>
            <a:pPr marL="92710" algn="ctr"/>
            <a:r>
              <a:rPr sz="2000" b="1" spc="-5" dirty="0">
                <a:latin typeface="+mj-lt"/>
                <a:cs typeface="Tahoma"/>
              </a:rPr>
              <a:t>приведения</a:t>
            </a:r>
            <a:r>
              <a:rPr sz="2000" b="1" spc="-15" dirty="0">
                <a:latin typeface="+mj-lt"/>
                <a:cs typeface="Tahoma"/>
              </a:rPr>
              <a:t> </a:t>
            </a:r>
            <a:r>
              <a:rPr sz="2000" b="1" spc="-5" dirty="0">
                <a:latin typeface="+mj-lt"/>
                <a:cs typeface="Tahoma"/>
              </a:rPr>
              <a:t>ООП</a:t>
            </a:r>
            <a:r>
              <a:rPr sz="2000" b="1" spc="10" dirty="0">
                <a:latin typeface="+mj-lt"/>
                <a:cs typeface="Tahoma"/>
              </a:rPr>
              <a:t> </a:t>
            </a:r>
            <a:r>
              <a:rPr sz="2000" b="1" dirty="0">
                <a:latin typeface="+mj-lt"/>
                <a:cs typeface="Tahoma"/>
              </a:rPr>
              <a:t>ДО</a:t>
            </a:r>
            <a:r>
              <a:rPr sz="2000" b="1" spc="-10" dirty="0">
                <a:latin typeface="+mj-lt"/>
                <a:cs typeface="Tahoma"/>
              </a:rPr>
              <a:t> </a:t>
            </a:r>
            <a:r>
              <a:rPr sz="2000" b="1" dirty="0">
                <a:latin typeface="+mj-lt"/>
                <a:cs typeface="Tahoma"/>
              </a:rPr>
              <a:t>в</a:t>
            </a:r>
            <a:r>
              <a:rPr sz="2000" b="1" spc="15" dirty="0">
                <a:latin typeface="+mj-lt"/>
                <a:cs typeface="Tahoma"/>
              </a:rPr>
              <a:t> </a:t>
            </a:r>
            <a:r>
              <a:rPr sz="2000" b="1" spc="-5" dirty="0">
                <a:latin typeface="+mj-lt"/>
                <a:cs typeface="Tahoma"/>
              </a:rPr>
              <a:t>соответствие</a:t>
            </a:r>
            <a:r>
              <a:rPr sz="2000" b="1" spc="-30" dirty="0">
                <a:latin typeface="+mj-lt"/>
                <a:cs typeface="Tahoma"/>
              </a:rPr>
              <a:t> </a:t>
            </a:r>
            <a:r>
              <a:rPr sz="2000" b="1" dirty="0">
                <a:latin typeface="+mj-lt"/>
                <a:cs typeface="Tahoma"/>
              </a:rPr>
              <a:t>с</a:t>
            </a:r>
            <a:r>
              <a:rPr sz="2000" b="1" spc="10" dirty="0">
                <a:latin typeface="+mj-lt"/>
                <a:cs typeface="Tahoma"/>
              </a:rPr>
              <a:t> </a:t>
            </a:r>
            <a:r>
              <a:rPr sz="2000" b="1" dirty="0">
                <a:latin typeface="+mj-lt"/>
                <a:cs typeface="Tahoma"/>
              </a:rPr>
              <a:t>ФОП</a:t>
            </a:r>
            <a:r>
              <a:rPr sz="2000" b="1" spc="5" dirty="0">
                <a:latin typeface="+mj-lt"/>
                <a:cs typeface="Tahoma"/>
              </a:rPr>
              <a:t> </a:t>
            </a:r>
            <a:r>
              <a:rPr sz="2000" b="1" dirty="0">
                <a:latin typeface="+mj-lt"/>
                <a:cs typeface="Tahoma"/>
              </a:rPr>
              <a:t>ДО</a:t>
            </a:r>
            <a:r>
              <a:rPr sz="2000" b="1" spc="-10" dirty="0">
                <a:latin typeface="+mj-lt"/>
                <a:cs typeface="Tahoma"/>
              </a:rPr>
              <a:t> </a:t>
            </a:r>
            <a:r>
              <a:rPr sz="2000" b="1" dirty="0">
                <a:latin typeface="+mj-lt"/>
                <a:cs typeface="Tahoma"/>
              </a:rPr>
              <a:t>на</a:t>
            </a:r>
            <a:r>
              <a:rPr sz="2000" b="1" spc="10" dirty="0">
                <a:latin typeface="+mj-lt"/>
                <a:cs typeface="Tahoma"/>
              </a:rPr>
              <a:t> </a:t>
            </a:r>
            <a:r>
              <a:rPr sz="2000" b="1" spc="-5" dirty="0">
                <a:latin typeface="+mj-lt"/>
                <a:cs typeface="Tahoma"/>
              </a:rPr>
              <a:t>переходный</a:t>
            </a:r>
            <a:r>
              <a:rPr sz="2000" b="1" spc="-15" dirty="0">
                <a:latin typeface="+mj-lt"/>
                <a:cs typeface="Tahoma"/>
              </a:rPr>
              <a:t> </a:t>
            </a:r>
            <a:r>
              <a:rPr sz="2000" b="1" spc="-5" dirty="0">
                <a:latin typeface="+mj-lt"/>
                <a:cs typeface="Tahoma"/>
              </a:rPr>
              <a:t>период</a:t>
            </a:r>
            <a:r>
              <a:rPr sz="2000" b="1" spc="-15" dirty="0">
                <a:latin typeface="+mj-lt"/>
                <a:cs typeface="Tahoma"/>
              </a:rPr>
              <a:t> </a:t>
            </a:r>
            <a:r>
              <a:rPr sz="2000" b="1" spc="-5" dirty="0">
                <a:latin typeface="+mj-lt"/>
                <a:cs typeface="Tahoma"/>
              </a:rPr>
              <a:t>(до</a:t>
            </a:r>
            <a:r>
              <a:rPr sz="2000" b="1" spc="-10" dirty="0">
                <a:latin typeface="+mj-lt"/>
                <a:cs typeface="Tahoma"/>
              </a:rPr>
              <a:t> </a:t>
            </a:r>
            <a:r>
              <a:rPr sz="2000" b="1" spc="-5" dirty="0">
                <a:latin typeface="+mj-lt"/>
                <a:cs typeface="Tahoma"/>
              </a:rPr>
              <a:t>31.08.2023</a:t>
            </a:r>
            <a:r>
              <a:rPr sz="2000" b="1" spc="-15" dirty="0">
                <a:latin typeface="+mj-lt"/>
                <a:cs typeface="Tahoma"/>
              </a:rPr>
              <a:t> </a:t>
            </a:r>
            <a:r>
              <a:rPr sz="2000" b="1" dirty="0">
                <a:latin typeface="+mj-lt"/>
                <a:cs typeface="Tahoma"/>
              </a:rPr>
              <a:t>г.)</a:t>
            </a:r>
            <a:endParaRPr sz="2000" dirty="0">
              <a:latin typeface="+mj-lt"/>
              <a:cs typeface="Tahoma"/>
            </a:endParaRPr>
          </a:p>
          <a:p>
            <a:pPr marL="12700"/>
            <a:r>
              <a:rPr b="1" dirty="0">
                <a:solidFill>
                  <a:srgbClr val="C00000"/>
                </a:solidFill>
                <a:latin typeface="+mj-lt"/>
                <a:cs typeface="Tahoma"/>
              </a:rPr>
              <a:t>Цель:</a:t>
            </a:r>
            <a:r>
              <a:rPr b="1" spc="-10" dirty="0">
                <a:solidFill>
                  <a:srgbClr val="002060"/>
                </a:solidFill>
                <a:latin typeface="+mj-lt"/>
                <a:cs typeface="Tahoma"/>
              </a:rPr>
              <a:t> </a:t>
            </a:r>
            <a:r>
              <a:rPr b="1" spc="-5" dirty="0">
                <a:solidFill>
                  <a:srgbClr val="002060"/>
                </a:solidFill>
                <a:latin typeface="+mj-lt"/>
                <a:cs typeface="Tahoma"/>
              </a:rPr>
              <a:t>привести</a:t>
            </a:r>
            <a:r>
              <a:rPr b="1" spc="-25" dirty="0">
                <a:solidFill>
                  <a:srgbClr val="002060"/>
                </a:solidFill>
                <a:latin typeface="+mj-lt"/>
                <a:cs typeface="Tahoma"/>
              </a:rPr>
              <a:t> </a:t>
            </a:r>
            <a:r>
              <a:rPr b="1" dirty="0">
                <a:solidFill>
                  <a:srgbClr val="002060"/>
                </a:solidFill>
                <a:latin typeface="+mj-lt"/>
                <a:cs typeface="Tahoma"/>
              </a:rPr>
              <a:t>ООП</a:t>
            </a:r>
            <a:r>
              <a:rPr b="1" spc="-15" dirty="0">
                <a:solidFill>
                  <a:srgbClr val="002060"/>
                </a:solidFill>
                <a:latin typeface="+mj-lt"/>
                <a:cs typeface="Tahoma"/>
              </a:rPr>
              <a:t> </a:t>
            </a:r>
            <a:r>
              <a:rPr b="1" dirty="0">
                <a:solidFill>
                  <a:srgbClr val="002060"/>
                </a:solidFill>
                <a:latin typeface="+mj-lt"/>
                <a:cs typeface="Tahoma"/>
              </a:rPr>
              <a:t>ДО в </a:t>
            </a:r>
            <a:r>
              <a:rPr b="1" spc="-5" dirty="0">
                <a:solidFill>
                  <a:srgbClr val="002060"/>
                </a:solidFill>
                <a:latin typeface="+mj-lt"/>
                <a:cs typeface="Tahoma"/>
              </a:rPr>
              <a:t>соответствие</a:t>
            </a:r>
            <a:r>
              <a:rPr b="1" spc="-35" dirty="0">
                <a:solidFill>
                  <a:srgbClr val="002060"/>
                </a:solidFill>
                <a:latin typeface="+mj-lt"/>
                <a:cs typeface="Tahoma"/>
              </a:rPr>
              <a:t> </a:t>
            </a:r>
            <a:r>
              <a:rPr b="1" dirty="0">
                <a:solidFill>
                  <a:srgbClr val="002060"/>
                </a:solidFill>
                <a:latin typeface="+mj-lt"/>
                <a:cs typeface="Tahoma"/>
              </a:rPr>
              <a:t>с</a:t>
            </a:r>
            <a:r>
              <a:rPr b="1" spc="440" dirty="0">
                <a:solidFill>
                  <a:srgbClr val="002060"/>
                </a:solidFill>
                <a:latin typeface="+mj-lt"/>
                <a:cs typeface="Tahoma"/>
              </a:rPr>
              <a:t> </a:t>
            </a:r>
            <a:r>
              <a:rPr b="1" dirty="0">
                <a:solidFill>
                  <a:srgbClr val="002060"/>
                </a:solidFill>
                <a:latin typeface="+mj-lt"/>
                <a:cs typeface="Tahoma"/>
              </a:rPr>
              <a:t>ФОП</a:t>
            </a:r>
            <a:r>
              <a:rPr b="1" spc="-15" dirty="0">
                <a:solidFill>
                  <a:srgbClr val="002060"/>
                </a:solidFill>
                <a:latin typeface="+mj-lt"/>
                <a:cs typeface="Tahoma"/>
              </a:rPr>
              <a:t> </a:t>
            </a:r>
            <a:r>
              <a:rPr b="1" dirty="0">
                <a:solidFill>
                  <a:srgbClr val="002060"/>
                </a:solidFill>
                <a:latin typeface="+mj-lt"/>
                <a:cs typeface="Tahoma"/>
              </a:rPr>
              <a:t>ДО</a:t>
            </a:r>
            <a:r>
              <a:rPr lang="ru-RU" b="1" dirty="0">
                <a:solidFill>
                  <a:srgbClr val="002060"/>
                </a:solidFill>
                <a:latin typeface="+mj-lt"/>
                <a:cs typeface="Tahoma"/>
              </a:rPr>
              <a:t>  </a:t>
            </a:r>
            <a:r>
              <a:rPr b="1" dirty="0" err="1">
                <a:solidFill>
                  <a:srgbClr val="C00000"/>
                </a:solidFill>
                <a:latin typeface="+mj-lt"/>
                <a:cs typeface="Tahoma"/>
              </a:rPr>
              <a:t>Ожидаемый</a:t>
            </a:r>
            <a:r>
              <a:rPr b="1" spc="5" dirty="0">
                <a:solidFill>
                  <a:srgbClr val="C00000"/>
                </a:solidFill>
                <a:latin typeface="+mj-lt"/>
                <a:cs typeface="Tahoma"/>
              </a:rPr>
              <a:t> </a:t>
            </a:r>
            <a:r>
              <a:rPr b="1" spc="-5" dirty="0">
                <a:solidFill>
                  <a:srgbClr val="C00000"/>
                </a:solidFill>
                <a:latin typeface="+mj-lt"/>
                <a:cs typeface="Tahoma"/>
              </a:rPr>
              <a:t>результат:</a:t>
            </a:r>
            <a:r>
              <a:rPr b="1" spc="-15" dirty="0">
                <a:solidFill>
                  <a:srgbClr val="C00000"/>
                </a:solidFill>
                <a:latin typeface="+mj-lt"/>
                <a:cs typeface="Tahoma"/>
              </a:rPr>
              <a:t> </a:t>
            </a:r>
            <a:r>
              <a:rPr b="1" dirty="0">
                <a:solidFill>
                  <a:srgbClr val="002060"/>
                </a:solidFill>
                <a:latin typeface="+mj-lt"/>
                <a:cs typeface="Tahoma"/>
              </a:rPr>
              <a:t>ООП</a:t>
            </a:r>
            <a:r>
              <a:rPr b="1" spc="-10" dirty="0">
                <a:solidFill>
                  <a:srgbClr val="002060"/>
                </a:solidFill>
                <a:latin typeface="+mj-lt"/>
                <a:cs typeface="Tahoma"/>
              </a:rPr>
              <a:t> </a:t>
            </a:r>
            <a:r>
              <a:rPr b="1" dirty="0">
                <a:solidFill>
                  <a:srgbClr val="002060"/>
                </a:solidFill>
                <a:latin typeface="+mj-lt"/>
                <a:cs typeface="Tahoma"/>
              </a:rPr>
              <a:t>ДО</a:t>
            </a:r>
            <a:r>
              <a:rPr b="1" spc="5" dirty="0">
                <a:solidFill>
                  <a:srgbClr val="002060"/>
                </a:solidFill>
                <a:latin typeface="+mj-lt"/>
                <a:cs typeface="Tahoma"/>
              </a:rPr>
              <a:t> </a:t>
            </a:r>
            <a:r>
              <a:rPr b="1" spc="-5" dirty="0">
                <a:solidFill>
                  <a:srgbClr val="002060"/>
                </a:solidFill>
                <a:latin typeface="+mj-lt"/>
                <a:cs typeface="Tahoma"/>
              </a:rPr>
              <a:t>приведена</a:t>
            </a:r>
            <a:r>
              <a:rPr b="1" spc="-20" dirty="0">
                <a:solidFill>
                  <a:srgbClr val="002060"/>
                </a:solidFill>
                <a:latin typeface="+mj-lt"/>
                <a:cs typeface="Tahoma"/>
              </a:rPr>
              <a:t> </a:t>
            </a:r>
            <a:r>
              <a:rPr b="1" dirty="0">
                <a:solidFill>
                  <a:srgbClr val="002060"/>
                </a:solidFill>
                <a:latin typeface="+mj-lt"/>
                <a:cs typeface="Tahoma"/>
              </a:rPr>
              <a:t>в</a:t>
            </a:r>
            <a:r>
              <a:rPr b="1" spc="10" dirty="0">
                <a:solidFill>
                  <a:srgbClr val="002060"/>
                </a:solidFill>
                <a:latin typeface="+mj-lt"/>
                <a:cs typeface="Tahoma"/>
              </a:rPr>
              <a:t> </a:t>
            </a:r>
            <a:r>
              <a:rPr b="1" spc="-5" dirty="0">
                <a:solidFill>
                  <a:srgbClr val="002060"/>
                </a:solidFill>
                <a:latin typeface="+mj-lt"/>
                <a:cs typeface="Tahoma"/>
              </a:rPr>
              <a:t>соответствие</a:t>
            </a:r>
            <a:r>
              <a:rPr b="1" spc="-35" dirty="0">
                <a:solidFill>
                  <a:srgbClr val="002060"/>
                </a:solidFill>
                <a:latin typeface="+mj-lt"/>
                <a:cs typeface="Tahoma"/>
              </a:rPr>
              <a:t> </a:t>
            </a:r>
            <a:r>
              <a:rPr b="1" dirty="0">
                <a:solidFill>
                  <a:srgbClr val="002060"/>
                </a:solidFill>
                <a:latin typeface="+mj-lt"/>
                <a:cs typeface="Tahoma"/>
              </a:rPr>
              <a:t>с ФОП ДО</a:t>
            </a:r>
          </a:p>
        </p:txBody>
      </p:sp>
    </p:spTree>
    <p:extLst>
      <p:ext uri="{BB962C8B-B14F-4D97-AF65-F5344CB8AC3E}">
        <p14:creationId xmlns:p14="http://schemas.microsoft.com/office/powerpoint/2010/main" val="1032384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375787"/>
              </p:ext>
            </p:extLst>
          </p:nvPr>
        </p:nvGraphicFramePr>
        <p:xfrm>
          <a:off x="312821" y="603884"/>
          <a:ext cx="11478125" cy="6091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5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6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164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9203">
                <a:tc>
                  <a:txBody>
                    <a:bodyPr/>
                    <a:lstStyle/>
                    <a:p>
                      <a:pPr marL="90805">
                        <a:lnSpc>
                          <a:spcPts val="1160"/>
                        </a:lnSpc>
                      </a:pPr>
                      <a:r>
                        <a:rPr sz="1000" b="1" dirty="0">
                          <a:latin typeface="Tahoma"/>
                          <a:cs typeface="Tahoma"/>
                        </a:rPr>
                        <a:t>№</a:t>
                      </a:r>
                      <a:endParaRPr sz="1000">
                        <a:latin typeface="Tahoma"/>
                        <a:cs typeface="Tahoma"/>
                      </a:endParaRPr>
                    </a:p>
                    <a:p>
                      <a:pPr marL="127000" marR="81915" indent="-36830">
                        <a:lnSpc>
                          <a:spcPct val="107000"/>
                        </a:lnSpc>
                      </a:pPr>
                      <a:r>
                        <a:rPr sz="1000" b="1" dirty="0">
                          <a:latin typeface="Tahoma"/>
                          <a:cs typeface="Tahoma"/>
                        </a:rPr>
                        <a:t>п/  </a:t>
                      </a:r>
                      <a:r>
                        <a:rPr sz="1000" b="1" spc="-5" dirty="0">
                          <a:latin typeface="Tahoma"/>
                          <a:cs typeface="Tahoma"/>
                        </a:rPr>
                        <a:t>п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619125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Tahoma"/>
                          <a:cs typeface="Tahoma"/>
                        </a:rPr>
                        <a:t>Наименование</a:t>
                      </a:r>
                      <a:r>
                        <a:rPr sz="1000" b="1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10" dirty="0">
                          <a:latin typeface="Tahoma"/>
                          <a:cs typeface="Tahoma"/>
                        </a:rPr>
                        <a:t>мероприятий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Tahoma"/>
                          <a:cs typeface="Tahoma"/>
                        </a:rPr>
                        <a:t>Срок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512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ahoma"/>
                          <a:cs typeface="Tahoma"/>
                        </a:rPr>
                        <a:t>Ответственные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ahoma"/>
                          <a:cs typeface="Tahoma"/>
                        </a:rPr>
                        <a:t>Результат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183">
                <a:tc gridSpan="5">
                  <a:txBody>
                    <a:bodyPr/>
                    <a:lstStyle/>
                    <a:p>
                      <a:pPr marL="2590165">
                        <a:lnSpc>
                          <a:spcPts val="1280"/>
                        </a:lnSpc>
                        <a:tabLst>
                          <a:tab pos="3504565" algn="l"/>
                        </a:tabLst>
                      </a:pPr>
                      <a:r>
                        <a:rPr sz="1100" b="1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2.	</a:t>
                      </a:r>
                      <a:r>
                        <a:rPr sz="1100" b="1" spc="-5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Нормативно-правовое</a:t>
                      </a:r>
                      <a:r>
                        <a:rPr sz="1100" b="1" spc="-55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обеспечение</a:t>
                      </a:r>
                      <a:endParaRPr sz="1100" dirty="0">
                        <a:solidFill>
                          <a:srgbClr val="7030A0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8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R="12192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Tahoma"/>
                          <a:cs typeface="Tahoma"/>
                        </a:rPr>
                        <a:t>9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68580" marR="97790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Разработка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локальных актов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ДОО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по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 err="1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приведению</a:t>
                      </a:r>
                      <a:r>
                        <a:rPr sz="1100" spc="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ОП</a:t>
                      </a:r>
                      <a:r>
                        <a:rPr sz="1100" spc="-1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в</a:t>
                      </a:r>
                      <a:r>
                        <a:rPr sz="1100" spc="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соответствие</a:t>
                      </a:r>
                      <a:r>
                        <a:rPr sz="1100" spc="1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ФОП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Tahoma"/>
                          <a:cs typeface="Tahoma"/>
                        </a:rPr>
                        <a:t>Январь-февраль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6280" marR="161925" indent="-547370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100" dirty="0">
                          <a:latin typeface="Tahoma"/>
                          <a:cs typeface="Tahoma"/>
                        </a:rPr>
                        <a:t>Рабочая</a:t>
                      </a:r>
                      <a:r>
                        <a:rPr sz="11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группа</a:t>
                      </a:r>
                      <a:r>
                        <a:rPr sz="11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(ФИО </a:t>
                      </a:r>
                      <a:r>
                        <a:rPr sz="1100" spc="-3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отв.)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5730" marR="116205" algn="ctr">
                        <a:lnSpc>
                          <a:spcPts val="1320"/>
                        </a:lnSpc>
                        <a:spcBef>
                          <a:spcPts val="35"/>
                        </a:spcBef>
                      </a:pPr>
                      <a:r>
                        <a:rPr sz="1100" spc="-5" dirty="0">
                          <a:latin typeface="Tahoma"/>
                          <a:cs typeface="Tahoma"/>
                        </a:rPr>
                        <a:t>Утверждены локальные </a:t>
                      </a:r>
                      <a:r>
                        <a:rPr sz="1100" dirty="0" err="1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акты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3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(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Порядок приведения в соответствие ООП ДО, </a:t>
                      </a:r>
                      <a:r>
                        <a:rPr sz="1100" dirty="0" err="1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приказ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о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создании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рабочей </a:t>
                      </a:r>
                      <a:r>
                        <a:rPr sz="1100" spc="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группы, </a:t>
                      </a:r>
                      <a:r>
                        <a:rPr lang="ru-RU"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</a:t>
                      </a:r>
                      <a:r>
                        <a:rPr sz="1100" spc="-5" dirty="0" err="1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оложение</a:t>
                      </a:r>
                      <a:r>
                        <a:rPr sz="1100" spc="-1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о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 err="1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деятельности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рабочей группы, </a:t>
                      </a:r>
                      <a:r>
                        <a:rPr sz="1100" spc="-33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lang="ru-RU" sz="1100" spc="-33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</a:t>
                      </a:r>
                      <a:r>
                        <a:rPr sz="1100" dirty="0" err="1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орожная</a:t>
                      </a:r>
                      <a:r>
                        <a:rPr sz="1100" spc="-1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карта</a:t>
                      </a:r>
                      <a:r>
                        <a:rPr sz="1100" spc="-2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перехода</a:t>
                      </a:r>
                      <a:endParaRPr sz="1100" dirty="0">
                        <a:solidFill>
                          <a:srgbClr val="FF0000"/>
                        </a:solidFill>
                        <a:latin typeface="Tahoma"/>
                        <a:cs typeface="Tahoma"/>
                      </a:endParaRPr>
                    </a:p>
                    <a:p>
                      <a:pPr marL="3810" algn="ctr">
                        <a:lnSpc>
                          <a:spcPts val="1180"/>
                        </a:lnSpc>
                      </a:pP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ДОО</a:t>
                      </a:r>
                      <a:r>
                        <a:rPr sz="1100" spc="-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на</a:t>
                      </a:r>
                      <a:r>
                        <a:rPr sz="1100" spc="-2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ФОП</a:t>
                      </a:r>
                      <a:r>
                        <a:rPr sz="1100" spc="-2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ДО)</a:t>
                      </a: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8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R="83820" algn="r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Tahoma"/>
                          <a:cs typeface="Tahoma"/>
                        </a:rPr>
                        <a:t>10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706755">
                        <a:lnSpc>
                          <a:spcPts val="1320"/>
                        </a:lnSpc>
                        <a:spcBef>
                          <a:spcPts val="40"/>
                        </a:spcBef>
                      </a:pP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Формирование пополняемого банка </a:t>
                      </a:r>
                      <a:r>
                        <a:rPr sz="1100" spc="-3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нормативно-правовых</a:t>
                      </a:r>
                      <a:r>
                        <a:rPr sz="1100" spc="-4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документов</a:t>
                      </a:r>
                      <a:r>
                        <a:rPr sz="1100" spc="-4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и</a:t>
                      </a:r>
                    </a:p>
                    <a:p>
                      <a:pPr marL="68580" marR="324485">
                        <a:lnSpc>
                          <a:spcPts val="1320"/>
                        </a:lnSpc>
                      </a:pP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методических</a:t>
                      </a:r>
                      <a:r>
                        <a:rPr sz="1100" spc="1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материалов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по</a:t>
                      </a:r>
                      <a:r>
                        <a:rPr sz="1100" spc="2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приведению </a:t>
                      </a:r>
                      <a:r>
                        <a:rPr sz="1100" spc="-3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ООП</a:t>
                      </a:r>
                      <a:r>
                        <a:rPr sz="1100" spc="-2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</a:t>
                      </a:r>
                      <a:r>
                        <a:rPr sz="1100" spc="-1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в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соответствие</a:t>
                      </a:r>
                      <a:r>
                        <a:rPr sz="1100" spc="1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ФОП</a:t>
                      </a:r>
                      <a:r>
                        <a:rPr sz="1100" spc="-1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</a:t>
                      </a:r>
                    </a:p>
                    <a:p>
                      <a:pPr marL="68580" marR="1074420">
                        <a:lnSpc>
                          <a:spcPts val="1320"/>
                        </a:lnSpc>
                      </a:pPr>
                      <a:r>
                        <a:rPr sz="1100" dirty="0">
                          <a:latin typeface="Tahoma"/>
                          <a:cs typeface="Tahoma"/>
                        </a:rPr>
                        <a:t>(федеральный, </a:t>
                      </a:r>
                      <a:r>
                        <a:rPr sz="1100" spc="-5" dirty="0">
                          <a:latin typeface="Tahoma"/>
                          <a:cs typeface="Tahoma"/>
                        </a:rPr>
                        <a:t>региональный, </a:t>
                      </a:r>
                      <a:r>
                        <a:rPr sz="1100" spc="-3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муниципальный</a:t>
                      </a:r>
                      <a:r>
                        <a:rPr sz="11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уровень)</a:t>
                      </a: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Tahoma"/>
                          <a:cs typeface="Tahoma"/>
                        </a:rPr>
                        <a:t>Январь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6280" marR="161925" indent="-547370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100" dirty="0">
                          <a:latin typeface="Tahoma"/>
                          <a:cs typeface="Tahoma"/>
                        </a:rPr>
                        <a:t>Рабочая</a:t>
                      </a:r>
                      <a:r>
                        <a:rPr sz="11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группа</a:t>
                      </a:r>
                      <a:r>
                        <a:rPr sz="11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(ФИО </a:t>
                      </a:r>
                      <a:r>
                        <a:rPr sz="1100" spc="-3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отв.)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231140" marR="200660" indent="-22860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Создан</a:t>
                      </a:r>
                      <a:r>
                        <a:rPr sz="1100" spc="-2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пополняемый</a:t>
                      </a:r>
                      <a:r>
                        <a:rPr sz="1100" spc="-4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банк </a:t>
                      </a:r>
                      <a:r>
                        <a:rPr sz="1100" spc="-3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документов</a:t>
                      </a:r>
                      <a:r>
                        <a:rPr sz="1100" spc="-2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-1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 err="1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материалов</a:t>
                      </a:r>
                      <a:r>
                        <a:rPr lang="ru-RU"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(размещен на сайте ДОО)</a:t>
                      </a:r>
                      <a:endParaRPr sz="1100" dirty="0">
                        <a:solidFill>
                          <a:srgbClr val="FF0000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13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83820" algn="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100" spc="-5" dirty="0">
                          <a:latin typeface="Tahoma"/>
                          <a:cs typeface="Tahoma"/>
                        </a:rPr>
                        <a:t>11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40640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Изучение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пакета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нормативно-правовых </a:t>
                      </a:r>
                      <a:r>
                        <a:rPr sz="1100" spc="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документов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по приведению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ООП ДО в </a:t>
                      </a:r>
                      <a:r>
                        <a:rPr sz="1100" spc="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соответствие с ФОП ДО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(федеральный, </a:t>
                      </a:r>
                      <a:r>
                        <a:rPr sz="11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latin typeface="Tahoma"/>
                          <a:cs typeface="Tahoma"/>
                        </a:rPr>
                        <a:t>региональный,</a:t>
                      </a:r>
                      <a:r>
                        <a:rPr sz="11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муниципальный</a:t>
                      </a:r>
                      <a:r>
                        <a:rPr sz="11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уровень)</a:t>
                      </a: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100" spc="-5" dirty="0">
                          <a:latin typeface="Tahoma"/>
                          <a:cs typeface="Tahoma"/>
                        </a:rPr>
                        <a:t>Январь-февраль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414020" marR="338455" indent="-6731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Tahoma"/>
                          <a:cs typeface="Tahoma"/>
                        </a:rPr>
                        <a:t>Рабочая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latin typeface="Tahoma"/>
                          <a:cs typeface="Tahoma"/>
                        </a:rPr>
                        <a:t>группа, </a:t>
                      </a:r>
                      <a:r>
                        <a:rPr sz="1100" spc="-3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latin typeface="Tahoma"/>
                          <a:cs typeface="Tahoma"/>
                        </a:rPr>
                        <a:t>педагоги</a:t>
                      </a:r>
                      <a:r>
                        <a:rPr sz="11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ДОО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 marL="647065" marR="327660" indent="-309880">
                        <a:lnSpc>
                          <a:spcPct val="100000"/>
                        </a:lnSpc>
                      </a:pP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Листы</a:t>
                      </a:r>
                      <a:r>
                        <a:rPr sz="1100" spc="-1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ознакомления</a:t>
                      </a:r>
                      <a:r>
                        <a:rPr sz="1100" spc="-4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 </a:t>
                      </a:r>
                      <a:r>
                        <a:rPr sz="1100" spc="-3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документами</a:t>
                      </a: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58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R="8382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Tahoma"/>
                          <a:cs typeface="Tahoma"/>
                        </a:rPr>
                        <a:t>12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  <a:p>
                      <a:pPr marL="68580" marR="281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Экспертиза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действующих</a:t>
                      </a:r>
                      <a:r>
                        <a:rPr sz="1100" spc="1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локальных</a:t>
                      </a:r>
                      <a:r>
                        <a:rPr sz="1100" spc="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актов </a:t>
                      </a:r>
                      <a:r>
                        <a:rPr sz="1100" spc="-32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ДОО,</a:t>
                      </a:r>
                      <a:r>
                        <a:rPr sz="1100" spc="-1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внесение</a:t>
                      </a:r>
                      <a:r>
                        <a:rPr sz="1100" spc="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изменений,</a:t>
                      </a:r>
                      <a:r>
                        <a:rPr sz="1100" spc="-1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актуализация</a:t>
                      </a:r>
                      <a:endParaRPr sz="1100" dirty="0">
                        <a:solidFill>
                          <a:srgbClr val="FF0000"/>
                        </a:solidFill>
                        <a:latin typeface="Tahoma"/>
                        <a:cs typeface="Tahoma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Tahoma"/>
                          <a:cs typeface="Tahoma"/>
                        </a:rPr>
                        <a:t>(при</a:t>
                      </a:r>
                      <a:r>
                        <a:rPr sz="11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необходимости)</a:t>
                      </a: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Tahoma"/>
                          <a:cs typeface="Tahoma"/>
                        </a:rPr>
                        <a:t>февраль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6280" marR="161925" indent="-547370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sz="1100" dirty="0">
                          <a:latin typeface="Tahoma"/>
                          <a:cs typeface="Tahoma"/>
                        </a:rPr>
                        <a:t>Рабочая</a:t>
                      </a:r>
                      <a:r>
                        <a:rPr sz="11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группа</a:t>
                      </a:r>
                      <a:r>
                        <a:rPr sz="11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(ФИО </a:t>
                      </a:r>
                      <a:r>
                        <a:rPr sz="1100" spc="-3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отв.)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245" marR="172085" algn="ctr">
                        <a:lnSpc>
                          <a:spcPts val="1320"/>
                        </a:lnSpc>
                        <a:spcBef>
                          <a:spcPts val="40"/>
                        </a:spcBef>
                      </a:pPr>
                      <a:r>
                        <a:rPr sz="1100" dirty="0">
                          <a:solidFill>
                            <a:schemeClr val="tx1"/>
                          </a:solidFill>
                          <a:latin typeface="Tahoma"/>
                          <a:cs typeface="Tahoma"/>
                        </a:rPr>
                        <a:t>Отчет </a:t>
                      </a:r>
                      <a:r>
                        <a:rPr sz="1100" spc="-5" dirty="0">
                          <a:solidFill>
                            <a:schemeClr val="tx1"/>
                          </a:solidFill>
                          <a:latin typeface="Tahoma"/>
                          <a:cs typeface="Tahoma"/>
                        </a:rPr>
                        <a:t>по результатам </a:t>
                      </a:r>
                      <a:r>
                        <a:rPr sz="1100" dirty="0">
                          <a:solidFill>
                            <a:schemeClr val="tx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chemeClr val="tx1"/>
                          </a:solidFill>
                          <a:latin typeface="Tahoma"/>
                          <a:cs typeface="Tahoma"/>
                        </a:rPr>
                        <a:t>экспертизы</a:t>
                      </a:r>
                      <a:r>
                        <a:rPr sz="1100" spc="-15" dirty="0">
                          <a:solidFill>
                            <a:schemeClr val="tx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chemeClr val="tx1"/>
                          </a:solidFill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10" dirty="0">
                          <a:solidFill>
                            <a:schemeClr val="tx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chemeClr val="tx1"/>
                          </a:solidFill>
                          <a:latin typeface="Tahoma"/>
                          <a:cs typeface="Tahoma"/>
                        </a:rPr>
                        <a:t>проекты</a:t>
                      </a:r>
                      <a:r>
                        <a:rPr sz="1100" spc="-10" dirty="0">
                          <a:solidFill>
                            <a:schemeClr val="tx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chemeClr val="tx1"/>
                          </a:solidFill>
                          <a:latin typeface="Tahoma"/>
                          <a:cs typeface="Tahoma"/>
                        </a:rPr>
                        <a:t>(при</a:t>
                      </a:r>
                    </a:p>
                    <a:p>
                      <a:pPr marL="78740" marR="69215" algn="ctr">
                        <a:lnSpc>
                          <a:spcPts val="1320"/>
                        </a:lnSpc>
                      </a:pPr>
                      <a:r>
                        <a:rPr sz="1100" dirty="0">
                          <a:solidFill>
                            <a:schemeClr val="tx1"/>
                          </a:solidFill>
                          <a:latin typeface="Tahoma"/>
                          <a:cs typeface="Tahoma"/>
                        </a:rPr>
                        <a:t>необходимости)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обновленных </a:t>
                      </a:r>
                      <a:r>
                        <a:rPr sz="1100" spc="-3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локальных </a:t>
                      </a:r>
                      <a:r>
                        <a:rPr sz="1100" dirty="0" err="1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документов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(</a:t>
                      </a:r>
                      <a:r>
                        <a:rPr lang="ru-RU"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Положение</a:t>
                      </a:r>
                      <a:r>
                        <a:rPr lang="ru-RU" sz="1100" spc="-5" baseline="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о ВСОКО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, </a:t>
                      </a:r>
                      <a:r>
                        <a:rPr sz="1100" spc="-3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 err="1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Программ</a:t>
                      </a:r>
                      <a:r>
                        <a:rPr lang="ru-RU"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а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развития,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Договор </a:t>
                      </a:r>
                      <a:r>
                        <a:rPr sz="1100" spc="-3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</a:t>
                      </a:r>
                      <a:r>
                        <a:rPr sz="1100" spc="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родителями</a:t>
                      </a:r>
                      <a:r>
                        <a:rPr sz="1100" spc="-2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т.д.)</a:t>
                      </a: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183">
                <a:tc gridSpan="5">
                  <a:txBody>
                    <a:bodyPr/>
                    <a:lstStyle/>
                    <a:p>
                      <a:pPr marL="3060700">
                        <a:lnSpc>
                          <a:spcPct val="100000"/>
                        </a:lnSpc>
                        <a:spcBef>
                          <a:spcPts val="20"/>
                        </a:spcBef>
                        <a:tabLst>
                          <a:tab pos="3975100" algn="l"/>
                        </a:tabLst>
                      </a:pPr>
                      <a:r>
                        <a:rPr sz="1100" b="1" dirty="0">
                          <a:latin typeface="Tahoma"/>
                          <a:cs typeface="Tahoma"/>
                        </a:rPr>
                        <a:t>3.	</a:t>
                      </a:r>
                      <a:r>
                        <a:rPr sz="1100" b="1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Кадровое</a:t>
                      </a:r>
                      <a:r>
                        <a:rPr sz="1100" b="1" spc="-70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обеспечение</a:t>
                      </a:r>
                      <a:endParaRPr sz="1100" dirty="0">
                        <a:solidFill>
                          <a:srgbClr val="7030A0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7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R="83820" algn="r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Tahoma"/>
                          <a:cs typeface="Tahoma"/>
                        </a:rPr>
                        <a:t>13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196215">
                        <a:lnSpc>
                          <a:spcPct val="107300"/>
                        </a:lnSpc>
                        <a:spcBef>
                          <a:spcPts val="575"/>
                        </a:spcBef>
                      </a:pP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Проведение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цикла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педсоветов,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семинаров в </a:t>
                      </a:r>
                      <a:r>
                        <a:rPr sz="1100" spc="-3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ДОО</a:t>
                      </a:r>
                      <a:r>
                        <a:rPr sz="1100" spc="-1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по</a:t>
                      </a:r>
                      <a:r>
                        <a:rPr sz="1100" spc="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вопросам</a:t>
                      </a:r>
                      <a:r>
                        <a:rPr sz="1100" spc="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приведения</a:t>
                      </a:r>
                      <a:r>
                        <a:rPr sz="1100" spc="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ООП</a:t>
                      </a:r>
                      <a:r>
                        <a:rPr sz="1100" spc="-2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 в</a:t>
                      </a: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соответствие</a:t>
                      </a:r>
                      <a:r>
                        <a:rPr sz="1100" spc="-2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</a:t>
                      </a:r>
                      <a:r>
                        <a:rPr sz="1100" spc="-1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ФОП</a:t>
                      </a:r>
                      <a:r>
                        <a:rPr sz="1100" spc="-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</a:t>
                      </a:r>
                    </a:p>
                  </a:txBody>
                  <a:tcPr marL="0" marR="0" marT="730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8945" marR="440055" algn="ctr">
                        <a:lnSpc>
                          <a:spcPct val="107300"/>
                        </a:lnSpc>
                        <a:spcBef>
                          <a:spcPts val="575"/>
                        </a:spcBef>
                      </a:pPr>
                      <a:r>
                        <a:rPr sz="1100" spc="-5" dirty="0">
                          <a:latin typeface="Tahoma"/>
                          <a:cs typeface="Tahoma"/>
                        </a:rPr>
                        <a:t>Янв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а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рь  Май </a:t>
                      </a:r>
                      <a:r>
                        <a:rPr sz="11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latin typeface="Tahoma"/>
                          <a:cs typeface="Tahoma"/>
                        </a:rPr>
                        <a:t>август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85"/>
                        </a:lnSpc>
                      </a:pPr>
                      <a:r>
                        <a:rPr sz="1100" spc="-5" dirty="0">
                          <a:latin typeface="Tahoma"/>
                          <a:cs typeface="Tahoma"/>
                        </a:rPr>
                        <a:t>Заведующий,</a:t>
                      </a:r>
                      <a:r>
                        <a:rPr sz="11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ст.</a:t>
                      </a:r>
                      <a:endParaRPr sz="1100">
                        <a:latin typeface="Tahoma"/>
                        <a:cs typeface="Tahoma"/>
                      </a:endParaRPr>
                    </a:p>
                    <a:p>
                      <a:pPr marL="80645" marR="73660" algn="ctr">
                        <a:lnSpc>
                          <a:spcPct val="1068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Tahoma"/>
                          <a:cs typeface="Tahoma"/>
                        </a:rPr>
                        <a:t>воспитатель (методист), </a:t>
                      </a:r>
                      <a:r>
                        <a:rPr sz="1100" spc="-3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latin typeface="Tahoma"/>
                          <a:cs typeface="Tahoma"/>
                        </a:rPr>
                        <a:t>руководитель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рабочей </a:t>
                      </a:r>
                      <a:r>
                        <a:rPr sz="11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группы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9385" marR="150495" algn="ctr">
                        <a:lnSpc>
                          <a:spcPct val="1073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latin typeface="Tahoma"/>
                          <a:cs typeface="Tahoma"/>
                        </a:rPr>
                        <a:t>Изменения</a:t>
                      </a:r>
                      <a:r>
                        <a:rPr sz="11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в</a:t>
                      </a:r>
                      <a:r>
                        <a:rPr sz="11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годовом</a:t>
                      </a:r>
                      <a:r>
                        <a:rPr sz="11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latin typeface="Tahoma"/>
                          <a:cs typeface="Tahoma"/>
                        </a:rPr>
                        <a:t>плане </a:t>
                      </a:r>
                      <a:r>
                        <a:rPr sz="1100" spc="-3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работы,</a:t>
                      </a:r>
                    </a:p>
                    <a:p>
                      <a:pPr marL="4699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протоколы</a:t>
                      </a:r>
                      <a:r>
                        <a:rPr sz="1100" spc="-2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педсоветов</a:t>
                      </a:r>
                      <a:endParaRPr sz="1100" dirty="0">
                        <a:solidFill>
                          <a:srgbClr val="FF0000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75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R="114935" algn="r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Tahoma"/>
                          <a:cs typeface="Tahoma"/>
                        </a:rPr>
                        <a:t>14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85"/>
                        </a:lnSpc>
                      </a:pP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Обеспечение</a:t>
                      </a:r>
                      <a:r>
                        <a:rPr sz="1100" spc="18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участия</a:t>
                      </a:r>
                      <a:r>
                        <a:rPr sz="1100" spc="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педагогов</a:t>
                      </a:r>
                      <a:r>
                        <a:rPr sz="1100" spc="1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в</a:t>
                      </a:r>
                      <a:r>
                        <a:rPr sz="1100" spc="1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семинарах,</a:t>
                      </a:r>
                    </a:p>
                    <a:p>
                      <a:pPr marL="68580" marR="179705">
                        <a:lnSpc>
                          <a:spcPct val="1069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конференциях, форумах,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курсах повышения </a:t>
                      </a:r>
                      <a:r>
                        <a:rPr sz="1100" spc="-3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квалификации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и других мероприятиях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по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вопросам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перехода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на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ФОП</a:t>
                      </a:r>
                      <a:r>
                        <a:rPr sz="1100" spc="-1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Tahoma"/>
                          <a:cs typeface="Tahoma"/>
                        </a:rPr>
                        <a:t>Январь</a:t>
                      </a:r>
                      <a:r>
                        <a:rPr sz="11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-</a:t>
                      </a:r>
                      <a:r>
                        <a:rPr sz="11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latin typeface="Tahoma"/>
                          <a:cs typeface="Tahoma"/>
                        </a:rPr>
                        <a:t>август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85"/>
                        </a:lnSpc>
                      </a:pPr>
                      <a:r>
                        <a:rPr sz="1100" spc="-5" dirty="0">
                          <a:latin typeface="Tahoma"/>
                          <a:cs typeface="Tahoma"/>
                        </a:rPr>
                        <a:t>Заведующий,</a:t>
                      </a:r>
                      <a:r>
                        <a:rPr sz="11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ст.</a:t>
                      </a:r>
                      <a:endParaRPr sz="1100">
                        <a:latin typeface="Tahoma"/>
                        <a:cs typeface="Tahoma"/>
                      </a:endParaRPr>
                    </a:p>
                    <a:p>
                      <a:pPr marL="80645" marR="73025" algn="ctr">
                        <a:lnSpc>
                          <a:spcPct val="1069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Tahoma"/>
                          <a:cs typeface="Tahoma"/>
                        </a:rPr>
                        <a:t>воспитатель (методист), </a:t>
                      </a:r>
                      <a:r>
                        <a:rPr sz="1100" spc="-3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latin typeface="Tahoma"/>
                          <a:cs typeface="Tahoma"/>
                        </a:rPr>
                        <a:t>руководитель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рабочей </a:t>
                      </a:r>
                      <a:r>
                        <a:rPr sz="11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группы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Сертификаты,</a:t>
                      </a:r>
                      <a:r>
                        <a:rPr sz="1100" spc="-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записи</a:t>
                      </a:r>
                      <a:endParaRPr sz="1100" dirty="0">
                        <a:solidFill>
                          <a:srgbClr val="FF0000"/>
                        </a:solidFill>
                        <a:latin typeface="Tahoma"/>
                        <a:cs typeface="Tahoma"/>
                      </a:endParaRPr>
                    </a:p>
                    <a:p>
                      <a:pPr marL="173355" marR="163830" algn="ctr">
                        <a:lnSpc>
                          <a:spcPct val="107300"/>
                        </a:lnSpc>
                      </a:pP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мероприятий,</a:t>
                      </a:r>
                      <a:r>
                        <a:rPr sz="1100" spc="-4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план</a:t>
                      </a:r>
                      <a:r>
                        <a:rPr sz="1100" spc="-2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участия </a:t>
                      </a:r>
                      <a:r>
                        <a:rPr sz="1100" spc="-3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педагогов</a:t>
                      </a:r>
                      <a:r>
                        <a:rPr sz="1100" spc="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в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КПК</a:t>
                      </a:r>
                      <a:r>
                        <a:rPr sz="1100" spc="-1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и </a:t>
                      </a:r>
                      <a:r>
                        <a:rPr sz="11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др.</a:t>
                      </a:r>
                      <a:endParaRPr sz="1100" dirty="0">
                        <a:solidFill>
                          <a:srgbClr val="FF0000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43122" y="133347"/>
            <a:ext cx="4765040" cy="319959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000" b="1" dirty="0">
                <a:solidFill>
                  <a:srgbClr val="000000"/>
                </a:solidFill>
              </a:rPr>
              <a:t>Д</a:t>
            </a:r>
            <a:r>
              <a:rPr sz="2000" b="1" dirty="0" err="1">
                <a:solidFill>
                  <a:srgbClr val="000000"/>
                </a:solidFill>
              </a:rPr>
              <a:t>орожн</a:t>
            </a:r>
            <a:r>
              <a:rPr lang="ru-RU" sz="2000" b="1" dirty="0" err="1">
                <a:solidFill>
                  <a:srgbClr val="000000"/>
                </a:solidFill>
              </a:rPr>
              <a:t>ая</a:t>
            </a:r>
            <a:r>
              <a:rPr sz="2000" b="1" spc="10" dirty="0">
                <a:solidFill>
                  <a:srgbClr val="000000"/>
                </a:solidFill>
              </a:rPr>
              <a:t> </a:t>
            </a:r>
            <a:r>
              <a:rPr sz="2000" b="1" spc="-5" dirty="0" err="1">
                <a:solidFill>
                  <a:srgbClr val="000000"/>
                </a:solidFill>
              </a:rPr>
              <a:t>карт</a:t>
            </a:r>
            <a:r>
              <a:rPr lang="ru-RU" sz="2000" b="1" spc="-5" dirty="0">
                <a:solidFill>
                  <a:srgbClr val="000000"/>
                </a:solidFill>
              </a:rPr>
              <a:t>а</a:t>
            </a:r>
            <a:r>
              <a:rPr sz="2000" b="1" spc="-10" dirty="0">
                <a:solidFill>
                  <a:srgbClr val="000000"/>
                </a:solidFill>
              </a:rPr>
              <a:t> </a:t>
            </a:r>
            <a:r>
              <a:rPr sz="1900" spc="-60" dirty="0">
                <a:solidFill>
                  <a:srgbClr val="000000"/>
                </a:solidFill>
                <a:latin typeface="Tahoma"/>
                <a:cs typeface="Tahoma"/>
              </a:rPr>
              <a:t>(продолжение)</a:t>
            </a:r>
            <a:endParaRPr sz="19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55774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365304"/>
              </p:ext>
            </p:extLst>
          </p:nvPr>
        </p:nvGraphicFramePr>
        <p:xfrm>
          <a:off x="541420" y="1022684"/>
          <a:ext cx="11032957" cy="60827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5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78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7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4697">
                <a:tc>
                  <a:txBody>
                    <a:bodyPr/>
                    <a:lstStyle/>
                    <a:p>
                      <a:pPr marL="90805" marR="81915" algn="just">
                        <a:lnSpc>
                          <a:spcPts val="1280"/>
                        </a:lnSpc>
                        <a:spcBef>
                          <a:spcPts val="40"/>
                        </a:spcBef>
                      </a:pPr>
                      <a:r>
                        <a:rPr sz="1400" b="1" dirty="0">
                          <a:latin typeface="Tahoma"/>
                          <a:cs typeface="Tahoma"/>
                        </a:rPr>
                        <a:t>№  п/  </a:t>
                      </a:r>
                      <a:r>
                        <a:rPr sz="1400" b="1" spc="-5" dirty="0">
                          <a:latin typeface="Tahoma"/>
                          <a:cs typeface="Tahoma"/>
                        </a:rPr>
                        <a:t>п</a:t>
                      </a:r>
                      <a:endParaRPr sz="1400" dirty="0">
                        <a:latin typeface="Tahoma"/>
                        <a:cs typeface="Tahoma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619125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Наименование</a:t>
                      </a:r>
                      <a:r>
                        <a:rPr sz="1400" b="1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-5" dirty="0">
                          <a:latin typeface="Tahoma"/>
                          <a:cs typeface="Tahoma"/>
                        </a:rPr>
                        <a:t>мероприятий</a:t>
                      </a:r>
                      <a:endParaRPr sz="1400" dirty="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Tahoma"/>
                          <a:cs typeface="Tahoma"/>
                        </a:rPr>
                        <a:t>Срок</a:t>
                      </a:r>
                      <a:endParaRPr sz="1400" dirty="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Ответственные</a:t>
                      </a:r>
                      <a:endParaRPr sz="1400" dirty="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Tahoma"/>
                          <a:cs typeface="Tahoma"/>
                        </a:rPr>
                        <a:t>Результат</a:t>
                      </a:r>
                      <a:endParaRPr sz="1400" dirty="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775">
                <a:tc gridSpan="5">
                  <a:txBody>
                    <a:bodyPr/>
                    <a:lstStyle/>
                    <a:p>
                      <a:pPr marL="2432685">
                        <a:lnSpc>
                          <a:spcPts val="1280"/>
                        </a:lnSpc>
                        <a:tabLst>
                          <a:tab pos="3347720" algn="l"/>
                        </a:tabLst>
                      </a:pPr>
                      <a:r>
                        <a:rPr sz="1400" b="1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4.	</a:t>
                      </a:r>
                      <a:r>
                        <a:rPr sz="1400" b="1" spc="-5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Материально-техническое</a:t>
                      </a:r>
                      <a:r>
                        <a:rPr sz="1400" b="1" spc="-35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обеспечение</a:t>
                      </a:r>
                      <a:endParaRPr sz="1400" dirty="0">
                        <a:solidFill>
                          <a:srgbClr val="7030A0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97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15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233679" algn="just">
                        <a:lnSpc>
                          <a:spcPct val="107300"/>
                        </a:lnSpc>
                        <a:spcBef>
                          <a:spcPts val="969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Анализ материально-технических условий,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электронно-цифровых ресурсов перехода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к </a:t>
                      </a:r>
                      <a:r>
                        <a:rPr sz="1400" spc="-3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реализации</a:t>
                      </a:r>
                      <a:r>
                        <a:rPr sz="1400" spc="-1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ООП</a:t>
                      </a:r>
                      <a:r>
                        <a:rPr sz="1400" spc="-1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на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основе</a:t>
                      </a:r>
                      <a:r>
                        <a:rPr sz="1400" spc="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ФОП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</a:t>
                      </a: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Март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Рабочая</a:t>
                      </a:r>
                      <a:r>
                        <a:rPr sz="14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группа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62865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Справка/протокол по итогам анализа УМК, внесение изменений в методическое обеспечение ОП ДО</a:t>
                      </a:r>
                    </a:p>
                    <a:p>
                      <a:pPr marL="0" marR="62865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Инфраструктурный лист ДОО</a:t>
                      </a:r>
                    </a:p>
                    <a:p>
                      <a:pPr marL="0" marR="62865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dirty="0">
                          <a:latin typeface="Tahoma"/>
                          <a:cs typeface="Tahoma"/>
                        </a:rPr>
                        <a:t>Внесение</a:t>
                      </a:r>
                      <a:r>
                        <a:rPr lang="ru-RU" sz="1400" baseline="0" dirty="0">
                          <a:latin typeface="Tahoma"/>
                          <a:cs typeface="Tahoma"/>
                        </a:rPr>
                        <a:t> </a:t>
                      </a:r>
                      <a:r>
                        <a:rPr lang="ru-RU" sz="1400" baseline="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изменений 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по </a:t>
                      </a:r>
                      <a:r>
                        <a:rPr lang="ru-RU" sz="1400" spc="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lang="ru-RU" sz="14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приведению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lang="ru-RU" sz="14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ресурсной</a:t>
                      </a:r>
                      <a:r>
                        <a:rPr lang="ru-RU" sz="1400" spc="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базы </a:t>
                      </a:r>
                      <a:r>
                        <a:rPr lang="ru-RU" sz="1400" spc="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(</a:t>
                      </a:r>
                      <a:r>
                        <a:rPr lang="ru-RU" sz="1400" b="1" spc="5" dirty="0" err="1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цифровизация,информатизация</a:t>
                      </a:r>
                      <a:r>
                        <a:rPr lang="ru-RU" sz="1400" b="1" spc="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, </a:t>
                      </a:r>
                      <a:r>
                        <a:rPr lang="ru-RU" sz="1400" b="1" spc="5" baseline="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комплексная безопасность</a:t>
                      </a:r>
                      <a:r>
                        <a:rPr lang="ru-RU" sz="1400" spc="5" baseline="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и пр.)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ДОО</a:t>
                      </a:r>
                      <a:r>
                        <a:rPr lang="ru-RU" sz="1400" spc="-2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в</a:t>
                      </a:r>
                      <a:r>
                        <a:rPr lang="ru-RU" sz="1400" spc="-1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соответствие</a:t>
                      </a:r>
                      <a:r>
                        <a:rPr lang="ru-RU" sz="1400" spc="-2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 ФОП</a:t>
                      </a:r>
                      <a:r>
                        <a:rPr lang="ru-RU" sz="1400" spc="-2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 в </a:t>
                      </a:r>
                      <a:r>
                        <a:rPr lang="ru-RU" sz="1400" baseline="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Программу развития (протокол)</a:t>
                      </a:r>
                      <a:endParaRPr sz="1400" dirty="0">
                        <a:solidFill>
                          <a:srgbClr val="FF0000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775">
                <a:tc gridSpan="5">
                  <a:txBody>
                    <a:bodyPr/>
                    <a:lstStyle/>
                    <a:p>
                      <a:pPr marL="2757170">
                        <a:lnSpc>
                          <a:spcPct val="100000"/>
                        </a:lnSpc>
                        <a:spcBef>
                          <a:spcPts val="60"/>
                        </a:spcBef>
                        <a:tabLst>
                          <a:tab pos="3671570" algn="l"/>
                        </a:tabLst>
                      </a:pPr>
                      <a:r>
                        <a:rPr sz="1400" b="1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5.	</a:t>
                      </a:r>
                      <a:r>
                        <a:rPr sz="1400" b="1" spc="-5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Информационное</a:t>
                      </a:r>
                      <a:r>
                        <a:rPr sz="1400" b="1" spc="-50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7030A0"/>
                          </a:solidFill>
                          <a:latin typeface="Tahoma"/>
                          <a:cs typeface="Tahoma"/>
                        </a:rPr>
                        <a:t>обеспечение</a:t>
                      </a:r>
                      <a:endParaRPr sz="1400" dirty="0">
                        <a:solidFill>
                          <a:srgbClr val="7030A0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1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16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68580" marR="403225">
                        <a:lnSpc>
                          <a:spcPct val="107300"/>
                        </a:lnSpc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Информирование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родителей (законных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представителей)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об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изменениях</a:t>
                      </a:r>
                      <a:r>
                        <a:rPr sz="1400" spc="-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ООП</a:t>
                      </a:r>
                      <a:r>
                        <a:rPr sz="1400" spc="-2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</a:t>
                      </a: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Апрель-сентябрь</a:t>
                      </a:r>
                      <a:endParaRPr sz="14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5445" marR="161925" indent="-216535">
                        <a:lnSpc>
                          <a:spcPct val="10730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Рабочая</a:t>
                      </a:r>
                      <a:r>
                        <a:rPr sz="14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группа</a:t>
                      </a:r>
                      <a:r>
                        <a:rPr sz="14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(ФИО </a:t>
                      </a:r>
                      <a:r>
                        <a:rPr sz="1400" spc="-3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отв.),</a:t>
                      </a:r>
                      <a:r>
                        <a:rPr sz="14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5" dirty="0">
                          <a:latin typeface="Tahoma"/>
                          <a:cs typeface="Tahoma"/>
                        </a:rPr>
                        <a:t>педагоги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Планы</a:t>
                      </a:r>
                      <a:r>
                        <a:rPr sz="1400" spc="-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и</a:t>
                      </a:r>
                      <a:r>
                        <a:rPr sz="1400" spc="-2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протоколы</a:t>
                      </a:r>
                    </a:p>
                    <a:p>
                      <a:pPr marL="252729" marR="242570" indent="-635" algn="ctr">
                        <a:lnSpc>
                          <a:spcPct val="107300"/>
                        </a:lnSpc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родительских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собраний,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материалы</a:t>
                      </a:r>
                      <a:r>
                        <a:rPr sz="1400" spc="-6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консультаций</a:t>
                      </a:r>
                      <a:endParaRPr sz="1400" dirty="0">
                        <a:solidFill>
                          <a:srgbClr val="FF0000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34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096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spc="-5" dirty="0">
                          <a:latin typeface="Tahoma"/>
                          <a:cs typeface="Tahoma"/>
                        </a:rPr>
                        <a:t>17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68580" marR="446405">
                        <a:lnSpc>
                          <a:spcPct val="107300"/>
                        </a:lnSpc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Обновление</a:t>
                      </a:r>
                      <a:r>
                        <a:rPr sz="1400" spc="-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 err="1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информации</a:t>
                      </a:r>
                      <a:r>
                        <a:rPr sz="1400" spc="-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о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ОП</a:t>
                      </a:r>
                      <a:r>
                        <a:rPr sz="1400" spc="-3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</a:t>
                      </a:r>
                      <a:r>
                        <a:rPr sz="1400" spc="-1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на </a:t>
                      </a:r>
                      <a:r>
                        <a:rPr sz="1400" spc="-3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сайте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ДОО</a:t>
                      </a: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Август-сентябрь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716280" marR="161925" indent="-547370">
                        <a:lnSpc>
                          <a:spcPct val="107300"/>
                        </a:lnSpc>
                      </a:pPr>
                      <a:r>
                        <a:rPr sz="1400" dirty="0">
                          <a:latin typeface="Tahoma"/>
                          <a:cs typeface="Tahoma"/>
                        </a:rPr>
                        <a:t>Рабочая</a:t>
                      </a:r>
                      <a:r>
                        <a:rPr sz="14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группа</a:t>
                      </a:r>
                      <a:r>
                        <a:rPr sz="14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(ФИО </a:t>
                      </a:r>
                      <a:r>
                        <a:rPr sz="1400" spc="-3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latin typeface="Tahoma"/>
                          <a:cs typeface="Tahoma"/>
                        </a:rPr>
                        <a:t>отв.)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16839" indent="51435">
                        <a:lnSpc>
                          <a:spcPts val="142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Информация размещена на </a:t>
                      </a:r>
                      <a:r>
                        <a:rPr sz="1400" spc="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соответствующей</a:t>
                      </a:r>
                      <a:r>
                        <a:rPr sz="1400" spc="-1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странице</a:t>
                      </a:r>
                      <a:endParaRPr sz="1400" dirty="0">
                        <a:solidFill>
                          <a:srgbClr val="FF0000"/>
                        </a:solidFill>
                        <a:latin typeface="Tahoma"/>
                        <a:cs typeface="Tahoma"/>
                      </a:endParaRPr>
                    </a:p>
                    <a:p>
                      <a:pPr marL="101600" marR="92075" indent="25400">
                        <a:lnSpc>
                          <a:spcPts val="1400"/>
                        </a:lnSpc>
                        <a:spcBef>
                          <a:spcPts val="10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сайта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ДОО, скорректирована </a:t>
                      </a:r>
                      <a:r>
                        <a:rPr sz="1400" spc="-3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краткая</a:t>
                      </a:r>
                      <a:r>
                        <a:rPr sz="1400" spc="-3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-5" dirty="0" err="1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презентация</a:t>
                      </a:r>
                      <a:r>
                        <a:rPr sz="1400" spc="-2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ОП</a:t>
                      </a:r>
                      <a:r>
                        <a:rPr sz="1400" spc="-25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ДО</a:t>
                      </a: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97442" y="529050"/>
            <a:ext cx="4810720" cy="319959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000" b="1" spc="-5" dirty="0">
                <a:solidFill>
                  <a:srgbClr val="000000"/>
                </a:solidFill>
              </a:rPr>
              <a:t>Д</a:t>
            </a:r>
            <a:r>
              <a:rPr sz="2000" b="1" dirty="0" err="1">
                <a:solidFill>
                  <a:srgbClr val="000000"/>
                </a:solidFill>
              </a:rPr>
              <a:t>орожн</a:t>
            </a:r>
            <a:r>
              <a:rPr lang="ru-RU" sz="2000" b="1" dirty="0" err="1">
                <a:solidFill>
                  <a:srgbClr val="000000"/>
                </a:solidFill>
              </a:rPr>
              <a:t>ая</a:t>
            </a:r>
            <a:r>
              <a:rPr sz="2000" b="1" spc="10" dirty="0">
                <a:solidFill>
                  <a:srgbClr val="000000"/>
                </a:solidFill>
              </a:rPr>
              <a:t> </a:t>
            </a:r>
            <a:r>
              <a:rPr sz="2000" b="1" spc="-5" dirty="0" err="1">
                <a:solidFill>
                  <a:srgbClr val="000000"/>
                </a:solidFill>
              </a:rPr>
              <a:t>карт</a:t>
            </a:r>
            <a:r>
              <a:rPr lang="ru-RU" sz="2000" b="1" spc="-5" dirty="0">
                <a:solidFill>
                  <a:srgbClr val="000000"/>
                </a:solidFill>
              </a:rPr>
              <a:t>а</a:t>
            </a:r>
            <a:r>
              <a:rPr sz="2000" b="1" spc="-10" dirty="0">
                <a:solidFill>
                  <a:srgbClr val="000000"/>
                </a:solidFill>
              </a:rPr>
              <a:t> </a:t>
            </a:r>
            <a:r>
              <a:rPr sz="2000" b="1" spc="-60" dirty="0">
                <a:solidFill>
                  <a:srgbClr val="000000"/>
                </a:solidFill>
                <a:cs typeface="Tahoma"/>
              </a:rPr>
              <a:t>(продолжение)</a:t>
            </a:r>
            <a:endParaRPr sz="2000" b="1" dirty="0"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42310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C63D4-E9AB-439F-A488-AF8E2DF56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1" y="365126"/>
            <a:ext cx="11442584" cy="10526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0" dirty="0">
                <a:solidFill>
                  <a:srgbClr val="002060"/>
                </a:solidFill>
                <a:effectLst/>
              </a:rPr>
              <a:t>Формирование банка локальных нормативно-правовых документов, регламентирующих введение и реализацию ФОП </a:t>
            </a:r>
            <a:r>
              <a:rPr lang="ru-RU" sz="3100" b="1" dirty="0">
                <a:solidFill>
                  <a:srgbClr val="002060"/>
                </a:solidFill>
              </a:rPr>
              <a:t>ДО, направления деятельности ДОО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CFE3B0-2ABA-4CD9-A667-9533981D8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781" y="1484851"/>
            <a:ext cx="11509695" cy="4692112"/>
          </a:xfrm>
        </p:spPr>
        <p:txBody>
          <a:bodyPr>
            <a:normAutofit fontScale="92500" lnSpcReduction="20000"/>
          </a:bodyPr>
          <a:lstStyle/>
          <a:p>
            <a:r>
              <a:rPr lang="ru-RU" sz="4000" dirty="0">
                <a:solidFill>
                  <a:srgbClr val="002060"/>
                </a:solidFill>
              </a:rPr>
              <a:t>Что должно войти в БАНК НПА?</a:t>
            </a:r>
          </a:p>
          <a:p>
            <a:pPr marL="0" indent="0">
              <a:buNone/>
            </a:pPr>
            <a:r>
              <a:rPr lang="ru-RU" u="sng" dirty="0">
                <a:solidFill>
                  <a:srgbClr val="C00000"/>
                </a:solidFill>
              </a:rPr>
              <a:t>1. НПА федерального уровня</a:t>
            </a:r>
          </a:p>
          <a:p>
            <a:pPr marL="0" indent="0">
              <a:buNone/>
            </a:pPr>
            <a:r>
              <a:rPr lang="ru-RU" u="sng" dirty="0">
                <a:solidFill>
                  <a:srgbClr val="C00000"/>
                </a:solidFill>
              </a:rPr>
              <a:t>2. НПА регионального уровня </a:t>
            </a:r>
            <a:r>
              <a:rPr lang="ru-RU" u="sng" dirty="0"/>
              <a:t>(в порядке опубликования)</a:t>
            </a:r>
          </a:p>
          <a:p>
            <a:pPr marL="0" indent="0">
              <a:buNone/>
            </a:pPr>
            <a:r>
              <a:rPr lang="ru-RU" u="sng" dirty="0">
                <a:solidFill>
                  <a:srgbClr val="C00000"/>
                </a:solidFill>
              </a:rPr>
              <a:t>3. НПА муниципального уровня </a:t>
            </a:r>
            <a:r>
              <a:rPr lang="ru-RU" u="sng" dirty="0"/>
              <a:t>(при наличии)</a:t>
            </a:r>
          </a:p>
          <a:p>
            <a:pPr marL="0" indent="0">
              <a:buNone/>
            </a:pPr>
            <a:r>
              <a:rPr lang="ru-RU" u="sng" dirty="0">
                <a:solidFill>
                  <a:srgbClr val="C00000"/>
                </a:solidFill>
              </a:rPr>
              <a:t>4. НПА институционального уровня </a:t>
            </a:r>
            <a:r>
              <a:rPr lang="ru-RU" u="sng" dirty="0"/>
              <a:t>(уровень детского сада):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u="sng" dirty="0">
                <a:solidFill>
                  <a:srgbClr val="002060"/>
                </a:solidFill>
              </a:rPr>
              <a:t>«Порядок приведения действующей ООП в соответствие с ФОП ДО»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u="sng" dirty="0">
                <a:solidFill>
                  <a:srgbClr val="002060"/>
                </a:solidFill>
              </a:rPr>
              <a:t>Приказ о приведении в соответствие </a:t>
            </a:r>
            <a:r>
              <a:rPr lang="ru-RU" sz="2800" u="sng" dirty="0">
                <a:solidFill>
                  <a:srgbClr val="002060"/>
                </a:solidFill>
              </a:rPr>
              <a:t>с ФОП ДО действующей ООП ДО (утверждение дорожной карты, плана-графика перехода на ФОП ДО)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u="sng" dirty="0">
                <a:solidFill>
                  <a:srgbClr val="002060"/>
                </a:solidFill>
              </a:rPr>
              <a:t>Приказ о создании рабочей группы (можно включить в предыдущий)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u="sng" dirty="0">
                <a:solidFill>
                  <a:srgbClr val="002060"/>
                </a:solidFill>
              </a:rPr>
              <a:t>Протоколы заседаний педагогического совета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u="sng" dirty="0">
                <a:solidFill>
                  <a:srgbClr val="002060"/>
                </a:solidFill>
              </a:rPr>
              <a:t>Приказ об утверждении приведенной в соответствие ОП ДО</a:t>
            </a:r>
            <a:endParaRPr lang="ru-RU" u="sng" dirty="0"/>
          </a:p>
          <a:p>
            <a:endParaRPr lang="ru-RU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4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37B35-CB76-4499-91B0-F85A6983D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538" y="150920"/>
            <a:ext cx="11398928" cy="88776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Управленческий след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108D493-4A6F-4BAF-8E1A-405F2FCE0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29" t="12797" r="10489" b="5459"/>
          <a:stretch/>
        </p:blipFill>
        <p:spPr>
          <a:xfrm>
            <a:off x="394284" y="781853"/>
            <a:ext cx="11256178" cy="5744782"/>
          </a:xfrm>
        </p:spPr>
      </p:pic>
    </p:spTree>
    <p:extLst>
      <p:ext uri="{BB962C8B-B14F-4D97-AF65-F5344CB8AC3E}">
        <p14:creationId xmlns:p14="http://schemas.microsoft.com/office/powerpoint/2010/main" val="3465575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37B35-CB76-4499-91B0-F85A6983D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538" y="150920"/>
            <a:ext cx="11398928" cy="88776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Что следовало сделать в ДОО при переходе на ФОП?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A76E350-4551-4454-87D6-54DD4D164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20" t="6051" r="8646" b="5459"/>
          <a:stretch/>
        </p:blipFill>
        <p:spPr>
          <a:xfrm>
            <a:off x="251534" y="902891"/>
            <a:ext cx="11224605" cy="5707634"/>
          </a:xfrm>
        </p:spPr>
      </p:pic>
    </p:spTree>
    <p:extLst>
      <p:ext uri="{BB962C8B-B14F-4D97-AF65-F5344CB8AC3E}">
        <p14:creationId xmlns:p14="http://schemas.microsoft.com/office/powerpoint/2010/main" val="224781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1850" y="487681"/>
            <a:ext cx="10515600" cy="196190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Внутренний аудит соответствия  Программы обязательному минимуму содержания, заданному в Федеральной программе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402673" y="2390863"/>
            <a:ext cx="10944778" cy="4177718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Цитата из Методических рекомендаций от 07.03.2023</a:t>
            </a:r>
            <a:r>
              <a:rPr lang="ru-RU" sz="2800" dirty="0">
                <a:solidFill>
                  <a:schemeClr val="tx1"/>
                </a:solidFill>
              </a:rPr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«На этапе внедрения Федеральной программы </a:t>
            </a:r>
            <a:r>
              <a:rPr lang="ru-RU" sz="2800" u="sng" dirty="0">
                <a:solidFill>
                  <a:schemeClr val="tx1"/>
                </a:solidFill>
              </a:rPr>
              <a:t>внутренний аудит соответствия  Программы обязательному минимуму содержания</a:t>
            </a:r>
            <a:r>
              <a:rPr lang="ru-RU" sz="2800" dirty="0">
                <a:solidFill>
                  <a:schemeClr val="tx1"/>
                </a:solidFill>
              </a:rPr>
              <a:t>, заданному в Федеральной программе </a:t>
            </a:r>
            <a:r>
              <a:rPr lang="ru-RU" sz="2800" u="sng" dirty="0">
                <a:solidFill>
                  <a:srgbClr val="C00000"/>
                </a:solidFill>
              </a:rPr>
              <a:t>не является обязательным действием ДОО и выполняется инициативно</a:t>
            </a:r>
            <a:r>
              <a:rPr lang="ru-RU" sz="2800" dirty="0">
                <a:solidFill>
                  <a:schemeClr val="tx1"/>
                </a:solidFill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В тех случаях, когда </a:t>
            </a:r>
            <a:r>
              <a:rPr lang="ru-RU" sz="2800" dirty="0">
                <a:solidFill>
                  <a:srgbClr val="00B050"/>
                </a:solidFill>
              </a:rPr>
              <a:t>Организация использует ссылку на Федеральную программу в качестве обязательной части Программы действия чек-листа 1 - 6 не осуществляются»</a:t>
            </a:r>
            <a:r>
              <a:rPr lang="ru-RU" sz="2800" dirty="0">
                <a:solidFill>
                  <a:schemeClr val="tx1"/>
                </a:solidFill>
              </a:rPr>
              <a:t>.</a:t>
            </a:r>
            <a:r>
              <a:rPr lang="ru-RU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rgbClr val="C00000"/>
                </a:solidFill>
              </a:rPr>
              <a:t>!!! НО:</a:t>
            </a:r>
            <a:r>
              <a:rPr lang="ru-RU" dirty="0"/>
              <a:t> </a:t>
            </a:r>
            <a:r>
              <a:rPr lang="ru-RU" i="1" dirty="0">
                <a:solidFill>
                  <a:srgbClr val="002060"/>
                </a:solidFill>
              </a:rPr>
              <a:t>обратите внимание на то, что </a:t>
            </a:r>
            <a:r>
              <a:rPr lang="ru-RU" i="1" dirty="0">
                <a:solidFill>
                  <a:srgbClr val="FF0000"/>
                </a:solidFill>
              </a:rPr>
              <a:t>анализ был необходим самому детскому саду</a:t>
            </a:r>
            <a:r>
              <a:rPr lang="ru-RU" i="1" dirty="0">
                <a:solidFill>
                  <a:srgbClr val="002060"/>
                </a:solidFill>
              </a:rPr>
              <a:t>, для формирования глубоких представлений о базовом содержании дошкольного образования, предстоящего к реализации педагогическому коллективу и отбору УМК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86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54378-4305-4246-A450-831E414B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193"/>
            <a:ext cx="10515600" cy="87820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Основа мониторинга </a:t>
            </a:r>
            <a:r>
              <a:rPr lang="ru-RU" sz="280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эффективности внедрения ФОП ДО в образовательную практику ДОО – </a:t>
            </a:r>
            <a:r>
              <a:rPr lang="ru-RU" sz="28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4 к</a:t>
            </a:r>
            <a:r>
              <a:rPr lang="ru-RU" sz="2800" b="1" dirty="0">
                <a:solidFill>
                  <a:srgbClr val="FF0000"/>
                </a:solidFill>
              </a:rPr>
              <a:t>лючевые позиции </a:t>
            </a:r>
            <a:endParaRPr lang="ru-RU" sz="2800" dirty="0"/>
          </a:p>
        </p:txBody>
      </p:sp>
      <p:sp>
        <p:nvSpPr>
          <p:cNvPr id="4" name="Десятиугольник 3">
            <a:extLst>
              <a:ext uri="{FF2B5EF4-FFF2-40B4-BE49-F238E27FC236}">
                <a16:creationId xmlns:a16="http://schemas.microsoft.com/office/drawing/2014/main" id="{58465293-7931-4390-98D0-0CA968B69C26}"/>
              </a:ext>
            </a:extLst>
          </p:cNvPr>
          <p:cNvSpPr/>
          <p:nvPr/>
        </p:nvSpPr>
        <p:spPr>
          <a:xfrm>
            <a:off x="4643919" y="2363057"/>
            <a:ext cx="3503488" cy="2948682"/>
          </a:xfrm>
          <a:prstGeom prst="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Образовательная программа ДОО в соответствии с ФОП ДО</a:t>
            </a:r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D343F692-AAD9-44D0-9F1B-D5AE071F0545}"/>
              </a:ext>
            </a:extLst>
          </p:cNvPr>
          <p:cNvSpPr/>
          <p:nvPr/>
        </p:nvSpPr>
        <p:spPr>
          <a:xfrm>
            <a:off x="4972692" y="1221517"/>
            <a:ext cx="2845942" cy="111719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Методическое обеспечение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61EEB6A0-E415-421A-BF18-B69D6A78E45F}"/>
              </a:ext>
            </a:extLst>
          </p:cNvPr>
          <p:cNvSpPr/>
          <p:nvPr/>
        </p:nvSpPr>
        <p:spPr>
          <a:xfrm>
            <a:off x="1736333" y="3107932"/>
            <a:ext cx="2835666" cy="145893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Информирование участников образовательных отношений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8AC3C80-C6BA-453C-B9D3-FD61928348E3}"/>
              </a:ext>
            </a:extLst>
          </p:cNvPr>
          <p:cNvSpPr/>
          <p:nvPr/>
        </p:nvSpPr>
        <p:spPr>
          <a:xfrm>
            <a:off x="8219327" y="3044944"/>
            <a:ext cx="2691828" cy="154626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Обучение кадров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798304D-AB66-4F70-A7E1-82A20888E096}"/>
              </a:ext>
            </a:extLst>
          </p:cNvPr>
          <p:cNvSpPr/>
          <p:nvPr/>
        </p:nvSpPr>
        <p:spPr>
          <a:xfrm>
            <a:off x="4972692" y="5311738"/>
            <a:ext cx="2928135" cy="13664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Создание инфраструктуры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A200CE8-C635-481C-AD25-B0655416F6BD}"/>
              </a:ext>
            </a:extLst>
          </p:cNvPr>
          <p:cNvSpPr/>
          <p:nvPr/>
        </p:nvSpPr>
        <p:spPr>
          <a:xfrm>
            <a:off x="8743737" y="1188681"/>
            <a:ext cx="2691828" cy="9144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Ключевые позиции мониторинга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E8BD27A-FA87-4908-80B6-B5743BD74082}"/>
              </a:ext>
            </a:extLst>
          </p:cNvPr>
          <p:cNvSpPr/>
          <p:nvPr/>
        </p:nvSpPr>
        <p:spPr>
          <a:xfrm>
            <a:off x="975189" y="5537769"/>
            <a:ext cx="3021458" cy="11404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Приведение ВСОКО ДОО в соответствие с новыми задачами </a:t>
            </a:r>
            <a:r>
              <a:rPr lang="ru-RU" sz="1200" dirty="0">
                <a:solidFill>
                  <a:srgbClr val="FF0000"/>
                </a:solidFill>
              </a:rPr>
              <a:t>(см ж. Справочник Старшего воспитателя №9 2023)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2FE42B-7DFB-4C3B-827C-07CAE80D6718}"/>
              </a:ext>
            </a:extLst>
          </p:cNvPr>
          <p:cNvSpPr/>
          <p:nvPr/>
        </p:nvSpPr>
        <p:spPr>
          <a:xfrm>
            <a:off x="8322067" y="5845996"/>
            <a:ext cx="3360506" cy="914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Внесение корректировок в Программу развития ДОО в соответствии с ФОП ДО 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0E7C5A7-4112-4F15-84E6-29591AC28037}"/>
              </a:ext>
            </a:extLst>
          </p:cNvPr>
          <p:cNvCxnSpPr/>
          <p:nvPr/>
        </p:nvCxnSpPr>
        <p:spPr>
          <a:xfrm>
            <a:off x="8003569" y="4880225"/>
            <a:ext cx="914400" cy="914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A6178FC-C09B-4D57-9EA4-1A9249CBEFCF}"/>
              </a:ext>
            </a:extLst>
          </p:cNvPr>
          <p:cNvCxnSpPr>
            <a:cxnSpLocks/>
          </p:cNvCxnSpPr>
          <p:nvPr/>
        </p:nvCxnSpPr>
        <p:spPr>
          <a:xfrm flipH="1">
            <a:off x="4133636" y="4895636"/>
            <a:ext cx="1009007" cy="7408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7DDDCECD-0D87-48FB-A20F-335E1071325B}"/>
              </a:ext>
            </a:extLst>
          </p:cNvPr>
          <p:cNvCxnSpPr>
            <a:cxnSpLocks/>
          </p:cNvCxnSpPr>
          <p:nvPr/>
        </p:nvCxnSpPr>
        <p:spPr>
          <a:xfrm flipH="1">
            <a:off x="9688958" y="2273276"/>
            <a:ext cx="667393" cy="1084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28AECDC6-08FB-44ED-8AA6-BAA2394EFD43}"/>
              </a:ext>
            </a:extLst>
          </p:cNvPr>
          <p:cNvCxnSpPr>
            <a:cxnSpLocks/>
          </p:cNvCxnSpPr>
          <p:nvPr/>
        </p:nvCxnSpPr>
        <p:spPr>
          <a:xfrm flipH="1">
            <a:off x="7623212" y="1638297"/>
            <a:ext cx="924887" cy="55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485E7A9E-46DC-4957-945E-FA98220BBC52}"/>
              </a:ext>
            </a:extLst>
          </p:cNvPr>
          <p:cNvCxnSpPr>
            <a:cxnSpLocks/>
          </p:cNvCxnSpPr>
          <p:nvPr/>
        </p:nvCxnSpPr>
        <p:spPr>
          <a:xfrm flipH="1">
            <a:off x="4417673" y="1931542"/>
            <a:ext cx="4043096" cy="1585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959485CC-D4F1-4C35-8163-DB0DD8081A0F}"/>
              </a:ext>
            </a:extLst>
          </p:cNvPr>
          <p:cNvCxnSpPr>
            <a:cxnSpLocks/>
          </p:cNvCxnSpPr>
          <p:nvPr/>
        </p:nvCxnSpPr>
        <p:spPr>
          <a:xfrm flipH="1">
            <a:off x="7068620" y="2215191"/>
            <a:ext cx="2496621" cy="3317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Объект 4">
            <a:extLst>
              <a:ext uri="{FF2B5EF4-FFF2-40B4-BE49-F238E27FC236}">
                <a16:creationId xmlns:a16="http://schemas.microsoft.com/office/drawing/2014/main" id="{D8165055-EF54-4D04-9B2B-EBCC6BE82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5675" t="51129" r="6084" b="34698"/>
          <a:stretch/>
        </p:blipFill>
        <p:spPr>
          <a:xfrm>
            <a:off x="975189" y="1358875"/>
            <a:ext cx="1629203" cy="1420283"/>
          </a:xfrm>
        </p:spPr>
      </p:pic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4EE6414B-39A3-4AC4-A16D-D3AE6EDDEA33}"/>
              </a:ext>
            </a:extLst>
          </p:cNvPr>
          <p:cNvCxnSpPr>
            <a:cxnSpLocks/>
          </p:cNvCxnSpPr>
          <p:nvPr/>
        </p:nvCxnSpPr>
        <p:spPr>
          <a:xfrm>
            <a:off x="2626759" y="2103081"/>
            <a:ext cx="2243192" cy="941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673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F70C9A-EF78-47E8-ACDD-EB2DC8E91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1572"/>
            <a:ext cx="12192000" cy="8364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4EE614-0D41-4ACF-B179-E7042D95D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554"/>
            <a:ext cx="12192000" cy="97067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2FF0AE-8A81-49C3-B65E-125034CCC40E}"/>
              </a:ext>
            </a:extLst>
          </p:cNvPr>
          <p:cNvSpPr/>
          <p:nvPr/>
        </p:nvSpPr>
        <p:spPr>
          <a:xfrm>
            <a:off x="435006" y="133165"/>
            <a:ext cx="10750858" cy="821953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Меры внедрения ФОП ДО в образовательную практику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D1E4E7A-0792-41E7-90EA-C6C80463F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63" y="1103837"/>
            <a:ext cx="11060837" cy="507312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На институциональных уровнях управления дошкольным образованием (на уровне дошкольных организаций)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B050"/>
                </a:solidFill>
              </a:rPr>
              <a:t>для педагогических работников ДОО</a:t>
            </a: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Взрыв: 8 точек 2">
            <a:extLst>
              <a:ext uri="{FF2B5EF4-FFF2-40B4-BE49-F238E27FC236}">
                <a16:creationId xmlns:a16="http://schemas.microsoft.com/office/drawing/2014/main" id="{4BED436A-4B3A-4DAA-B0C3-ADF28BCED2D0}"/>
              </a:ext>
            </a:extLst>
          </p:cNvPr>
          <p:cNvSpPr/>
          <p:nvPr/>
        </p:nvSpPr>
        <p:spPr>
          <a:xfrm>
            <a:off x="91735" y="838437"/>
            <a:ext cx="1172521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МР</a:t>
            </a:r>
          </a:p>
          <a:p>
            <a:pPr algn="ctr"/>
            <a:r>
              <a:rPr lang="ru-RU" dirty="0"/>
              <a:t>ч. 1</a:t>
            </a:r>
          </a:p>
        </p:txBody>
      </p:sp>
      <p:pic>
        <p:nvPicPr>
          <p:cNvPr id="10" name="Объект 4">
            <a:extLst>
              <a:ext uri="{FF2B5EF4-FFF2-40B4-BE49-F238E27FC236}">
                <a16:creationId xmlns:a16="http://schemas.microsoft.com/office/drawing/2014/main" id="{8BAC3F71-8B88-41E4-835E-BA027859D4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" t="17249" r="2066"/>
          <a:stretch/>
        </p:blipFill>
        <p:spPr>
          <a:xfrm>
            <a:off x="292963" y="2361536"/>
            <a:ext cx="11196672" cy="430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3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7973" y="430709"/>
            <a:ext cx="11677973" cy="96994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3875"/>
              </a:lnSpc>
              <a:spcBef>
                <a:spcPts val="105"/>
              </a:spcBef>
            </a:pPr>
            <a:r>
              <a:rPr lang="ru-RU" sz="2400" b="1" dirty="0">
                <a:solidFill>
                  <a:srgbClr val="002060"/>
                </a:solidFill>
              </a:rPr>
              <a:t>При выполнении работы ориентируемся на Методические рекомендации по реализации ФОП ДО </a:t>
            </a:r>
            <a:r>
              <a:rPr lang="ru-RU" sz="2400" b="1" dirty="0">
                <a:solidFill>
                  <a:srgbClr val="FF0000"/>
                </a:solidFill>
              </a:rPr>
              <a:t>(ч.1) </a:t>
            </a:r>
            <a:r>
              <a:rPr lang="ru-RU" sz="2400" b="1" dirty="0">
                <a:solidFill>
                  <a:srgbClr val="002060"/>
                </a:solidFill>
              </a:rPr>
              <a:t> + дорожные карты ДОО</a:t>
            </a:r>
            <a:endParaRPr sz="2400" b="1" dirty="0">
              <a:solidFill>
                <a:srgbClr val="C00000"/>
              </a:solidFill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7973" y="1641094"/>
            <a:ext cx="11825207" cy="4683333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300"/>
              </a:spcBef>
              <a:buAutoNum type="arabicPeriod"/>
              <a:tabLst>
                <a:tab pos="356235" algn="l"/>
              </a:tabLst>
            </a:pPr>
            <a:r>
              <a:rPr sz="2400" spc="-5" dirty="0">
                <a:latin typeface="Calibri"/>
                <a:cs typeface="Calibri"/>
              </a:rPr>
              <a:t>Введение: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нормативно-правовые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5" dirty="0">
                <a:latin typeface="Calibri"/>
                <a:cs typeface="Calibri"/>
              </a:rPr>
              <a:t>научно-теоретические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основы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ФОП</a:t>
            </a:r>
            <a:endParaRPr sz="24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356235" algn="l"/>
              </a:tabLst>
            </a:pPr>
            <a:r>
              <a:rPr sz="2400" spc="-10" dirty="0">
                <a:latin typeface="Calibri"/>
                <a:cs typeface="Calibri"/>
              </a:rPr>
              <a:t>ФОП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ДО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10" dirty="0">
                <a:latin typeface="Calibri"/>
                <a:cs typeface="Calibri"/>
              </a:rPr>
              <a:t>обязательная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часть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образовательной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программы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ДОО</a:t>
            </a:r>
            <a:endParaRPr sz="24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356235" algn="l"/>
              </a:tabLst>
            </a:pPr>
            <a:r>
              <a:rPr sz="2400" spc="-5" dirty="0">
                <a:latin typeface="Calibri"/>
                <a:cs typeface="Calibri"/>
              </a:rPr>
              <a:t>Вариативная</a:t>
            </a:r>
            <a:r>
              <a:rPr sz="2400" dirty="0">
                <a:latin typeface="Calibri"/>
                <a:cs typeface="Calibri"/>
              </a:rPr>
              <a:t> часть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образовательной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программы </a:t>
            </a:r>
            <a:r>
              <a:rPr sz="2400" spc="-15" dirty="0">
                <a:latin typeface="Calibri"/>
                <a:cs typeface="Calibri"/>
              </a:rPr>
              <a:t>ДОО</a:t>
            </a:r>
            <a:r>
              <a:rPr sz="2400" spc="-5" dirty="0">
                <a:latin typeface="Calibri"/>
                <a:cs typeface="Calibri"/>
              </a:rPr>
              <a:t> (часть,</a:t>
            </a:r>
            <a:endParaRPr sz="2400" dirty="0">
              <a:latin typeface="Calibri"/>
              <a:cs typeface="Calibri"/>
            </a:endParaRPr>
          </a:p>
          <a:p>
            <a:pPr marL="70485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формируемая</a:t>
            </a:r>
            <a:r>
              <a:rPr sz="2400" spc="-5" dirty="0">
                <a:latin typeface="Calibri"/>
                <a:cs typeface="Calibri"/>
              </a:rPr>
              <a:t> участниками </a:t>
            </a:r>
            <a:r>
              <a:rPr sz="2400" spc="-10" dirty="0">
                <a:latin typeface="Calibri"/>
                <a:cs typeface="Calibri"/>
              </a:rPr>
              <a:t>образовательных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отношений)</a:t>
            </a:r>
            <a:endParaRPr sz="2400" dirty="0">
              <a:latin typeface="Calibri"/>
              <a:cs typeface="Calibri"/>
            </a:endParaRPr>
          </a:p>
          <a:p>
            <a:pPr marL="70485" marR="168910" indent="-58419">
              <a:lnSpc>
                <a:spcPct val="100000"/>
              </a:lnSpc>
              <a:spcBef>
                <a:spcPts val="1200"/>
              </a:spcBef>
              <a:buAutoNum type="arabicPeriod" startAt="4"/>
              <a:tabLst>
                <a:tab pos="356235" algn="l"/>
              </a:tabLst>
            </a:pPr>
            <a:r>
              <a:rPr sz="2400" dirty="0">
                <a:latin typeface="Calibri"/>
                <a:cs typeface="Calibri"/>
              </a:rPr>
              <a:t>Анализ</a:t>
            </a:r>
            <a:r>
              <a:rPr sz="2400" spc="-10" dirty="0">
                <a:latin typeface="Calibri"/>
                <a:cs typeface="Calibri"/>
              </a:rPr>
              <a:t> соответствия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образовательной </a:t>
            </a:r>
            <a:r>
              <a:rPr sz="2400" spc="-5" dirty="0">
                <a:latin typeface="Calibri"/>
                <a:cs typeface="Calibri"/>
              </a:rPr>
              <a:t>программы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ДОО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обязательному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минимуму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содержания,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заданному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5" dirty="0">
                <a:latin typeface="Calibri"/>
                <a:cs typeface="Calibri"/>
              </a:rPr>
              <a:t>ФОП </a:t>
            </a:r>
            <a:r>
              <a:rPr sz="2400" spc="-40" dirty="0">
                <a:latin typeface="Calibri"/>
                <a:cs typeface="Calibri"/>
              </a:rPr>
              <a:t>ДО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 dirty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spc="-5" dirty="0">
                <a:solidFill>
                  <a:srgbClr val="C00000"/>
                </a:solidFill>
                <a:latin typeface="Calibri"/>
                <a:cs typeface="Calibri"/>
              </a:rPr>
              <a:t>Приложение 1: </a:t>
            </a:r>
            <a:r>
              <a:rPr sz="2400" dirty="0">
                <a:latin typeface="Calibri"/>
                <a:cs typeface="Calibri"/>
              </a:rPr>
              <a:t>Перечень </a:t>
            </a:r>
            <a:r>
              <a:rPr sz="2400" spc="-5" dirty="0">
                <a:latin typeface="Calibri"/>
                <a:cs typeface="Calibri"/>
              </a:rPr>
              <a:t>нормативных </a:t>
            </a:r>
            <a:r>
              <a:rPr sz="2400" dirty="0">
                <a:latin typeface="Calibri"/>
                <a:cs typeface="Calibri"/>
              </a:rPr>
              <a:t>правовых </a:t>
            </a:r>
            <a:r>
              <a:rPr sz="2400" spc="-10" dirty="0">
                <a:latin typeface="Calibri"/>
                <a:cs typeface="Calibri"/>
              </a:rPr>
              <a:t>актов, </a:t>
            </a:r>
            <a:r>
              <a:rPr sz="2400" dirty="0">
                <a:latin typeface="Calibri"/>
                <a:cs typeface="Calibri"/>
              </a:rPr>
              <a:t>на </a:t>
            </a:r>
            <a:r>
              <a:rPr sz="2400" spc="-5" dirty="0">
                <a:latin typeface="Calibri"/>
                <a:cs typeface="Calibri"/>
              </a:rPr>
              <a:t>основе </a:t>
            </a:r>
            <a:r>
              <a:rPr sz="2400" spc="-15" dirty="0">
                <a:latin typeface="Calibri"/>
                <a:cs typeface="Calibri"/>
              </a:rPr>
              <a:t>которых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разработана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Федеральная программа</a:t>
            </a:r>
            <a:endParaRPr sz="2400" dirty="0">
              <a:latin typeface="Calibri"/>
              <a:cs typeface="Calibri"/>
            </a:endParaRPr>
          </a:p>
          <a:p>
            <a:pPr marL="12700" marR="692785" algn="just">
              <a:lnSpc>
                <a:spcPct val="100000"/>
              </a:lnSpc>
            </a:pPr>
            <a:r>
              <a:rPr sz="2400" spc="-5" dirty="0">
                <a:solidFill>
                  <a:srgbClr val="C00000"/>
                </a:solidFill>
                <a:highlight>
                  <a:srgbClr val="00FFFF"/>
                </a:highlight>
                <a:latin typeface="Calibri"/>
                <a:cs typeface="Calibri"/>
              </a:rPr>
              <a:t>Приложение </a:t>
            </a:r>
            <a:r>
              <a:rPr sz="2400" dirty="0">
                <a:solidFill>
                  <a:srgbClr val="C00000"/>
                </a:solidFill>
                <a:highlight>
                  <a:srgbClr val="00FFFF"/>
                </a:highlight>
                <a:latin typeface="Calibri"/>
                <a:cs typeface="Calibri"/>
              </a:rPr>
              <a:t>2: </a:t>
            </a:r>
            <a:r>
              <a:rPr sz="2400" spc="-5" dirty="0">
                <a:highlight>
                  <a:srgbClr val="00FFFF"/>
                </a:highlight>
                <a:latin typeface="Calibri"/>
                <a:cs typeface="Calibri"/>
              </a:rPr>
              <a:t>Диагностическая </a:t>
            </a:r>
            <a:r>
              <a:rPr sz="2400" spc="-10" dirty="0">
                <a:highlight>
                  <a:srgbClr val="00FFFF"/>
                </a:highlight>
                <a:latin typeface="Calibri"/>
                <a:cs typeface="Calibri"/>
              </a:rPr>
              <a:t>карта соответствия образовательной </a:t>
            </a:r>
            <a:r>
              <a:rPr sz="2400" spc="-530" dirty="0">
                <a:highlight>
                  <a:srgbClr val="00FFFF"/>
                </a:highlight>
                <a:latin typeface="Calibri"/>
                <a:cs typeface="Calibri"/>
              </a:rPr>
              <a:t> </a:t>
            </a:r>
            <a:r>
              <a:rPr sz="2400" dirty="0">
                <a:highlight>
                  <a:srgbClr val="00FFFF"/>
                </a:highlight>
                <a:latin typeface="Calibri"/>
                <a:cs typeface="Calibri"/>
              </a:rPr>
              <a:t>программы </a:t>
            </a:r>
            <a:r>
              <a:rPr sz="2400" spc="-15" dirty="0">
                <a:highlight>
                  <a:srgbClr val="00FFFF"/>
                </a:highlight>
                <a:latin typeface="Calibri"/>
                <a:cs typeface="Calibri"/>
              </a:rPr>
              <a:t>ДОО </a:t>
            </a:r>
            <a:r>
              <a:rPr sz="2400" spc="-10" dirty="0">
                <a:highlight>
                  <a:srgbClr val="00FFFF"/>
                </a:highlight>
                <a:latin typeface="Calibri"/>
                <a:cs typeface="Calibri"/>
              </a:rPr>
              <a:t>обязательному минимуму </a:t>
            </a:r>
            <a:r>
              <a:rPr sz="2400" spc="-15" dirty="0">
                <a:highlight>
                  <a:srgbClr val="00FFFF"/>
                </a:highlight>
                <a:latin typeface="Calibri"/>
                <a:cs typeface="Calibri"/>
              </a:rPr>
              <a:t>содержания, </a:t>
            </a:r>
            <a:r>
              <a:rPr sz="2400" spc="-5" dirty="0">
                <a:highlight>
                  <a:srgbClr val="00FFFF"/>
                </a:highlight>
                <a:latin typeface="Calibri"/>
                <a:cs typeface="Calibri"/>
              </a:rPr>
              <a:t>заданному </a:t>
            </a:r>
            <a:r>
              <a:rPr sz="2400" dirty="0">
                <a:highlight>
                  <a:srgbClr val="00FFFF"/>
                </a:highlight>
                <a:latin typeface="Calibri"/>
                <a:cs typeface="Calibri"/>
              </a:rPr>
              <a:t>в </a:t>
            </a:r>
            <a:r>
              <a:rPr sz="2400" spc="-530" dirty="0">
                <a:highlight>
                  <a:srgbClr val="00FFFF"/>
                </a:highlight>
                <a:latin typeface="Calibri"/>
                <a:cs typeface="Calibri"/>
              </a:rPr>
              <a:t> </a:t>
            </a:r>
            <a:r>
              <a:rPr sz="2400" spc="-5" dirty="0">
                <a:highlight>
                  <a:srgbClr val="00FFFF"/>
                </a:highlight>
                <a:latin typeface="Calibri"/>
                <a:cs typeface="Calibri"/>
              </a:rPr>
              <a:t>Федеральной</a:t>
            </a:r>
            <a:r>
              <a:rPr sz="2400" spc="5" dirty="0">
                <a:highlight>
                  <a:srgbClr val="00FFFF"/>
                </a:highlight>
                <a:latin typeface="Calibri"/>
                <a:cs typeface="Calibri"/>
              </a:rPr>
              <a:t> </a:t>
            </a:r>
            <a:r>
              <a:rPr sz="2400" dirty="0">
                <a:highlight>
                  <a:srgbClr val="00FFFF"/>
                </a:highlight>
                <a:latin typeface="Calibri"/>
                <a:cs typeface="Calibri"/>
              </a:rPr>
              <a:t>программе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79910839-1A3F-4D55-A1FC-C39962D54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675" t="51129" r="6084" b="34698"/>
          <a:stretch/>
        </p:blipFill>
        <p:spPr>
          <a:xfrm>
            <a:off x="10230630" y="1156064"/>
            <a:ext cx="1629203" cy="142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93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553C81A-ACA3-4A99-BF19-1B88D9CB8E2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6273" t="8774" r="5630" b="5549"/>
          <a:stretch/>
        </p:blipFill>
        <p:spPr>
          <a:xfrm>
            <a:off x="327870" y="508883"/>
            <a:ext cx="11257179" cy="5637475"/>
          </a:xfrm>
        </p:spPr>
      </p:pic>
    </p:spTree>
    <p:extLst>
      <p:ext uri="{BB962C8B-B14F-4D97-AF65-F5344CB8AC3E}">
        <p14:creationId xmlns:p14="http://schemas.microsoft.com/office/powerpoint/2010/main" val="1321742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9281" t="19286" r="36548" b="25477"/>
          <a:stretch/>
        </p:blipFill>
        <p:spPr>
          <a:xfrm>
            <a:off x="378823" y="248194"/>
            <a:ext cx="11482251" cy="65183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80675" y="3850105"/>
            <a:ext cx="9637294" cy="16844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53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AAEFB-8B1A-44F8-97A4-9C489FB5E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ru-RU" altLang="ru-RU" sz="31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Методика заполнения диагностической таблицы и анализа результатов соотнесения программного материала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FA0D3D2-DDCF-48C5-9B25-70375F7A8D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55106" y="1322774"/>
            <a:ext cx="11434439" cy="488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475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475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475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475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475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475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475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475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4754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75413" algn="r"/>
              </a:tabLst>
            </a:pPr>
            <a:r>
              <a:rPr kumimoji="0" lang="ru-RU" altLang="ru-RU" sz="20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Чек-лист анализа</a:t>
            </a:r>
            <a:r>
              <a:rPr kumimoji="0" lang="ru-RU" altLang="ru-RU" sz="2000" b="1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kumimoji="0" lang="ru-RU" altLang="ru-RU" sz="2000" b="0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соответствия Программы обязательному минимуму содержания, заданному в Федеральной программе</a:t>
            </a:r>
            <a:endParaRPr kumimoji="0" lang="ru-RU" altLang="ru-RU" sz="2000" b="0" i="0" u="sng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75413" algn="r"/>
              </a:tabLst>
            </a:pPr>
            <a:r>
              <a:rPr kumimoji="0" lang="ru-RU" altLang="ru-RU" sz="2000" b="1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Приложение 1.</a:t>
            </a:r>
            <a:r>
              <a:rPr kumimoji="0" lang="ru-RU" altLang="ru-RU" sz="2000" b="0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Перечень нормативных правовых актов, на основе которых разработана Федеральная программа</a:t>
            </a:r>
            <a:endParaRPr kumimoji="0" lang="ru-RU" altLang="ru-RU" sz="2000" b="0" i="0" u="sng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75413" algn="r"/>
              </a:tabLst>
            </a:pPr>
            <a:r>
              <a:rPr kumimoji="0" lang="ru-RU" altLang="ru-RU" sz="2000" b="1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Приложение 2. </a:t>
            </a:r>
            <a:r>
              <a:rPr kumimoji="0" lang="ru-RU" altLang="ru-RU" sz="2000" b="0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Диагностическая карта соответствия основной образовательной программы ДОО обязательному минимуму содержания, заданному в Федеральной программе</a:t>
            </a:r>
            <a:endParaRPr kumimoji="0" lang="ru-RU" altLang="ru-RU" sz="2000" b="0" i="0" u="sng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75413" algn="r"/>
              </a:tabLst>
            </a:pPr>
            <a:r>
              <a:rPr kumimoji="0" lang="ru-RU" altLang="ru-RU" sz="2000" b="0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Диагностическая таблица 1. Соответствие структуры Программы Федеральной программе </a:t>
            </a:r>
            <a:endParaRPr kumimoji="0" lang="ru-RU" altLang="ru-RU" sz="2000" b="0" i="0" u="sng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75413" algn="r"/>
              </a:tabLst>
            </a:pPr>
            <a:r>
              <a:rPr kumimoji="0" lang="ru-RU" altLang="ru-RU" sz="2000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Диагностическая таблица 2. </a:t>
            </a:r>
            <a:r>
              <a:rPr kumimoji="0" lang="ru-RU" altLang="ru-RU" sz="2000" b="0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Соответствие цели и задач Программы Федеральной программе</a:t>
            </a:r>
            <a:endParaRPr kumimoji="0" lang="ru-RU" altLang="ru-RU" sz="2000" b="0" i="0" u="sng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75413" algn="r"/>
              </a:tabLst>
            </a:pPr>
            <a:r>
              <a:rPr kumimoji="0" lang="ru-RU" altLang="ru-RU" sz="2000" b="0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Диагностическая таблица 3. Соответствие планируемых результатов Программы</a:t>
            </a:r>
            <a:endParaRPr kumimoji="0" lang="ru-RU" altLang="ru-RU" sz="2000" b="0" i="0" u="sng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75413" algn="r"/>
              </a:tabLst>
            </a:pPr>
            <a:r>
              <a:rPr kumimoji="0" lang="ru-RU" altLang="ru-RU" sz="2000" b="0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Диагностическая таблица 4. Соответствие задач и содержания образовательной деятельности по образовательным областям и направлениям воспитания Программы Федеральной программе</a:t>
            </a:r>
            <a:endParaRPr kumimoji="0" lang="ru-RU" altLang="ru-RU" sz="2000" b="0" i="0" u="sng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75413" algn="r"/>
              </a:tabLst>
            </a:pPr>
            <a:r>
              <a:rPr kumimoji="0" lang="ru-RU" altLang="ru-RU" sz="2000" b="0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Диагностическая таблица 5. Соответствие направленности программ коррекционно-развивающей работы, обозначенных в Программе с перечнем целевых групп Федеральной программы</a:t>
            </a:r>
            <a:endParaRPr kumimoji="0" lang="ru-RU" altLang="ru-RU" sz="2000" b="0" i="0" u="sng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75413" algn="r"/>
              </a:tabLst>
            </a:pPr>
            <a:r>
              <a:rPr kumimoji="0" lang="ru-RU" altLang="ru-RU" sz="2000" b="0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Диагностическая таблица 6. Соответствие Программы обязательному минимуму содержания, заданному в Федеральной программе</a:t>
            </a:r>
            <a:endParaRPr kumimoji="0" lang="ru-RU" altLang="ru-RU" sz="2000" b="0" i="0" u="sng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17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067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Анализ соответствия программы обязательному минимуму содержания, заданному в Федеральной программе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См. </a:t>
            </a:r>
            <a:r>
              <a:rPr lang="ru-RU" sz="3200" b="1" dirty="0">
                <a:solidFill>
                  <a:srgbClr val="002060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«</a:t>
            </a:r>
            <a:r>
              <a:rPr kumimoji="0" lang="ru-RU" altLang="ru-RU" sz="2200" b="0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Диагностическая карта соответствия основной образовательной программы ДОО обязательному минимуму содержания, заданному в Федеральной программе</a:t>
            </a:r>
            <a:r>
              <a:rPr kumimoji="0" lang="ru-RU" altLang="ru-RU" sz="2200" b="0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Чек-лист </a:t>
            </a:r>
            <a:r>
              <a:rPr kumimoji="0" lang="ru-RU" altLang="ru-RU" sz="22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Приложение 2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7293" t="32811" r="9613" b="9216"/>
          <a:stretch/>
        </p:blipFill>
        <p:spPr>
          <a:xfrm>
            <a:off x="604298" y="1971922"/>
            <a:ext cx="10978101" cy="462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3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1850" y="487681"/>
            <a:ext cx="10515600" cy="262128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Внутренний аудит соответствия  Программы обязательному минимуму содержания, заданному в Федеральной программе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831850" y="3550921"/>
            <a:ext cx="10515600" cy="2538729"/>
          </a:xfrm>
        </p:spPr>
        <p:txBody>
          <a:bodyPr>
            <a:normAutofit lnSpcReduction="10000"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«На этапе внедрения Федеральной программы внутренний аудит соответствия  Программы обязательному минимуму содержания, заданному в Федеральной программе </a:t>
            </a:r>
            <a:r>
              <a:rPr lang="ru-RU" sz="2800" u="sng" dirty="0">
                <a:solidFill>
                  <a:srgbClr val="002060"/>
                </a:solidFill>
              </a:rPr>
              <a:t>не является обязательным действием ДОО и выполняется инициативно. </a:t>
            </a:r>
            <a:r>
              <a:rPr lang="ru-RU" sz="2800" dirty="0">
                <a:solidFill>
                  <a:schemeClr val="tx1"/>
                </a:solidFill>
              </a:rPr>
              <a:t>В тех случаях, когда Организация использует ссылку на Федеральную программу в качестве обязательной части Программы </a:t>
            </a:r>
            <a:r>
              <a:rPr lang="ru-RU" sz="2800" u="sng" dirty="0">
                <a:solidFill>
                  <a:srgbClr val="002060"/>
                </a:solidFill>
              </a:rPr>
              <a:t>действия чек-листа 1 - 6 не осуществляются</a:t>
            </a:r>
            <a:r>
              <a:rPr lang="ru-RU" sz="2800" dirty="0">
                <a:solidFill>
                  <a:schemeClr val="tx1"/>
                </a:solidFill>
              </a:rPr>
              <a:t>».</a:t>
            </a:r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3887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E3EDD-E191-408C-925A-F8882DE1D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4691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Чек-лист анализа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соответствия Программы обязательному минимуму содержания, заданному в Федеральной программе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E1836-414E-4EE5-9C5B-19FBBB32DB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0588" y="1009816"/>
            <a:ext cx="5789212" cy="548305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800" b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Подготовительные действия.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Знакомимся с Федеральной программой на официальных правовых ресурсах по ссылке: </a:t>
            </a:r>
            <a:r>
              <a:rPr lang="ru-RU" sz="2800" u="sng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http://publication.pravo.gov.ru/Document/View/0001202212280044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800" b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Действие 1.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Соотносим структуру Программы с Федеральной программой и ФГОС ДО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(Приложение 2. Диагностическая таблица 1.)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800" b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Действие 2.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Соотносим цель и задачи Программы с Федеральной программой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(Приложение 2. Диагностическая таблица 2.)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800" b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Действие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Соотносим планируемые результаты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(Приложение 2. Диагностическая таблица 3.)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800" b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Действие 4.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Соотносим задачи и содержание образовательной деятельности по образовательным областям и направлениям воспитания Программы с Федеральной программой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(Приложение 2. Диагностическая таблица 4.)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800" b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Действие 5.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Соотносим направленность программ коррекционно-­развивающей работы (далее – КРР), обозначенных в Программе с перечнем целевых групп Федеральной программы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(Приложение 2. Диагностическая таблица 5.)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800" b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Действие 6.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Определяем совокупное соответствие разделов Программы обязательному минимуму содержания, заданному в Федеральной программе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(Приложение 2. Диагностическая таблица 6.)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E0E86F5-251E-4142-97D1-D02E164D2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09816"/>
            <a:ext cx="5181600" cy="548305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ru-RU" sz="25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Действие 7.</a:t>
            </a:r>
            <a:r>
              <a:rPr lang="ru-RU" sz="2500" b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Формируем элементы вариативной части Программы</a:t>
            </a: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из материалов, превышающих обязательный минимум содержания Федеральной программы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ru-RU" sz="25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Действие 8. </a:t>
            </a:r>
            <a:r>
              <a:rPr lang="ru-RU" sz="25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Проводим анализ инфраструктуры и методического обеспечения реализации Федеральной программы </a:t>
            </a:r>
            <a:r>
              <a:rPr lang="ru-RU" sz="2500" u="sng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основе «Рекомендаций по формированию инфраструктуры дошкольных образовательных организаций и комплектации учебно-методических материалов в целях реализации образовательных программ дошкольного образования»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5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Ссылка на документ: </a:t>
            </a:r>
            <a:r>
              <a:rPr lang="ru-RU" sz="2500" b="0" u="sng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https://docs.edu.gov.ru/document/f4f7837770384bfa1faa1827ec8d72d4/download/5558/</a:t>
            </a:r>
            <a:r>
              <a:rPr lang="ru-RU" sz="25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5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Действие 9.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b="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Составляем аналитическую справку в свободной форме по результатам внутреннего аудита Программы ДОО</a:t>
            </a:r>
            <a:r>
              <a:rPr lang="ru-RU" sz="25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проведенного с целью анализа соответствия Программы обязательному минимуму содержания, заданному в Федеральной программе. </a:t>
            </a:r>
            <a:r>
              <a:rPr lang="ru-RU" sz="2500" b="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Включаем в аналитическую справку информацию об инфраструктуре ДОО и комплектации учебно-методических материалов (инвариантная часть) для реализации Федеральной программы.</a:t>
            </a:r>
            <a:r>
              <a:rPr lang="ru-RU" sz="25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b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выводах обозначаем готовность/частичную готовность к реализации Федеральной программы, а также необходимые меры по повышению уровня готовности</a:t>
            </a:r>
            <a:r>
              <a:rPr lang="ru-RU" sz="25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5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4113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83183" y="82186"/>
            <a:ext cx="11133455" cy="1075936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580515" marR="5080" indent="-1568450">
              <a:lnSpc>
                <a:spcPts val="3890"/>
              </a:lnSpc>
              <a:spcBef>
                <a:spcPts val="590"/>
              </a:spcBef>
            </a:pPr>
            <a:r>
              <a:rPr lang="ru-RU" sz="3600" b="1" spc="-25" dirty="0">
                <a:solidFill>
                  <a:srgbClr val="002060"/>
                </a:solidFill>
                <a:cs typeface="Calibri Light"/>
              </a:rPr>
              <a:t>Чек-лист</a:t>
            </a:r>
            <a:r>
              <a:rPr lang="ru-RU" sz="3600" b="1" spc="-70" dirty="0">
                <a:solidFill>
                  <a:srgbClr val="002060"/>
                </a:solidFill>
                <a:cs typeface="Calibri Light"/>
              </a:rPr>
              <a:t> </a:t>
            </a:r>
            <a:r>
              <a:rPr lang="ru-RU" sz="3600" b="1" spc="-30" dirty="0">
                <a:solidFill>
                  <a:srgbClr val="002060"/>
                </a:solidFill>
                <a:cs typeface="Calibri Light"/>
              </a:rPr>
              <a:t>анализа</a:t>
            </a:r>
            <a:r>
              <a:rPr lang="ru-RU" sz="3600" b="1" spc="-85" dirty="0">
                <a:solidFill>
                  <a:srgbClr val="002060"/>
                </a:solidFill>
                <a:cs typeface="Calibri Light"/>
              </a:rPr>
              <a:t> </a:t>
            </a:r>
            <a:r>
              <a:rPr lang="ru-RU" sz="3600" b="1" spc="-30" dirty="0">
                <a:solidFill>
                  <a:srgbClr val="002060"/>
                </a:solidFill>
                <a:cs typeface="Calibri Light"/>
              </a:rPr>
              <a:t>соответствия</a:t>
            </a:r>
            <a:r>
              <a:rPr lang="ru-RU" sz="3600" b="1" spc="-90" dirty="0">
                <a:solidFill>
                  <a:srgbClr val="002060"/>
                </a:solidFill>
                <a:cs typeface="Calibri Light"/>
              </a:rPr>
              <a:t> </a:t>
            </a:r>
            <a:r>
              <a:rPr lang="ru-RU" sz="3600" b="1" spc="-35" dirty="0">
                <a:solidFill>
                  <a:srgbClr val="002060"/>
                </a:solidFill>
                <a:cs typeface="Calibri Light"/>
              </a:rPr>
              <a:t>Программы</a:t>
            </a:r>
            <a:r>
              <a:rPr lang="ru-RU" sz="3600" b="1" spc="-100" dirty="0">
                <a:solidFill>
                  <a:srgbClr val="002060"/>
                </a:solidFill>
                <a:cs typeface="Calibri Light"/>
              </a:rPr>
              <a:t> </a:t>
            </a:r>
            <a:r>
              <a:rPr lang="ru-RU" sz="3600" b="1" spc="-35" dirty="0">
                <a:solidFill>
                  <a:srgbClr val="002060"/>
                </a:solidFill>
                <a:cs typeface="Calibri Light"/>
              </a:rPr>
              <a:t>обязательному </a:t>
            </a:r>
            <a:r>
              <a:rPr lang="ru-RU" sz="3600" b="1" spc="-800" dirty="0">
                <a:solidFill>
                  <a:srgbClr val="002060"/>
                </a:solidFill>
                <a:cs typeface="Calibri Light"/>
              </a:rPr>
              <a:t> </a:t>
            </a:r>
            <a:r>
              <a:rPr lang="ru-RU" sz="3600" b="1" spc="-35" dirty="0">
                <a:solidFill>
                  <a:srgbClr val="002060"/>
                </a:solidFill>
                <a:cs typeface="Calibri Light"/>
              </a:rPr>
              <a:t>минимуму</a:t>
            </a:r>
            <a:r>
              <a:rPr lang="ru-RU" sz="3600" b="1" spc="-85" dirty="0">
                <a:solidFill>
                  <a:srgbClr val="002060"/>
                </a:solidFill>
                <a:cs typeface="Calibri Light"/>
              </a:rPr>
              <a:t> </a:t>
            </a:r>
            <a:r>
              <a:rPr lang="ru-RU" sz="3600" b="1" spc="-35" dirty="0">
                <a:solidFill>
                  <a:srgbClr val="002060"/>
                </a:solidFill>
                <a:cs typeface="Calibri Light"/>
              </a:rPr>
              <a:t>содержания,</a:t>
            </a:r>
            <a:r>
              <a:rPr lang="ru-RU" sz="3600" b="1" spc="-75" dirty="0">
                <a:solidFill>
                  <a:srgbClr val="002060"/>
                </a:solidFill>
                <a:cs typeface="Calibri Light"/>
              </a:rPr>
              <a:t> </a:t>
            </a:r>
            <a:r>
              <a:rPr lang="ru-RU" sz="3600" b="1" spc="-35" dirty="0">
                <a:solidFill>
                  <a:srgbClr val="002060"/>
                </a:solidFill>
                <a:cs typeface="Calibri Light"/>
              </a:rPr>
              <a:t>заданному</a:t>
            </a:r>
            <a:r>
              <a:rPr lang="ru-RU" sz="3600" b="1" spc="-80" dirty="0">
                <a:solidFill>
                  <a:srgbClr val="002060"/>
                </a:solidFill>
                <a:cs typeface="Calibri Light"/>
              </a:rPr>
              <a:t> </a:t>
            </a:r>
            <a:r>
              <a:rPr lang="ru-RU" sz="3600" b="1" dirty="0">
                <a:solidFill>
                  <a:srgbClr val="002060"/>
                </a:solidFill>
                <a:cs typeface="Calibri Light"/>
              </a:rPr>
              <a:t>в</a:t>
            </a:r>
            <a:r>
              <a:rPr lang="ru-RU" sz="3600" b="1" spc="-50" dirty="0">
                <a:solidFill>
                  <a:srgbClr val="002060"/>
                </a:solidFill>
                <a:cs typeface="Calibri Light"/>
              </a:rPr>
              <a:t> </a:t>
            </a:r>
            <a:r>
              <a:rPr lang="ru-RU" sz="3600" b="1" spc="-25" dirty="0">
                <a:solidFill>
                  <a:srgbClr val="002060"/>
                </a:solidFill>
                <a:cs typeface="Calibri Light"/>
              </a:rPr>
              <a:t>ФОП</a:t>
            </a:r>
            <a:endParaRPr sz="3600" b="1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6757" y="1415922"/>
            <a:ext cx="11076305" cy="5118581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760095">
              <a:lnSpc>
                <a:spcPts val="2590"/>
              </a:lnSpc>
              <a:spcBef>
                <a:spcPts val="425"/>
              </a:spcBef>
            </a:pPr>
            <a:r>
              <a:rPr sz="2800" spc="-5" dirty="0">
                <a:cs typeface="Calibri"/>
              </a:rPr>
              <a:t>На</a:t>
            </a:r>
            <a:r>
              <a:rPr sz="2800" spc="5" dirty="0">
                <a:cs typeface="Calibri"/>
              </a:rPr>
              <a:t> </a:t>
            </a:r>
            <a:r>
              <a:rPr sz="2800" spc="-5" dirty="0">
                <a:cs typeface="Calibri"/>
              </a:rPr>
              <a:t>этапе</a:t>
            </a:r>
            <a:r>
              <a:rPr sz="2800" spc="-15" dirty="0">
                <a:cs typeface="Calibri"/>
              </a:rPr>
              <a:t> </a:t>
            </a:r>
            <a:r>
              <a:rPr sz="2800" spc="-5" dirty="0">
                <a:cs typeface="Calibri"/>
              </a:rPr>
              <a:t>внедрения</a:t>
            </a:r>
            <a:r>
              <a:rPr sz="2800" spc="5" dirty="0">
                <a:cs typeface="Calibri"/>
              </a:rPr>
              <a:t> </a:t>
            </a:r>
            <a:r>
              <a:rPr sz="2800" spc="-10" dirty="0">
                <a:cs typeface="Calibri"/>
              </a:rPr>
              <a:t>Федеральной</a:t>
            </a:r>
            <a:r>
              <a:rPr sz="2800" spc="5" dirty="0">
                <a:cs typeface="Calibri"/>
              </a:rPr>
              <a:t> </a:t>
            </a:r>
            <a:r>
              <a:rPr sz="2800" spc="-5" dirty="0">
                <a:cs typeface="Calibri"/>
              </a:rPr>
              <a:t>программы</a:t>
            </a:r>
            <a:r>
              <a:rPr sz="2800" spc="5" dirty="0">
                <a:cs typeface="Calibri"/>
              </a:rPr>
              <a:t> </a:t>
            </a:r>
            <a:r>
              <a:rPr sz="2800" spc="-5" dirty="0">
                <a:cs typeface="Calibri"/>
              </a:rPr>
              <a:t>внутренний</a:t>
            </a:r>
            <a:r>
              <a:rPr sz="2800" dirty="0">
                <a:cs typeface="Calibri"/>
              </a:rPr>
              <a:t> </a:t>
            </a:r>
            <a:r>
              <a:rPr sz="2800" spc="-25" dirty="0">
                <a:cs typeface="Calibri"/>
              </a:rPr>
              <a:t>аудит</a:t>
            </a:r>
            <a:r>
              <a:rPr sz="2800" spc="-15" dirty="0">
                <a:cs typeface="Calibri"/>
              </a:rPr>
              <a:t> </a:t>
            </a:r>
            <a:r>
              <a:rPr sz="2800" spc="-10" dirty="0">
                <a:cs typeface="Calibri"/>
              </a:rPr>
              <a:t>соответствия </a:t>
            </a:r>
            <a:r>
              <a:rPr sz="2800" spc="-5" dirty="0">
                <a:cs typeface="Calibri"/>
              </a:rPr>
              <a:t> Программы</a:t>
            </a:r>
            <a:r>
              <a:rPr sz="2800" spc="5" dirty="0">
                <a:cs typeface="Calibri"/>
              </a:rPr>
              <a:t> </a:t>
            </a:r>
            <a:r>
              <a:rPr sz="2800" spc="-10" dirty="0">
                <a:cs typeface="Calibri"/>
              </a:rPr>
              <a:t>обязательному</a:t>
            </a:r>
            <a:r>
              <a:rPr sz="2800" spc="-5" dirty="0">
                <a:cs typeface="Calibri"/>
              </a:rPr>
              <a:t> </a:t>
            </a:r>
            <a:r>
              <a:rPr sz="2800" spc="-10" dirty="0">
                <a:cs typeface="Calibri"/>
              </a:rPr>
              <a:t>минимуму</a:t>
            </a:r>
            <a:r>
              <a:rPr sz="2800" spc="15" dirty="0">
                <a:cs typeface="Calibri"/>
              </a:rPr>
              <a:t> </a:t>
            </a:r>
            <a:r>
              <a:rPr sz="2800" spc="-15" dirty="0">
                <a:cs typeface="Calibri"/>
              </a:rPr>
              <a:t>содержания,</a:t>
            </a:r>
            <a:r>
              <a:rPr sz="2800" spc="-10" dirty="0">
                <a:cs typeface="Calibri"/>
              </a:rPr>
              <a:t> </a:t>
            </a:r>
            <a:r>
              <a:rPr sz="2800" spc="-5" dirty="0">
                <a:cs typeface="Calibri"/>
              </a:rPr>
              <a:t>заданному </a:t>
            </a:r>
            <a:r>
              <a:rPr sz="2800" dirty="0">
                <a:cs typeface="Calibri"/>
              </a:rPr>
              <a:t>в </a:t>
            </a:r>
            <a:r>
              <a:rPr sz="2800" spc="-10" dirty="0">
                <a:cs typeface="Calibri"/>
              </a:rPr>
              <a:t>Федеральной</a:t>
            </a:r>
            <a:endParaRPr sz="2800" dirty="0">
              <a:cs typeface="Calibri"/>
            </a:endParaRPr>
          </a:p>
          <a:p>
            <a:pPr marL="12700">
              <a:lnSpc>
                <a:spcPts val="2555"/>
              </a:lnSpc>
            </a:pPr>
            <a:r>
              <a:rPr sz="2800" spc="-5" dirty="0">
                <a:cs typeface="Calibri"/>
              </a:rPr>
              <a:t>программе, </a:t>
            </a:r>
            <a:r>
              <a:rPr sz="2800" dirty="0">
                <a:solidFill>
                  <a:srgbClr val="C00000"/>
                </a:solidFill>
                <a:cs typeface="Calibri"/>
              </a:rPr>
              <a:t>не</a:t>
            </a:r>
            <a:r>
              <a:rPr sz="2800" spc="5" dirty="0">
                <a:solidFill>
                  <a:srgbClr val="C00000"/>
                </a:solidFill>
                <a:cs typeface="Calibri"/>
              </a:rPr>
              <a:t> </a:t>
            </a:r>
            <a:r>
              <a:rPr sz="2800" spc="-10" dirty="0">
                <a:solidFill>
                  <a:srgbClr val="C00000"/>
                </a:solidFill>
                <a:cs typeface="Calibri"/>
              </a:rPr>
              <a:t>является</a:t>
            </a:r>
            <a:r>
              <a:rPr sz="2800" spc="-5" dirty="0">
                <a:solidFill>
                  <a:srgbClr val="C00000"/>
                </a:solidFill>
                <a:cs typeface="Calibri"/>
              </a:rPr>
              <a:t> </a:t>
            </a:r>
            <a:r>
              <a:rPr sz="2800" spc="-10" dirty="0">
                <a:solidFill>
                  <a:srgbClr val="C00000"/>
                </a:solidFill>
                <a:cs typeface="Calibri"/>
              </a:rPr>
              <a:t>обязательным</a:t>
            </a:r>
            <a:r>
              <a:rPr sz="2800" spc="-5" dirty="0">
                <a:solidFill>
                  <a:srgbClr val="C00000"/>
                </a:solidFill>
                <a:cs typeface="Calibri"/>
              </a:rPr>
              <a:t> действием</a:t>
            </a:r>
            <a:r>
              <a:rPr sz="2800" spc="-15" dirty="0">
                <a:solidFill>
                  <a:srgbClr val="C00000"/>
                </a:solidFill>
                <a:cs typeface="Calibri"/>
              </a:rPr>
              <a:t> ДОО</a:t>
            </a:r>
            <a:r>
              <a:rPr sz="2800" dirty="0">
                <a:solidFill>
                  <a:srgbClr val="C00000"/>
                </a:solidFill>
                <a:cs typeface="Calibri"/>
              </a:rPr>
              <a:t> и </a:t>
            </a:r>
            <a:r>
              <a:rPr sz="2800" spc="-15" dirty="0">
                <a:solidFill>
                  <a:srgbClr val="C00000"/>
                </a:solidFill>
                <a:cs typeface="Calibri"/>
              </a:rPr>
              <a:t>выполняется</a:t>
            </a:r>
            <a:r>
              <a:rPr sz="2800" spc="5" dirty="0">
                <a:solidFill>
                  <a:srgbClr val="C00000"/>
                </a:solidFill>
                <a:cs typeface="Calibri"/>
              </a:rPr>
              <a:t> </a:t>
            </a:r>
            <a:r>
              <a:rPr sz="2800" spc="-5" dirty="0">
                <a:solidFill>
                  <a:srgbClr val="C00000"/>
                </a:solidFill>
                <a:cs typeface="Calibri"/>
              </a:rPr>
              <a:t>инициативно</a:t>
            </a:r>
            <a:endParaRPr sz="2800" dirty="0">
              <a:cs typeface="Calibri"/>
            </a:endParaRPr>
          </a:p>
          <a:p>
            <a:pPr marL="241300" marR="697230" indent="-228600">
              <a:lnSpc>
                <a:spcPts val="2590"/>
              </a:lnSpc>
              <a:spcBef>
                <a:spcPts val="1050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800" spc="-5" dirty="0">
                <a:solidFill>
                  <a:srgbClr val="C00000"/>
                </a:solidFill>
                <a:cs typeface="Calibri"/>
              </a:rPr>
              <a:t>Действия </a:t>
            </a:r>
            <a:r>
              <a:rPr sz="2800" spc="-10" dirty="0">
                <a:solidFill>
                  <a:srgbClr val="C00000"/>
                </a:solidFill>
                <a:cs typeface="Calibri"/>
              </a:rPr>
              <a:t>1-3. </a:t>
            </a:r>
            <a:r>
              <a:rPr sz="2800" spc="-10" dirty="0">
                <a:cs typeface="Calibri"/>
              </a:rPr>
              <a:t>Сравнительный </a:t>
            </a:r>
            <a:r>
              <a:rPr sz="2800" spc="-5" dirty="0">
                <a:cs typeface="Calibri"/>
              </a:rPr>
              <a:t>анализ (структура, </a:t>
            </a:r>
            <a:r>
              <a:rPr sz="2800" spc="-20" dirty="0">
                <a:cs typeface="Calibri"/>
              </a:rPr>
              <a:t>цель </a:t>
            </a:r>
            <a:r>
              <a:rPr sz="2800" dirty="0">
                <a:cs typeface="Calibri"/>
              </a:rPr>
              <a:t>и задачи, </a:t>
            </a:r>
            <a:r>
              <a:rPr sz="2800" spc="-5" dirty="0">
                <a:cs typeface="Calibri"/>
              </a:rPr>
              <a:t>планируемые </a:t>
            </a:r>
            <a:r>
              <a:rPr sz="2800" spc="-530" dirty="0">
                <a:cs typeface="Calibri"/>
              </a:rPr>
              <a:t> </a:t>
            </a:r>
            <a:r>
              <a:rPr sz="2800" spc="-25" dirty="0">
                <a:cs typeface="Calibri"/>
              </a:rPr>
              <a:t>результаты)</a:t>
            </a:r>
            <a:endParaRPr sz="2800" dirty="0">
              <a:cs typeface="Calibri"/>
            </a:endParaRPr>
          </a:p>
          <a:p>
            <a:pPr marL="241300" marR="5080" indent="-228600">
              <a:lnSpc>
                <a:spcPts val="2600"/>
              </a:lnSpc>
              <a:spcBef>
                <a:spcPts val="994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800" spc="-5" dirty="0">
                <a:solidFill>
                  <a:srgbClr val="C00000"/>
                </a:solidFill>
                <a:cs typeface="Calibri"/>
              </a:rPr>
              <a:t>Действия </a:t>
            </a:r>
            <a:r>
              <a:rPr sz="2800" spc="-10" dirty="0">
                <a:solidFill>
                  <a:srgbClr val="C00000"/>
                </a:solidFill>
                <a:cs typeface="Calibri"/>
              </a:rPr>
              <a:t>4-5. </a:t>
            </a:r>
            <a:r>
              <a:rPr sz="2800" spc="-5" dirty="0">
                <a:cs typeface="Calibri"/>
              </a:rPr>
              <a:t>Соотнесение </a:t>
            </a:r>
            <a:r>
              <a:rPr sz="2800" dirty="0">
                <a:cs typeface="Calibri"/>
              </a:rPr>
              <a:t>(задач и </a:t>
            </a:r>
            <a:r>
              <a:rPr sz="2800" spc="-15" dirty="0">
                <a:cs typeface="Calibri"/>
              </a:rPr>
              <a:t>содержания </a:t>
            </a:r>
            <a:r>
              <a:rPr sz="2800" spc="-10" dirty="0">
                <a:cs typeface="Calibri"/>
              </a:rPr>
              <a:t>образовательной деятельности </a:t>
            </a:r>
            <a:r>
              <a:rPr sz="2800" dirty="0">
                <a:cs typeface="Calibri"/>
              </a:rPr>
              <a:t>по </a:t>
            </a:r>
            <a:r>
              <a:rPr sz="2800" spc="-530" dirty="0">
                <a:cs typeface="Calibri"/>
              </a:rPr>
              <a:t> </a:t>
            </a:r>
            <a:r>
              <a:rPr sz="2800" spc="-10" dirty="0">
                <a:cs typeface="Calibri"/>
              </a:rPr>
              <a:t>образовательным</a:t>
            </a:r>
            <a:r>
              <a:rPr sz="2800" spc="-15" dirty="0">
                <a:cs typeface="Calibri"/>
              </a:rPr>
              <a:t> </a:t>
            </a:r>
            <a:r>
              <a:rPr sz="2800" spc="-10" dirty="0">
                <a:cs typeface="Calibri"/>
              </a:rPr>
              <a:t>областям</a:t>
            </a:r>
            <a:r>
              <a:rPr sz="2800" spc="-25" dirty="0">
                <a:cs typeface="Calibri"/>
              </a:rPr>
              <a:t> </a:t>
            </a:r>
            <a:r>
              <a:rPr sz="2800" dirty="0">
                <a:cs typeface="Calibri"/>
              </a:rPr>
              <a:t>и </a:t>
            </a:r>
            <a:r>
              <a:rPr sz="2800" spc="-5" dirty="0">
                <a:cs typeface="Calibri"/>
              </a:rPr>
              <a:t>направлениям</a:t>
            </a:r>
            <a:r>
              <a:rPr sz="2800" spc="5" dirty="0">
                <a:cs typeface="Calibri"/>
              </a:rPr>
              <a:t> </a:t>
            </a:r>
            <a:r>
              <a:rPr sz="2800" spc="-5" dirty="0">
                <a:cs typeface="Calibri"/>
              </a:rPr>
              <a:t>воспитания;</a:t>
            </a:r>
            <a:r>
              <a:rPr sz="2800" spc="-10" dirty="0">
                <a:cs typeface="Calibri"/>
              </a:rPr>
              <a:t> </a:t>
            </a:r>
            <a:r>
              <a:rPr sz="2800" spc="-5" dirty="0">
                <a:cs typeface="Calibri"/>
              </a:rPr>
              <a:t>направленности</a:t>
            </a:r>
            <a:endParaRPr sz="2800" dirty="0">
              <a:cs typeface="Calibri"/>
            </a:endParaRPr>
          </a:p>
          <a:p>
            <a:pPr marL="241300">
              <a:lnSpc>
                <a:spcPts val="2545"/>
              </a:lnSpc>
            </a:pPr>
            <a:r>
              <a:rPr sz="2800" spc="-5" dirty="0">
                <a:cs typeface="Calibri"/>
              </a:rPr>
              <a:t>программ</a:t>
            </a:r>
            <a:r>
              <a:rPr sz="2800" dirty="0">
                <a:cs typeface="Calibri"/>
              </a:rPr>
              <a:t> КРР</a:t>
            </a:r>
            <a:r>
              <a:rPr sz="2800" spc="-20" dirty="0">
                <a:cs typeface="Calibri"/>
              </a:rPr>
              <a:t> </a:t>
            </a:r>
            <a:r>
              <a:rPr sz="2800" dirty="0">
                <a:cs typeface="Calibri"/>
              </a:rPr>
              <a:t>и</a:t>
            </a:r>
            <a:r>
              <a:rPr sz="2800" spc="10" dirty="0">
                <a:cs typeface="Calibri"/>
              </a:rPr>
              <a:t> </a:t>
            </a:r>
            <a:r>
              <a:rPr sz="2800" dirty="0">
                <a:cs typeface="Calibri"/>
              </a:rPr>
              <a:t>перечня</a:t>
            </a:r>
            <a:r>
              <a:rPr sz="2800" spc="5" dirty="0">
                <a:cs typeface="Calibri"/>
              </a:rPr>
              <a:t> </a:t>
            </a:r>
            <a:r>
              <a:rPr sz="2800" spc="-15" dirty="0">
                <a:cs typeface="Calibri"/>
              </a:rPr>
              <a:t>целевых</a:t>
            </a:r>
            <a:r>
              <a:rPr sz="2800" spc="-10" dirty="0">
                <a:cs typeface="Calibri"/>
              </a:rPr>
              <a:t> </a:t>
            </a:r>
            <a:r>
              <a:rPr sz="2800" spc="-5" dirty="0">
                <a:cs typeface="Calibri"/>
              </a:rPr>
              <a:t>групп</a:t>
            </a:r>
            <a:r>
              <a:rPr sz="2800" spc="-15" dirty="0">
                <a:cs typeface="Calibri"/>
              </a:rPr>
              <a:t> </a:t>
            </a:r>
            <a:r>
              <a:rPr sz="2800" spc="-10" dirty="0">
                <a:cs typeface="Calibri"/>
              </a:rPr>
              <a:t>Федеральной</a:t>
            </a:r>
            <a:r>
              <a:rPr sz="2800" dirty="0">
                <a:cs typeface="Calibri"/>
              </a:rPr>
              <a:t> </a:t>
            </a:r>
            <a:r>
              <a:rPr sz="2800" spc="-5" dirty="0">
                <a:cs typeface="Calibri"/>
              </a:rPr>
              <a:t>программы)</a:t>
            </a:r>
            <a:endParaRPr sz="2800" dirty="0">
              <a:cs typeface="Calibri"/>
            </a:endParaRPr>
          </a:p>
          <a:p>
            <a:pPr marL="241300" marR="536575" indent="-228600">
              <a:lnSpc>
                <a:spcPts val="2590"/>
              </a:lnSpc>
              <a:spcBef>
                <a:spcPts val="103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800" spc="-5" dirty="0">
                <a:solidFill>
                  <a:srgbClr val="C00000"/>
                </a:solidFill>
                <a:cs typeface="Calibri"/>
              </a:rPr>
              <a:t>Действие</a:t>
            </a:r>
            <a:r>
              <a:rPr sz="2800" spc="10" dirty="0">
                <a:solidFill>
                  <a:srgbClr val="C00000"/>
                </a:solidFill>
                <a:cs typeface="Calibri"/>
              </a:rPr>
              <a:t> </a:t>
            </a:r>
            <a:r>
              <a:rPr sz="2800" spc="-5" dirty="0">
                <a:solidFill>
                  <a:srgbClr val="C00000"/>
                </a:solidFill>
                <a:cs typeface="Calibri"/>
              </a:rPr>
              <a:t>6. </a:t>
            </a:r>
            <a:r>
              <a:rPr sz="2800" spc="-15" dirty="0">
                <a:cs typeface="Calibri"/>
              </a:rPr>
              <a:t>Определение</a:t>
            </a:r>
            <a:r>
              <a:rPr sz="2800" spc="15" dirty="0">
                <a:cs typeface="Calibri"/>
              </a:rPr>
              <a:t> </a:t>
            </a:r>
            <a:r>
              <a:rPr sz="2800" spc="-5" dirty="0">
                <a:cs typeface="Calibri"/>
              </a:rPr>
              <a:t>совокупного</a:t>
            </a:r>
            <a:r>
              <a:rPr sz="2800" spc="-20" dirty="0">
                <a:cs typeface="Calibri"/>
              </a:rPr>
              <a:t> </a:t>
            </a:r>
            <a:r>
              <a:rPr sz="2800" spc="-10" dirty="0">
                <a:cs typeface="Calibri"/>
              </a:rPr>
              <a:t>соответствия </a:t>
            </a:r>
            <a:r>
              <a:rPr sz="2800" spc="-15" dirty="0">
                <a:cs typeface="Calibri"/>
              </a:rPr>
              <a:t>разделов </a:t>
            </a:r>
            <a:r>
              <a:rPr sz="2800" spc="-5" dirty="0">
                <a:cs typeface="Calibri"/>
              </a:rPr>
              <a:t>Программы </a:t>
            </a:r>
            <a:r>
              <a:rPr sz="2800" dirty="0">
                <a:cs typeface="Calibri"/>
              </a:rPr>
              <a:t> </a:t>
            </a:r>
            <a:r>
              <a:rPr sz="2800" spc="-10" dirty="0">
                <a:cs typeface="Calibri"/>
              </a:rPr>
              <a:t>обязательному</a:t>
            </a:r>
            <a:r>
              <a:rPr sz="2800" spc="-5" dirty="0">
                <a:cs typeface="Calibri"/>
              </a:rPr>
              <a:t> </a:t>
            </a:r>
            <a:r>
              <a:rPr sz="2800" spc="-10" dirty="0">
                <a:cs typeface="Calibri"/>
              </a:rPr>
              <a:t>минимуму</a:t>
            </a:r>
            <a:r>
              <a:rPr sz="2800" spc="20" dirty="0">
                <a:cs typeface="Calibri"/>
              </a:rPr>
              <a:t> </a:t>
            </a:r>
            <a:r>
              <a:rPr sz="2800" spc="-15" dirty="0">
                <a:cs typeface="Calibri"/>
              </a:rPr>
              <a:t>содержания,</a:t>
            </a:r>
            <a:r>
              <a:rPr sz="2800" spc="-10" dirty="0">
                <a:cs typeface="Calibri"/>
              </a:rPr>
              <a:t> </a:t>
            </a:r>
            <a:r>
              <a:rPr sz="2800" spc="-5" dirty="0">
                <a:cs typeface="Calibri"/>
              </a:rPr>
              <a:t>заданному</a:t>
            </a:r>
            <a:r>
              <a:rPr sz="2800" dirty="0">
                <a:cs typeface="Calibri"/>
              </a:rPr>
              <a:t> в</a:t>
            </a:r>
            <a:r>
              <a:rPr sz="2800" spc="-5" dirty="0">
                <a:cs typeface="Calibri"/>
              </a:rPr>
              <a:t> </a:t>
            </a:r>
            <a:r>
              <a:rPr sz="2800" spc="-10" dirty="0">
                <a:cs typeface="Calibri"/>
              </a:rPr>
              <a:t>Федеральной</a:t>
            </a:r>
            <a:r>
              <a:rPr sz="2800" spc="5" dirty="0">
                <a:cs typeface="Calibri"/>
              </a:rPr>
              <a:t> </a:t>
            </a:r>
            <a:r>
              <a:rPr sz="2800" spc="-5" dirty="0" err="1">
                <a:cs typeface="Calibri"/>
              </a:rPr>
              <a:t>программе</a:t>
            </a:r>
            <a:r>
              <a:rPr sz="2800" spc="-5" dirty="0">
                <a:cs typeface="Calibri"/>
              </a:rPr>
              <a:t>.</a:t>
            </a:r>
            <a:endParaRPr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3885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1520" y="2118360"/>
            <a:ext cx="10728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Действие 1.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</a:rPr>
              <a:t>Соотносим структуру Программы детского сада с Федеральной программой и </a:t>
            </a:r>
            <a:r>
              <a:rPr lang="ru-RU" sz="3600" b="1" dirty="0">
                <a:solidFill>
                  <a:srgbClr val="002060"/>
                </a:solidFill>
                <a:hlinkClick r:id="rId3"/>
              </a:rPr>
              <a:t>ФГОС ДО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(Приложение 2. Диагностическая </a:t>
            </a:r>
            <a:r>
              <a:rPr lang="ru-RU" sz="3600" b="1" dirty="0">
                <a:solidFill>
                  <a:srgbClr val="002060"/>
                </a:solidFill>
                <a:hlinkClick r:id="rId4" action="ppaction://hlinkfile" tooltip="Диагностическая таблица 1. Соответствие структуры Программы"/>
              </a:rPr>
              <a:t>таблица 1</a:t>
            </a:r>
            <a:r>
              <a:rPr lang="ru-RU" sz="3600" b="1" dirty="0">
                <a:solidFill>
                  <a:srgbClr val="002060"/>
                </a:solidFill>
              </a:rPr>
              <a:t>.)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96573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8" t="17768" r="37230" b="17589"/>
          <a:stretch/>
        </p:blipFill>
        <p:spPr>
          <a:xfrm>
            <a:off x="357534" y="0"/>
            <a:ext cx="1163634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63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26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002060"/>
                </a:solidFill>
              </a:rPr>
              <a:t>Методика заполнения диагностической таблицы и анализа результатов соотнесения программного материал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60" y="1127760"/>
            <a:ext cx="11521440" cy="5623560"/>
          </a:xfrm>
        </p:spPr>
        <p:txBody>
          <a:bodyPr>
            <a:normAutofit fontScale="92500"/>
          </a:bodyPr>
          <a:lstStyle/>
          <a:p>
            <a:r>
              <a:rPr lang="ru-RU" dirty="0">
                <a:hlinkClick r:id="rId2" action="ppaction://hlinkfile" tooltip="Диагностическая таблица 1. Соответствие структуры Программы"/>
              </a:rPr>
              <a:t>Заполняем таблицы 1</a:t>
            </a:r>
            <a:r>
              <a:rPr lang="ru-RU" dirty="0"/>
              <a:t>, </a:t>
            </a:r>
            <a:r>
              <a:rPr lang="ru-RU" dirty="0">
                <a:hlinkClick r:id="rId3" action="ppaction://hlinkfile" tooltip="Диагностическая таблица 2. Соответствие цели и задач"/>
              </a:rPr>
              <a:t>2</a:t>
            </a:r>
            <a:r>
              <a:rPr lang="ru-RU" dirty="0"/>
              <a:t>, </a:t>
            </a:r>
            <a:r>
              <a:rPr lang="ru-RU" dirty="0">
                <a:hlinkClick r:id="rId4" action="ppaction://hlinkfile" tooltip="Диагностическая таблица 3. Соответствие планируемых"/>
              </a:rPr>
              <a:t>3</a:t>
            </a:r>
            <a:r>
              <a:rPr lang="ru-RU" dirty="0"/>
              <a:t>, </a:t>
            </a:r>
            <a:r>
              <a:rPr lang="ru-RU" dirty="0">
                <a:hlinkClick r:id="rId5" action="ppaction://hlinkfile" tooltip="Диагностическая таблица 4. Соответствие задач и содержания"/>
              </a:rPr>
              <a:t>4</a:t>
            </a:r>
            <a:r>
              <a:rPr lang="ru-RU" dirty="0"/>
              <a:t>, </a:t>
            </a:r>
            <a:r>
              <a:rPr lang="ru-RU" dirty="0">
                <a:hlinkClick r:id="rId6" action="ppaction://hlinkfile" tooltip="Диагностическая таблица 5. Соответствие направленности"/>
              </a:rPr>
              <a:t>5</a:t>
            </a:r>
            <a:r>
              <a:rPr lang="ru-RU" dirty="0"/>
              <a:t>. </a:t>
            </a:r>
          </a:p>
          <a:p>
            <a:r>
              <a:rPr lang="ru-RU" dirty="0"/>
              <a:t>По строкам проводится сравнительный анализ и результат заносится в один из 3 столбцов:</a:t>
            </a:r>
          </a:p>
          <a:p>
            <a:r>
              <a:rPr lang="ru-RU" dirty="0"/>
              <a:t>столбец 2 – </a:t>
            </a:r>
            <a:r>
              <a:rPr lang="ru-RU" u="sng" dirty="0">
                <a:solidFill>
                  <a:srgbClr val="C00000"/>
                </a:solidFill>
              </a:rPr>
              <a:t>ПС – полное соответствие</a:t>
            </a:r>
            <a:r>
              <a:rPr lang="ru-RU" dirty="0"/>
              <a:t>: </a:t>
            </a:r>
            <a:r>
              <a:rPr lang="ru-RU" dirty="0">
                <a:solidFill>
                  <a:srgbClr val="00B050"/>
                </a:solidFill>
              </a:rPr>
              <a:t>не менее 95 - 100% совпадений с ФОП ДО;</a:t>
            </a:r>
          </a:p>
          <a:p>
            <a:r>
              <a:rPr lang="ru-RU" dirty="0"/>
              <a:t>столбец 3 - </a:t>
            </a:r>
            <a:r>
              <a:rPr lang="ru-RU" u="sng" dirty="0">
                <a:solidFill>
                  <a:srgbClr val="C00000"/>
                </a:solidFill>
              </a:rPr>
              <a:t>ЧС – частичное соответствие</a:t>
            </a:r>
            <a:r>
              <a:rPr lang="ru-RU" dirty="0"/>
              <a:t>: </a:t>
            </a:r>
            <a:r>
              <a:rPr lang="ru-RU" dirty="0">
                <a:solidFill>
                  <a:srgbClr val="00B050"/>
                </a:solidFill>
              </a:rPr>
              <a:t>от 50 до 94% совпадений с ФОП ДО;</a:t>
            </a:r>
          </a:p>
          <a:p>
            <a:r>
              <a:rPr lang="ru-RU" dirty="0"/>
              <a:t>столбец 4 – </a:t>
            </a:r>
            <a:r>
              <a:rPr lang="ru-RU" u="sng" dirty="0">
                <a:solidFill>
                  <a:srgbClr val="C00000"/>
                </a:solidFill>
              </a:rPr>
              <a:t>НС – несоответствие</a:t>
            </a:r>
            <a:r>
              <a:rPr lang="ru-RU" dirty="0"/>
              <a:t>: </a:t>
            </a:r>
            <a:r>
              <a:rPr lang="ru-RU" dirty="0">
                <a:solidFill>
                  <a:srgbClr val="00B050"/>
                </a:solidFill>
              </a:rPr>
              <a:t>от 0 до 49% совпадений с ФОП ДО; </a:t>
            </a:r>
          </a:p>
          <a:p>
            <a:r>
              <a:rPr lang="ru-RU" dirty="0"/>
              <a:t>Затем </a:t>
            </a:r>
            <a:r>
              <a:rPr lang="ru-RU" u="sng" dirty="0"/>
              <a:t>подсчитывается количество полных, частичных совпадений </a:t>
            </a:r>
            <a:r>
              <a:rPr lang="ru-RU" dirty="0"/>
              <a:t>или </a:t>
            </a:r>
            <a:r>
              <a:rPr lang="ru-RU" u="sng" dirty="0"/>
              <a:t>не совпадений </a:t>
            </a:r>
            <a:r>
              <a:rPr lang="ru-RU" dirty="0"/>
              <a:t>программных материалов.</a:t>
            </a:r>
          </a:p>
          <a:p>
            <a:r>
              <a:rPr lang="ru-RU" dirty="0"/>
              <a:t>Затем </a:t>
            </a:r>
            <a:r>
              <a:rPr lang="ru-RU" u="sng" dirty="0">
                <a:solidFill>
                  <a:srgbClr val="C00000"/>
                </a:solidFill>
              </a:rPr>
              <a:t>рассчитывается процент соответствия по формуле</a:t>
            </a:r>
            <a:r>
              <a:rPr lang="ru-RU" dirty="0"/>
              <a:t>: количество совпадающих элементов * 100     на общее количество элементов=% соответствия</a:t>
            </a:r>
          </a:p>
          <a:p>
            <a:r>
              <a:rPr lang="ru-RU" dirty="0"/>
              <a:t>Полученное значение вносим в графу </a:t>
            </a:r>
            <a:r>
              <a:rPr lang="ru-RU" u="sng" dirty="0">
                <a:solidFill>
                  <a:srgbClr val="FF0000"/>
                </a:solidFill>
              </a:rPr>
              <a:t>«Итого по разделу (в %)»</a:t>
            </a:r>
          </a:p>
        </p:txBody>
      </p:sp>
      <p:pic>
        <p:nvPicPr>
          <p:cNvPr id="22" name="Рисунок 21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907281" y="5471159"/>
            <a:ext cx="411480" cy="365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917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1520" y="2118360"/>
            <a:ext cx="10728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Действие 2.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</a:rPr>
              <a:t>Соотносим цель и задачи Программы детского сада с Федеральной программой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(Приложение 2. Диагностическая таблица 2.)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59347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3"/>
          <a:srcRect l="-351" t="2323" r="5087" b="15572"/>
          <a:stretch/>
        </p:blipFill>
        <p:spPr>
          <a:xfrm>
            <a:off x="348916" y="264695"/>
            <a:ext cx="11622505" cy="62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16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041" t="15625" r="11346" b="23750"/>
          <a:stretch/>
        </p:blipFill>
        <p:spPr>
          <a:xfrm>
            <a:off x="472440" y="0"/>
            <a:ext cx="11201400" cy="4062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5402" t="33127" r="22943" b="38332"/>
          <a:stretch/>
        </p:blipFill>
        <p:spPr>
          <a:xfrm>
            <a:off x="472440" y="4018670"/>
            <a:ext cx="11201400" cy="283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09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1520" y="2118360"/>
            <a:ext cx="10728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Действие 3.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</a:rPr>
              <a:t>Соотносим планируемые результаты Программы детского сада с Федеральной программой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(Приложение 2. Диагностическая таблица 3.)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43091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39" y="0"/>
            <a:ext cx="12186050" cy="68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28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393" t="15833" r="11932" b="43750"/>
          <a:stretch/>
        </p:blipFill>
        <p:spPr>
          <a:xfrm>
            <a:off x="615178" y="0"/>
            <a:ext cx="10814822" cy="3185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4627" t="40832" r="11582" b="16876"/>
          <a:stretch/>
        </p:blipFill>
        <p:spPr>
          <a:xfrm>
            <a:off x="615178" y="3596640"/>
            <a:ext cx="10814822" cy="30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33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1520" y="2118360"/>
            <a:ext cx="10728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Действие 4.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Соотносим задачи и содержание образовательной деятельности по образовательным областям и направлениям воспитания  Программы детского сада с Федеральной программой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(Приложение 2. Диагностическая таблица 4.)</a:t>
            </a:r>
          </a:p>
        </p:txBody>
      </p:sp>
    </p:spTree>
    <p:extLst>
      <p:ext uri="{BB962C8B-B14F-4D97-AF65-F5344CB8AC3E}">
        <p14:creationId xmlns:p14="http://schemas.microsoft.com/office/powerpoint/2010/main" val="1097836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89560" y="228600"/>
            <a:ext cx="11902440" cy="6461760"/>
          </a:xfrm>
        </p:spPr>
        <p:txBody>
          <a:bodyPr/>
          <a:lstStyle/>
          <a:p>
            <a:r>
              <a:rPr lang="ru-RU" dirty="0"/>
              <a:t>Поскольку </a:t>
            </a:r>
            <a:r>
              <a:rPr lang="ru-RU" dirty="0">
                <a:hlinkClick r:id="rId2" action="ppaction://hlinkfile" tooltip="Диагностическая таблица 4. Соответствие задач и содержания"/>
              </a:rPr>
              <a:t>таблица 4</a:t>
            </a:r>
            <a:r>
              <a:rPr lang="ru-RU" dirty="0"/>
              <a:t> заполняется по образовательным областям, </a:t>
            </a:r>
            <a:r>
              <a:rPr lang="ru-RU" u="sng" dirty="0">
                <a:solidFill>
                  <a:srgbClr val="FF0000"/>
                </a:solidFill>
              </a:rPr>
              <a:t>процентное соотношение рассчитывается по каждой образовательной области отдельно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4275" t="13750" r="10176" b="9791"/>
          <a:stretch/>
        </p:blipFill>
        <p:spPr>
          <a:xfrm>
            <a:off x="563880" y="1513508"/>
            <a:ext cx="11292840" cy="517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71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1520" y="2118360"/>
            <a:ext cx="10728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Действие 5.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Соотносим направленность программ коррекционно-развивающей работы (далее – КРР), обозначенных в Программе детского сада с  перечнем целевых групп Федеральной программы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(Приложение 2. Диагностическая таблица 5.)</a:t>
            </a:r>
          </a:p>
        </p:txBody>
      </p:sp>
    </p:spTree>
    <p:extLst>
      <p:ext uri="{BB962C8B-B14F-4D97-AF65-F5344CB8AC3E}">
        <p14:creationId xmlns:p14="http://schemas.microsoft.com/office/powerpoint/2010/main" val="21928068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59B25-801C-4996-9D7C-DA17527F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417"/>
            <a:ext cx="10515600" cy="818984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Диагностическая таблица 5. </a:t>
            </a:r>
            <a:b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Соответствие направленности программ коррекционно-развивающей работы, обозначенных в Программе с перечнем целевых групп Федеральной программы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8DF34D7-F2DB-4613-9707-71E3B20A5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923" t="8714" r="30508" b="14101"/>
          <a:stretch/>
        </p:blipFill>
        <p:spPr>
          <a:xfrm>
            <a:off x="262394" y="914401"/>
            <a:ext cx="11529390" cy="5748792"/>
          </a:xfrm>
        </p:spPr>
      </p:pic>
    </p:spTree>
    <p:extLst>
      <p:ext uri="{BB962C8B-B14F-4D97-AF65-F5344CB8AC3E}">
        <p14:creationId xmlns:p14="http://schemas.microsoft.com/office/powerpoint/2010/main" val="218350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1520" y="2118360"/>
            <a:ext cx="1072896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Действие 6.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Определяем суммарное соответствие разделов Программы детского сада обязательному минимуму содержания, заданному в Федеральной программе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(Приложение 2. Диагностическая таблица 6.)</a:t>
            </a:r>
          </a:p>
        </p:txBody>
      </p:sp>
    </p:spTree>
    <p:extLst>
      <p:ext uri="{BB962C8B-B14F-4D97-AF65-F5344CB8AC3E}">
        <p14:creationId xmlns:p14="http://schemas.microsoft.com/office/powerpoint/2010/main" val="2886313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97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Методика заполнения диагностической таблицы и анализа результатов соотнесения программного материал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080" y="1264920"/>
            <a:ext cx="11795760" cy="4912043"/>
          </a:xfrm>
        </p:spPr>
        <p:txBody>
          <a:bodyPr/>
          <a:lstStyle/>
          <a:p>
            <a:r>
              <a:rPr lang="ru-RU" sz="3600" dirty="0"/>
              <a:t>Общее значение соответствия всех представленных в диагностической карте разделов Программы обязательному минимуму содержания определяется </a:t>
            </a:r>
            <a:r>
              <a:rPr lang="ru-RU" sz="3600" u="sng" dirty="0">
                <a:solidFill>
                  <a:srgbClr val="FF0000"/>
                </a:solidFill>
              </a:rPr>
              <a:t>по следующей формуле:</a:t>
            </a:r>
          </a:p>
          <a:p>
            <a:pPr marL="0" indent="0">
              <a:buNone/>
            </a:pPr>
            <a:r>
              <a:rPr lang="ru-RU" sz="3600" dirty="0"/>
              <a:t>   </a:t>
            </a:r>
            <a:r>
              <a:rPr lang="ru-RU" sz="3600" b="1" dirty="0">
                <a:solidFill>
                  <a:srgbClr val="00B050"/>
                </a:solidFill>
              </a:rPr>
              <a:t>сумма значений по разделам     5 (количество программных разделов)   = среднее значение ПС/ЧС/НС</a:t>
            </a:r>
          </a:p>
          <a:p>
            <a:r>
              <a:rPr lang="ru-RU" sz="3600" dirty="0"/>
              <a:t>Полученное значение вносим в </a:t>
            </a:r>
            <a:r>
              <a:rPr lang="ru-RU" sz="3600" dirty="0">
                <a:hlinkClick r:id="rId2" action="ppaction://hlinkfile" tooltip="Диагностическая таблица 6. Соответствие Программы"/>
              </a:rPr>
              <a:t>таблицу 6</a:t>
            </a:r>
            <a:endParaRPr lang="ru-RU" sz="3600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690360" y="3538063"/>
            <a:ext cx="411480" cy="365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517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3D857-0EE1-4F87-86F0-338AB1B91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146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ВЫВОД: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B047CF-86C7-40C1-B3B0-C499A2DA9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986590"/>
            <a:ext cx="10956235" cy="5606715"/>
          </a:xfrm>
        </p:spPr>
        <p:txBody>
          <a:bodyPr>
            <a:noAutofit/>
          </a:bodyPr>
          <a:lstStyle/>
          <a:p>
            <a:r>
              <a:rPr lang="ru-RU" sz="2400" dirty="0" smtClean="0"/>
              <a:t>То </a:t>
            </a:r>
            <a:r>
              <a:rPr lang="ru-RU" sz="2400" dirty="0"/>
              <a:t>есть сама система ОКДО остается неизменной, но некоторые показатели внутри неё неизбежно будут заменены в связи с внедрением ФОП ДО</a:t>
            </a:r>
          </a:p>
          <a:p>
            <a:r>
              <a:rPr lang="ru-RU" sz="2400" dirty="0"/>
              <a:t>Но само </a:t>
            </a:r>
            <a:r>
              <a:rPr lang="ru-RU" sz="2400" u="sng" dirty="0"/>
              <a:t>наличие образовательной программы в ДОО еще не показатель КДО</a:t>
            </a:r>
            <a:r>
              <a:rPr lang="ru-RU" sz="2400" dirty="0"/>
              <a:t>, следует </a:t>
            </a:r>
            <a:r>
              <a:rPr lang="ru-RU" sz="2400" u="sng" dirty="0">
                <a:solidFill>
                  <a:srgbClr val="FF0000"/>
                </a:solidFill>
              </a:rPr>
              <a:t>на </a:t>
            </a:r>
            <a:r>
              <a:rPr lang="ru-RU" sz="3200" u="sng" dirty="0">
                <a:solidFill>
                  <a:srgbClr val="FF0000"/>
                </a:solidFill>
              </a:rPr>
              <a:t>1 этапе </a:t>
            </a:r>
            <a:r>
              <a:rPr lang="ru-RU" u="sng" dirty="0">
                <a:solidFill>
                  <a:srgbClr val="FF0000"/>
                </a:solidFill>
              </a:rPr>
              <a:t>оценить качество ее написания</a:t>
            </a:r>
            <a:r>
              <a:rPr lang="ru-RU" sz="2400" dirty="0"/>
              <a:t>, а </a:t>
            </a:r>
            <a:r>
              <a:rPr lang="ru-RU" sz="2400" u="sng" dirty="0">
                <a:solidFill>
                  <a:srgbClr val="FF0000"/>
                </a:solidFill>
              </a:rPr>
              <a:t>на следующем уже и качество ее реализации </a:t>
            </a:r>
            <a:r>
              <a:rPr lang="ru-RU" sz="2400" u="sng" dirty="0">
                <a:solidFill>
                  <a:srgbClr val="002060"/>
                </a:solidFill>
              </a:rPr>
              <a:t>(то есть объявленный мониторинг будет проводиться поэтапно)</a:t>
            </a:r>
          </a:p>
          <a:p>
            <a:r>
              <a:rPr lang="ru-RU" sz="2400" dirty="0"/>
              <a:t>Важно, что </a:t>
            </a:r>
            <a:r>
              <a:rPr lang="ru-RU" sz="2400" u="sng" dirty="0">
                <a:solidFill>
                  <a:srgbClr val="FF0000"/>
                </a:solidFill>
              </a:rPr>
              <a:t>пока на этапе внедрения ФОП ДО, </a:t>
            </a:r>
            <a:r>
              <a:rPr lang="ru-RU" u="sng" dirty="0">
                <a:solidFill>
                  <a:srgbClr val="FF0000"/>
                </a:solidFill>
              </a:rPr>
              <a:t>не проводится внешняя оценка основным игроком</a:t>
            </a:r>
            <a:r>
              <a:rPr lang="ru-RU" sz="2400" dirty="0"/>
              <a:t>, сама организация </a:t>
            </a:r>
            <a:r>
              <a:rPr lang="ru-RU" sz="2400" u="sng" dirty="0">
                <a:solidFill>
                  <a:srgbClr val="FF0000"/>
                </a:solidFill>
              </a:rPr>
              <a:t>в соответствии со ст. 28 </a:t>
            </a:r>
            <a:r>
              <a:rPr lang="ru-RU" sz="2400" dirty="0"/>
              <a:t>несет ответственность и применяет меры по приведению в соответствие ОП ДО </a:t>
            </a:r>
          </a:p>
          <a:p>
            <a:r>
              <a:rPr lang="ru-RU" sz="2400" dirty="0"/>
              <a:t>Однако, в ноябре Федеральной службой по контролю и надзору в сфере образования вновь будет составлен план контрольных мероприятий  на 2024 г и действия по реализации ОП ДО и сами Программы будут подлежать оцениванию </a:t>
            </a:r>
          </a:p>
        </p:txBody>
      </p:sp>
    </p:spTree>
    <p:extLst>
      <p:ext uri="{BB962C8B-B14F-4D97-AF65-F5344CB8AC3E}">
        <p14:creationId xmlns:p14="http://schemas.microsoft.com/office/powerpoint/2010/main" val="28162475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B89F67-3491-464F-826D-4332E1E33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9132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Диагностическая таблица 6. </a:t>
            </a:r>
            <a:b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Соответствие Программы обязательному минимуму содержания, заданному в Федеральной программе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29788274-BB34-4F04-BAA7-CB333EB5F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70" t="8362" r="15535" b="17327"/>
          <a:stretch/>
        </p:blipFill>
        <p:spPr>
          <a:xfrm>
            <a:off x="596348" y="1144987"/>
            <a:ext cx="11346511" cy="5430741"/>
          </a:xfrm>
        </p:spPr>
      </p:pic>
    </p:spTree>
    <p:extLst>
      <p:ext uri="{BB962C8B-B14F-4D97-AF65-F5344CB8AC3E}">
        <p14:creationId xmlns:p14="http://schemas.microsoft.com/office/powerpoint/2010/main" val="3814498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120" y="258445"/>
            <a:ext cx="10515600" cy="89979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Анализ соответствия программы обязательному минимуму содержания, заданному в Федеральной программе</a:t>
            </a:r>
            <a:endParaRPr lang="ru-RU" sz="28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5870" t="22139" r="8431" b="7814"/>
          <a:stretch/>
        </p:blipFill>
        <p:spPr>
          <a:xfrm>
            <a:off x="426720" y="1158240"/>
            <a:ext cx="11049000" cy="54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842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BC909-4212-4A0D-A727-11A02F0C9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70" y="276837"/>
            <a:ext cx="11484527" cy="86406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Как был организован процесс «приведения в соответствие» ОП ДО?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4DCE6F-554D-4B9C-8EA7-4EAB24DCB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41571"/>
            <a:ext cx="10515600" cy="4935392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Рассматривались </a:t>
            </a:r>
            <a:r>
              <a:rPr lang="ru-RU" b="1" dirty="0">
                <a:solidFill>
                  <a:srgbClr val="C00000"/>
                </a:solidFill>
              </a:rPr>
              <a:t>два варианта: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ru-RU" dirty="0"/>
              <a:t>Проанализировать существующую в детском саду образовательную программу и </a:t>
            </a:r>
            <a:r>
              <a:rPr lang="ru-RU" u="sng" dirty="0">
                <a:solidFill>
                  <a:srgbClr val="002060"/>
                </a:solidFill>
              </a:rPr>
              <a:t>добавить в нее недостающие компоненты из ФОП ДО </a:t>
            </a:r>
            <a:r>
              <a:rPr lang="ru-RU" dirty="0"/>
              <a:t>(цель, задачный блок,  содержательные, результативные и воспитательные)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ru-RU" u="sng" dirty="0">
                <a:solidFill>
                  <a:srgbClr val="002060"/>
                </a:solidFill>
              </a:rPr>
              <a:t>Взять в качестве обязательной части в каждом разделе текст ФОП ДО </a:t>
            </a:r>
            <a:r>
              <a:rPr lang="ru-RU" dirty="0"/>
              <a:t>и из своей программы дописать в каждом разделе формируемую часть, после сравнительного анализа каждого раздела, оставляя то, что действительно важно</a:t>
            </a:r>
          </a:p>
          <a:p>
            <a:r>
              <a:rPr lang="ru-RU" dirty="0">
                <a:solidFill>
                  <a:srgbClr val="C00000"/>
                </a:solidFill>
              </a:rPr>
              <a:t>На вопрос «Как поступить?» большая часть ДОО региона ответили:</a:t>
            </a:r>
          </a:p>
          <a:p>
            <a:pPr>
              <a:lnSpc>
                <a:spcPct val="110000"/>
              </a:lnSpc>
            </a:pPr>
            <a:r>
              <a:rPr lang="ru-RU" u="sng" dirty="0">
                <a:solidFill>
                  <a:srgbClr val="002060"/>
                </a:solidFill>
              </a:rPr>
              <a:t>Второй вариант проще, чище и </a:t>
            </a:r>
            <a:r>
              <a:rPr lang="ru-RU" u="sng" dirty="0" err="1">
                <a:solidFill>
                  <a:srgbClr val="002060"/>
                </a:solidFill>
              </a:rPr>
              <a:t>технологичней</a:t>
            </a:r>
            <a:r>
              <a:rPr lang="ru-RU" u="sng" dirty="0">
                <a:solidFill>
                  <a:srgbClr val="002060"/>
                </a:solidFill>
              </a:rPr>
              <a:t>,  поэтому предпочтительней. Он дает возможность детскому саду легко продемонстрировать обязательную часть всех разделов программы – идентичную ФОП ДО</a:t>
            </a:r>
          </a:p>
        </p:txBody>
      </p:sp>
    </p:spTree>
    <p:extLst>
      <p:ext uri="{BB962C8B-B14F-4D97-AF65-F5344CB8AC3E}">
        <p14:creationId xmlns:p14="http://schemas.microsoft.com/office/powerpoint/2010/main" val="28916078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10044" t="-484" r="8114" b="2704"/>
          <a:stretch/>
        </p:blipFill>
        <p:spPr>
          <a:xfrm>
            <a:off x="637673" y="204537"/>
            <a:ext cx="10936705" cy="650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93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4853" y="365126"/>
            <a:ext cx="11028947" cy="58537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Три возможных варианта </a:t>
            </a:r>
            <a:r>
              <a:rPr lang="ru-RU" sz="3200" b="1" u="sng" dirty="0">
                <a:solidFill>
                  <a:srgbClr val="002060"/>
                </a:solidFill>
              </a:rPr>
              <a:t>ссылок на инвариант </a:t>
            </a:r>
            <a:r>
              <a:rPr lang="ru-RU" sz="3200" b="1" dirty="0">
                <a:solidFill>
                  <a:srgbClr val="002060"/>
                </a:solidFill>
              </a:rPr>
              <a:t>в ОП ДО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406887" y="874644"/>
            <a:ext cx="6655241" cy="5302320"/>
          </a:xfrm>
        </p:spPr>
        <p:txBody>
          <a:bodyPr/>
          <a:lstStyle/>
          <a:p>
            <a:r>
              <a:rPr lang="ru-RU" sz="2000" u="sng" dirty="0">
                <a:solidFill>
                  <a:srgbClr val="002060"/>
                </a:solidFill>
              </a:rPr>
              <a:t>1 вариант (текстовый)  </a:t>
            </a:r>
            <a:r>
              <a:rPr lang="ru-RU" sz="2000" dirty="0"/>
              <a:t>- указываем п. ФОП ДО: </a:t>
            </a:r>
          </a:p>
          <a:p>
            <a:pPr marL="0" indent="0">
              <a:buNone/>
            </a:pPr>
            <a:r>
              <a:rPr lang="ru-RU" sz="2000" dirty="0"/>
              <a:t>Планируемые результаты освоения программы (см. ФОП ДО ч.</a:t>
            </a:r>
            <a:r>
              <a:rPr lang="en-US" sz="2000" dirty="0"/>
              <a:t> II. </a:t>
            </a:r>
            <a:r>
              <a:rPr lang="ru-RU" sz="2000" dirty="0"/>
              <a:t> п.15.1-15.4.)</a:t>
            </a:r>
          </a:p>
          <a:p>
            <a:r>
              <a:rPr lang="ru-RU" sz="2000" u="sng" dirty="0">
                <a:solidFill>
                  <a:srgbClr val="002060"/>
                </a:solidFill>
              </a:rPr>
              <a:t>2 вариант </a:t>
            </a:r>
            <a:r>
              <a:rPr lang="ru-RU" sz="2000" dirty="0"/>
              <a:t>– указываем п. ФОП ДО + ссылку на документ: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Цель ОП ДО  (см. ФОП ДО ч.</a:t>
            </a:r>
            <a:r>
              <a:rPr lang="en-US" sz="2000" dirty="0">
                <a:solidFill>
                  <a:schemeClr val="tx1"/>
                </a:solidFill>
              </a:rPr>
              <a:t> II. </a:t>
            </a:r>
            <a:r>
              <a:rPr lang="ru-RU" sz="2000" dirty="0">
                <a:solidFill>
                  <a:schemeClr val="tx1"/>
                </a:solidFill>
              </a:rPr>
              <a:t> п.14.1.,</a:t>
            </a:r>
            <a:r>
              <a:rPr lang="en-US" sz="2000" dirty="0">
                <a:hlinkClick r:id="rId2"/>
              </a:rPr>
              <a:t>http://publication.pravo.gov.ru/Document/View/</a:t>
            </a:r>
            <a:r>
              <a:rPr lang="ru-RU" sz="2000" dirty="0"/>
              <a:t> </a:t>
            </a:r>
            <a:r>
              <a:rPr lang="ru-RU" sz="2000" u="sng" dirty="0">
                <a:solidFill>
                  <a:schemeClr val="tx1"/>
                </a:solidFill>
              </a:rPr>
              <a:t>) </a:t>
            </a:r>
          </a:p>
          <a:p>
            <a:r>
              <a:rPr lang="ru-RU" sz="2000" u="sng" dirty="0">
                <a:solidFill>
                  <a:srgbClr val="C00000"/>
                </a:solidFill>
              </a:rPr>
              <a:t>3 вариант – </a:t>
            </a:r>
            <a:r>
              <a:rPr lang="ru-RU" sz="2000" u="sng" dirty="0">
                <a:solidFill>
                  <a:srgbClr val="002060"/>
                </a:solidFill>
              </a:rPr>
              <a:t>указываем п. ФОП ДО + используем </a:t>
            </a:r>
            <a:r>
              <a:rPr lang="en-US" sz="1600" b="1" i="0" u="sng" dirty="0">
                <a:solidFill>
                  <a:srgbClr val="002060"/>
                </a:solidFill>
                <a:effectLst/>
              </a:rPr>
              <a:t>QR</a:t>
            </a:r>
            <a:r>
              <a:rPr lang="ru-RU" sz="2000" u="sng" dirty="0">
                <a:solidFill>
                  <a:srgbClr val="002060"/>
                </a:solidFill>
              </a:rPr>
              <a:t> код, выводящий на нужный пункт документа</a:t>
            </a:r>
            <a:endParaRPr lang="ru-RU" sz="20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id="{39916498-2BD1-468D-A9AF-2D2A080FEB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3548" t="30765"/>
          <a:stretch/>
        </p:blipFill>
        <p:spPr>
          <a:xfrm>
            <a:off x="216568" y="1082842"/>
            <a:ext cx="4991536" cy="5094121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77F2CA-A0B9-4F35-AC8C-2317E0D8C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44" t="25235" r="30413" b="6319"/>
          <a:stretch/>
        </p:blipFill>
        <p:spPr>
          <a:xfrm>
            <a:off x="5550568" y="3863132"/>
            <a:ext cx="6424864" cy="285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119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70B41-D741-4842-87AB-F1C352BBB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2728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 мониторинге эффективности внедрения ФОП ДО в образовательную практику  </a:t>
            </a:r>
            <a:r>
              <a:rPr lang="ru-RU" sz="2400" b="1" u="sng" dirty="0">
                <a:solidFill>
                  <a:srgbClr val="FF0000"/>
                </a:solidFill>
              </a:rPr>
              <a:t>ключевыми будут Действия 7 и Действие 8</a:t>
            </a:r>
            <a:r>
              <a:rPr lang="ru-RU" sz="2400" b="1" dirty="0">
                <a:solidFill>
                  <a:srgbClr val="002060"/>
                </a:solidFill>
              </a:rPr>
              <a:t>, описанные в чек-листе анализа соответствия Программы детского сада обязательному минимуму содержания, заданному ФОП ДО</a:t>
            </a:r>
            <a:endParaRPr lang="ru-RU" sz="24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ECA5153-9B2A-402C-B3B9-B1D4A8288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98" t="20089"/>
          <a:stretch/>
        </p:blipFill>
        <p:spPr>
          <a:xfrm>
            <a:off x="469127" y="1971923"/>
            <a:ext cx="11167607" cy="4738978"/>
          </a:xfrm>
        </p:spPr>
      </p:pic>
    </p:spTree>
    <p:extLst>
      <p:ext uri="{BB962C8B-B14F-4D97-AF65-F5344CB8AC3E}">
        <p14:creationId xmlns:p14="http://schemas.microsoft.com/office/powerpoint/2010/main" val="15677994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7047C4E-1AD5-41EB-96A7-214A8063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1912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Чек-лист анализа </a:t>
            </a:r>
            <a:r>
              <a:rPr 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соответствия Программы обязательному минимуму содержания, заданному в Федеральной программе</a:t>
            </a:r>
            <a:endParaRPr lang="ru-RU" sz="280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2C6F96-2779-44BF-9543-8E56731A2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4896803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ru-RU" sz="2800" b="1" u="sng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Действие 7.</a:t>
            </a:r>
            <a:r>
              <a:rPr lang="ru-RU" sz="2800" b="1" u="sng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Формируем элементы вариативной части Программы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 материалов, превышающих обязательный минимум содержания Федеральной программы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ru-RU" sz="2800" b="1" u="sng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Действие 8.</a:t>
            </a:r>
            <a:r>
              <a:rPr lang="ru-RU" sz="28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Проводим анализ инфраструктуры и методического обеспечения реализации Федеральной программы</a:t>
            </a:r>
            <a:r>
              <a:rPr lang="ru-RU" sz="2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основе «Рекомендаций по формированию инфраструктуры дошкольных образовательных организаций и комплектации учебно-методических материалов в целях реализации образовательных программ дошкольного образования»</a:t>
            </a:r>
          </a:p>
          <a:p>
            <a:pPr marL="0" indent="0" algn="l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Ссылка на документ: </a:t>
            </a:r>
            <a:r>
              <a:rPr lang="ru-RU" sz="2800" b="0" u="sng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https://docs.edu.gov.ru/document/f4f7837770384bfa1faa1827ec8d72d4/download/5558/</a:t>
            </a:r>
            <a:r>
              <a:rPr lang="ru-RU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Действие 9.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Составляем аналитическую справку в свободной форме по результатам внутреннего аудита Программы ДОО</a:t>
            </a:r>
            <a:r>
              <a:rPr lang="ru-RU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проведенного с целью анализа соответствия Программы обязательному минимуму содержания, заданному в Федеральной программе. </a:t>
            </a:r>
            <a:r>
              <a:rPr lang="ru-RU" sz="2800" b="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Включаем в аналитическую справку информацию об инфраструктуре ДОО и комплектации учебно-методических материалов (инвариантная часть) для реализации Федеральной программы.</a:t>
            </a:r>
            <a:r>
              <a:rPr lang="ru-RU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выводах обозначаем готовность/частичную готовность к реализации Федеральной программы, а также необходимые меры по повышению уровня готовности. </a:t>
            </a:r>
          </a:p>
          <a:p>
            <a:pPr marL="0" indent="0" algn="r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dirty="0"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/ВЫНОСИМ НА ОБСУЖДЕНИЕ НА МАЙСКИЙ ПЕДСОВЕТ, СОСТАВЛЯЕМ </a:t>
            </a:r>
            <a:r>
              <a:rPr lang="ru-RU" b="1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ПРОТОКОЛ</a:t>
            </a:r>
            <a:r>
              <a:rPr lang="ru-RU" dirty="0"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endParaRPr lang="ru-RU" sz="2800" b="1" dirty="0">
              <a:effectLst/>
              <a:highlight>
                <a:srgbClr val="00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3755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1520" y="2118360"/>
            <a:ext cx="10728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Действие 7.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Формируем элементы вариативной части Программы детского сада из материалов, превышающих обязательный минимум содержания Федеральной программы</a:t>
            </a:r>
            <a:br>
              <a:rPr lang="ru-RU" sz="3200" b="1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764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753C04-4682-4874-98AB-ABA6ABC60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19" y="365126"/>
            <a:ext cx="11227241" cy="77986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Вариативная часть ОП ДОО 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(часть, формируемая участниками образовательных отношений (ЧФУ))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0C1DC90-CE82-419E-82E5-FD2DB6529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85" t="22367" r="2684" b="6185"/>
          <a:stretch/>
        </p:blipFill>
        <p:spPr>
          <a:xfrm>
            <a:off x="592523" y="1208598"/>
            <a:ext cx="10873258" cy="5534108"/>
          </a:xfrm>
        </p:spPr>
      </p:pic>
    </p:spTree>
    <p:extLst>
      <p:ext uri="{BB962C8B-B14F-4D97-AF65-F5344CB8AC3E}">
        <p14:creationId xmlns:p14="http://schemas.microsoft.com/office/powerpoint/2010/main" val="19765823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C479D-39A3-413E-8B0C-C61C0229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7" y="365125"/>
            <a:ext cx="11585051" cy="76395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Варианты проектирования части, формируемой участниками образовательных отношений (ЧФУ). </a:t>
            </a:r>
            <a:r>
              <a:rPr lang="ru-RU" sz="2400" b="1" dirty="0">
                <a:solidFill>
                  <a:srgbClr val="C00000"/>
                </a:solidFill>
              </a:rPr>
              <a:t>Обратимся к новому ресурсу – конструктору ОП ДО на основе ФОП ДО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601F5EF-5565-4A94-8958-C79B8C1B9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767" t="8844" r="3814" b="16053"/>
          <a:stretch/>
        </p:blipFill>
        <p:spPr>
          <a:xfrm>
            <a:off x="230588" y="1192695"/>
            <a:ext cx="11648661" cy="547049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9A440C-BB07-41E0-B25F-BC9D75A0A805}"/>
              </a:ext>
            </a:extLst>
          </p:cNvPr>
          <p:cNvSpPr txBox="1"/>
          <p:nvPr/>
        </p:nvSpPr>
        <p:spPr>
          <a:xfrm>
            <a:off x="174929" y="5899868"/>
            <a:ext cx="89670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https://xn--80adr0aix.xn p1ai/%D0%BA%D0%BE%D0%BD%D1%81%D1%82%D1%80%</a:t>
            </a:r>
          </a:p>
          <a:p>
            <a:r>
              <a:rPr lang="ru-RU" sz="12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D1%83%D0%BA%D1%82%D0%BE%D1%80-%D0%BE%D0%BF%D0%B4%D0%BE/</a:t>
            </a:r>
            <a:r>
              <a:rPr lang="ru-RU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442667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FE0234-C715-4A08-9622-C2451C895E38}"/>
              </a:ext>
            </a:extLst>
          </p:cNvPr>
          <p:cNvSpPr txBox="1"/>
          <p:nvPr/>
        </p:nvSpPr>
        <p:spPr>
          <a:xfrm>
            <a:off x="541539" y="221942"/>
            <a:ext cx="11425560" cy="647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800" b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ПРОВЕРКАХ….</a:t>
            </a:r>
          </a:p>
          <a:p>
            <a:pPr marL="457200" indent="-457200">
              <a:lnSpc>
                <a:spcPct val="107000"/>
              </a:lnSpc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2023 году Правительство приняло решение </a:t>
            </a:r>
            <a:r>
              <a:rPr lang="ru-RU" sz="2800" u="sng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проводить плановые проверки государственных и муниципальных школ и детских садов</a:t>
            </a:r>
            <a:r>
              <a:rPr lang="ru-RU" sz="2800" dirty="0">
                <a:solidFill>
                  <a:srgbClr val="41414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solidFill>
                <a:srgbClr val="414141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остальных запланируют контроль, если объект относится к категориям чрезвычайно высокого и высокого риска</a:t>
            </a:r>
            <a:r>
              <a:rPr lang="ru-RU" sz="2800" dirty="0">
                <a:solidFill>
                  <a:srgbClr val="41414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>
                <a:solidFill>
                  <a:srgbClr val="337AB7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п. 11.3 постановления Правительства от 10.03.2022 № 336</a:t>
            </a:r>
            <a:r>
              <a:rPr lang="ru-RU" sz="2800" dirty="0">
                <a:solidFill>
                  <a:srgbClr val="41414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2800" dirty="0">
              <a:solidFill>
                <a:srgbClr val="414141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Порядок внеплановых проверок остался без изменений.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государственные и муниципальные школы, детские сады относятся к категориям чрезвычайно высокого и высокого риска, в них </a:t>
            </a:r>
            <a:r>
              <a:rPr lang="ru-RU" sz="2800" u="sng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могут провести профилактический визит</a:t>
            </a:r>
            <a:r>
              <a:rPr lang="ru-RU" sz="2800" dirty="0">
                <a:solidFill>
                  <a:srgbClr val="41414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будет длиться один день, и от него нельзя отказаться</a:t>
            </a:r>
            <a:r>
              <a:rPr lang="ru-RU" sz="2800" dirty="0">
                <a:solidFill>
                  <a:srgbClr val="41414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>
                <a:solidFill>
                  <a:srgbClr val="337AB7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п. 11.4 постановления Правительства от 10.03.2022 № 336</a:t>
            </a:r>
            <a:r>
              <a:rPr lang="ru-RU" sz="2800" dirty="0">
                <a:solidFill>
                  <a:srgbClr val="41414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070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69" y="326003"/>
            <a:ext cx="11235193" cy="628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941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5800" y="350520"/>
            <a:ext cx="1077468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Действие 8.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Проводим анализ инфраструктуры и методического обеспечения реализации Федеральной программы на основе «Рекомендаций по формированию инфраструктуры дошкольных образовательных организаций и комплектации учебно-методических материалов в целях реализации образовательных программ дошкольного образования»</a:t>
            </a:r>
          </a:p>
          <a:p>
            <a:pPr algn="ctr"/>
            <a:r>
              <a:rPr lang="ru-RU" sz="3200" b="0" u="sng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https://docs.edu.gov.ru/document/f4f7837770384bfa1faa1827ec8d72d4/download/5558/</a:t>
            </a:r>
            <a:endParaRPr lang="ru-RU" sz="3200" b="1" dirty="0">
              <a:solidFill>
                <a:srgbClr val="002060"/>
              </a:solidFill>
            </a:endParaRPr>
          </a:p>
          <a:p>
            <a:pPr algn="ctr"/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701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31017" y="583284"/>
            <a:ext cx="8516319" cy="408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413"/>
              </a:lnSpc>
              <a:spcBef>
                <a:spcPts val="0"/>
              </a:spcBef>
              <a:spcAft>
                <a:spcPts val="0"/>
              </a:spcAft>
            </a:pPr>
            <a:r>
              <a:rPr sz="2800" b="1" spc="-32" dirty="0">
                <a:solidFill>
                  <a:srgbClr val="FFFFFF"/>
                </a:solidFill>
                <a:latin typeface="BGBPEI+Calibri Bold"/>
                <a:cs typeface="BGBPEI+Calibri Bold"/>
              </a:rPr>
              <a:t>ЧТО</a:t>
            </a:r>
            <a:r>
              <a:rPr sz="2800" b="1" spc="36" dirty="0">
                <a:solidFill>
                  <a:srgbClr val="FFFFFF"/>
                </a:solidFill>
                <a:latin typeface="BGBPEI+Calibri Bold"/>
                <a:cs typeface="BGBPEI+Calibri Bold"/>
              </a:rPr>
              <a:t> </a:t>
            </a:r>
            <a:r>
              <a:rPr sz="2800" b="1" spc="-21" dirty="0">
                <a:solidFill>
                  <a:srgbClr val="FFFFFF"/>
                </a:solidFill>
                <a:latin typeface="BGBPEI+Calibri Bold"/>
                <a:cs typeface="BGBPEI+Calibri Bold"/>
              </a:rPr>
              <a:t>ЕСТЬ</a:t>
            </a:r>
            <a:r>
              <a:rPr sz="2800" b="1" spc="25" dirty="0">
                <a:solidFill>
                  <a:srgbClr val="FFFFFF"/>
                </a:solidFill>
                <a:latin typeface="BGBPEI+Calibri Bold"/>
                <a:cs typeface="BGBPEI+Calibri 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GBPEI+Calibri Bold"/>
                <a:cs typeface="BGBPEI+Calibri Bold"/>
              </a:rPr>
              <a:t>В</a:t>
            </a:r>
            <a:r>
              <a:rPr sz="2800" b="1" spc="15" dirty="0">
                <a:solidFill>
                  <a:srgbClr val="FFFFFF"/>
                </a:solidFill>
                <a:latin typeface="BGBPEI+Calibri Bold"/>
                <a:cs typeface="BGBPEI+Calibri Bol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GBPEI+Calibri Bold"/>
                <a:cs typeface="BGBPEI+Calibri Bold"/>
              </a:rPr>
              <a:t>РЕКОМЕНДАЦИЯХ?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67079" y="1614186"/>
            <a:ext cx="9994832" cy="546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описание</a:t>
            </a:r>
            <a:r>
              <a:rPr sz="1800" b="1" spc="698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инфраструктуры</a:t>
            </a:r>
            <a:r>
              <a:rPr sz="1800" b="1" spc="714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spc="-27" dirty="0">
                <a:solidFill>
                  <a:srgbClr val="000000"/>
                </a:solidFill>
                <a:latin typeface="BGBPEI+Calibri Bold"/>
                <a:cs typeface="BGBPEI+Calibri Bold"/>
              </a:rPr>
              <a:t>ДОО,</a:t>
            </a:r>
            <a:r>
              <a:rPr sz="1800" b="1" spc="728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соответствующей</a:t>
            </a:r>
            <a:r>
              <a:rPr sz="1800" b="1" spc="714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современным</a:t>
            </a:r>
            <a:r>
              <a:rPr sz="1800" b="1" spc="709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условиям</a:t>
            </a:r>
            <a:r>
              <a:rPr sz="1800" b="1" spc="703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оснащения</a:t>
            </a:r>
            <a:r>
              <a:rPr sz="1800" b="1" spc="701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spc="-27" dirty="0">
                <a:solidFill>
                  <a:srgbClr val="000000"/>
                </a:solidFill>
                <a:latin typeface="BGBPEI+Calibri Bold"/>
                <a:cs typeface="BGBPEI+Calibri Bold"/>
              </a:rPr>
              <a:t>ДОО,</a:t>
            </a:r>
            <a:r>
              <a:rPr lang="ru-RU" sz="1800" b="1" spc="-27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 err="1">
                <a:solidFill>
                  <a:srgbClr val="000000"/>
                </a:solidFill>
                <a:latin typeface="BGBPEI+Calibri Bold"/>
                <a:cs typeface="BGBPEI+Calibri Bold"/>
              </a:rPr>
              <a:t>критерии</a:t>
            </a:r>
            <a:r>
              <a:rPr sz="1800" b="1" spc="-21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формирования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42085" y="2740132"/>
            <a:ext cx="10062018" cy="546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перечни</a:t>
            </a:r>
            <a:r>
              <a:rPr sz="1800" b="1" spc="996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материалов</a:t>
            </a:r>
            <a:r>
              <a:rPr sz="1800" b="1" spc="988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и</a:t>
            </a:r>
            <a:r>
              <a:rPr sz="1800" b="1" spc="979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BGBPEI+Calibri Bold"/>
                <a:cs typeface="BGBPEI+Calibri Bold"/>
              </a:rPr>
              <a:t>оборудования,</a:t>
            </a:r>
            <a:r>
              <a:rPr sz="1800" b="1" spc="1001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spc="-11" dirty="0">
                <a:solidFill>
                  <a:srgbClr val="000000"/>
                </a:solidFill>
                <a:latin typeface="BGBPEI+Calibri Bold"/>
                <a:cs typeface="BGBPEI+Calibri Bold"/>
              </a:rPr>
              <a:t>необходимых</a:t>
            </a:r>
            <a:r>
              <a:rPr sz="1800" b="1" spc="1000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для</a:t>
            </a:r>
            <a:r>
              <a:rPr sz="1800" b="1" spc="982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формирования</a:t>
            </a:r>
            <a:r>
              <a:rPr sz="1800" b="1" spc="991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 err="1">
                <a:solidFill>
                  <a:srgbClr val="000000"/>
                </a:solidFill>
                <a:latin typeface="BGBPEI+Calibri Bold"/>
                <a:cs typeface="BGBPEI+Calibri Bold"/>
              </a:rPr>
              <a:t>инвариантной</a:t>
            </a:r>
            <a:r>
              <a:rPr sz="1800" b="1" spc="999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и</a:t>
            </a:r>
            <a:r>
              <a:rPr lang="ru-RU"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 err="1">
                <a:solidFill>
                  <a:srgbClr val="000000"/>
                </a:solidFill>
                <a:latin typeface="BGBPEI+Calibri Bold"/>
                <a:cs typeface="BGBPEI+Calibri Bold"/>
              </a:rPr>
              <a:t>вариативной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 частей</a:t>
            </a:r>
            <a:r>
              <a:rPr sz="1800" b="1" spc="-35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инфраструктуры</a:t>
            </a:r>
            <a:r>
              <a:rPr sz="1800" b="1" spc="-11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spc="-18" dirty="0">
                <a:solidFill>
                  <a:srgbClr val="000000"/>
                </a:solidFill>
                <a:latin typeface="BGBPEI+Calibri Bold"/>
                <a:cs typeface="BGBPEI+Calibri Bold"/>
              </a:rPr>
              <a:t>ДОО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02156" y="3931302"/>
            <a:ext cx="9886142" cy="264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варианты </a:t>
            </a:r>
            <a:r>
              <a:rPr sz="1800" b="1" dirty="0" err="1">
                <a:solidFill>
                  <a:srgbClr val="000000"/>
                </a:solidFill>
                <a:latin typeface="BGBPEI+Calibri Bold"/>
                <a:cs typeface="BGBPEI+Calibri Bold"/>
              </a:rPr>
              <a:t>организации</a:t>
            </a:r>
            <a:r>
              <a:rPr sz="1800" b="1" spc="-24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 err="1">
                <a:solidFill>
                  <a:srgbClr val="000000"/>
                </a:solidFill>
                <a:latin typeface="BGBPEI+Calibri Bold"/>
                <a:cs typeface="BGBPEI+Calibri Bold"/>
              </a:rPr>
              <a:t>инфраструктуры</a:t>
            </a:r>
            <a:r>
              <a:rPr lang="ru-RU"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spc="-18" dirty="0">
                <a:solidFill>
                  <a:srgbClr val="000000"/>
                </a:solidFill>
                <a:latin typeface="BGBPEI+Calibri Bold"/>
                <a:cs typeface="BGBPEI+Calibri Bold"/>
              </a:rPr>
              <a:t>ДОО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83259" y="4755785"/>
            <a:ext cx="10138417" cy="546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алгоритмы</a:t>
            </a:r>
            <a:r>
              <a:rPr sz="1800" b="1" spc="1574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формирования</a:t>
            </a:r>
            <a:r>
              <a:rPr sz="1800" b="1" spc="1559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инфраструктуры</a:t>
            </a:r>
            <a:r>
              <a:rPr sz="1800" b="1" spc="1562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spc="-18" dirty="0">
                <a:solidFill>
                  <a:srgbClr val="000000"/>
                </a:solidFill>
                <a:latin typeface="BGBPEI+Calibri Bold"/>
                <a:cs typeface="BGBPEI+Calibri Bold"/>
              </a:rPr>
              <a:t>ДОО</a:t>
            </a:r>
            <a:r>
              <a:rPr sz="1800" b="1" spc="1561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и</a:t>
            </a:r>
            <a:r>
              <a:rPr sz="1800" b="1" spc="1555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 err="1">
                <a:solidFill>
                  <a:srgbClr val="000000"/>
                </a:solidFill>
                <a:latin typeface="BGBPEI+Calibri Bold"/>
                <a:cs typeface="BGBPEI+Calibri Bold"/>
              </a:rPr>
              <a:t>комплектации</a:t>
            </a:r>
            <a:r>
              <a:rPr sz="1800" b="1" spc="1564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 err="1">
                <a:solidFill>
                  <a:srgbClr val="000000"/>
                </a:solidFill>
                <a:latin typeface="BGBPEI+Calibri Bold"/>
                <a:cs typeface="BGBPEI+Calibri Bold"/>
              </a:rPr>
              <a:t>учебно</a:t>
            </a:r>
            <a:r>
              <a:rPr sz="1800" b="1" dirty="0" err="1">
                <a:solidFill>
                  <a:srgbClr val="000000"/>
                </a:solidFill>
                <a:latin typeface="BDTGRJ+Calibri Bold"/>
                <a:cs typeface="BDTGRJ+Calibri Bold"/>
              </a:rPr>
              <a:t>-</a:t>
            </a:r>
            <a:r>
              <a:rPr sz="1800" b="1" dirty="0" err="1">
                <a:solidFill>
                  <a:srgbClr val="000000"/>
                </a:solidFill>
                <a:latin typeface="BGBPEI+Calibri Bold"/>
                <a:cs typeface="BGBPEI+Calibri Bold"/>
              </a:rPr>
              <a:t>методических</a:t>
            </a:r>
            <a:r>
              <a:rPr lang="ru-RU"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 err="1">
                <a:solidFill>
                  <a:srgbClr val="000000"/>
                </a:solidFill>
                <a:latin typeface="BGBPEI+Calibri Bold"/>
                <a:cs typeface="BGBPEI+Calibri Bold"/>
              </a:rPr>
              <a:t>материалов</a:t>
            </a:r>
            <a:endParaRPr sz="1800" b="1" dirty="0">
              <a:solidFill>
                <a:srgbClr val="000000"/>
              </a:solidFill>
              <a:latin typeface="BGBPEI+Calibri Bold"/>
              <a:cs typeface="BGBPEI+Calibri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7643" y="5781717"/>
            <a:ext cx="10539333" cy="111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предложения</a:t>
            </a:r>
            <a:r>
              <a:rPr sz="1800" b="1" spc="1407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к</a:t>
            </a:r>
            <a:r>
              <a:rPr sz="1800" b="1" spc="1403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организации</a:t>
            </a:r>
            <a:r>
              <a:rPr sz="1800" b="1" spc="1420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spc="-12" dirty="0">
                <a:solidFill>
                  <a:srgbClr val="000000"/>
                </a:solidFill>
                <a:latin typeface="BGBPEI+Calibri Bold"/>
                <a:cs typeface="BGBPEI+Calibri Bold"/>
              </a:rPr>
              <a:t>методической</a:t>
            </a:r>
            <a:r>
              <a:rPr sz="1800" b="1" spc="1427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работы</a:t>
            </a:r>
            <a:r>
              <a:rPr sz="1800" b="1" spc="1398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по</a:t>
            </a:r>
            <a:r>
              <a:rPr sz="1800" b="1" spc="1411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 err="1">
                <a:solidFill>
                  <a:srgbClr val="000000"/>
                </a:solidFill>
                <a:latin typeface="BGBPEI+Calibri Bold"/>
                <a:cs typeface="BGBPEI+Calibri Bold"/>
              </a:rPr>
              <a:t>повышению</a:t>
            </a:r>
            <a:r>
              <a:rPr sz="1800" b="1" spc="1412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 err="1">
                <a:solidFill>
                  <a:srgbClr val="000000"/>
                </a:solidFill>
                <a:latin typeface="BGBPEI+Calibri Bold"/>
                <a:cs typeface="BGBPEI+Calibri Bold"/>
              </a:rPr>
              <a:t>профессиональной</a:t>
            </a:r>
            <a:r>
              <a:rPr lang="ru-RU"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 err="1">
                <a:solidFill>
                  <a:srgbClr val="000000"/>
                </a:solidFill>
                <a:latin typeface="BGBPEI+Calibri Bold"/>
                <a:cs typeface="BGBPEI+Calibri Bold"/>
              </a:rPr>
              <a:t>компетентности</a:t>
            </a:r>
            <a:r>
              <a:rPr sz="1800" b="1" spc="532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педагогов</a:t>
            </a:r>
            <a:r>
              <a:rPr sz="1800" b="1" spc="527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в</a:t>
            </a:r>
            <a:r>
              <a:rPr sz="1800" b="1" spc="503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области</a:t>
            </a:r>
            <a:r>
              <a:rPr sz="1800" b="1" spc="517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создания</a:t>
            </a:r>
            <a:r>
              <a:rPr sz="1800" b="1" spc="528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инфраструктуры</a:t>
            </a:r>
            <a:r>
              <a:rPr sz="1800" b="1" spc="527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spc="-21" dirty="0">
                <a:solidFill>
                  <a:srgbClr val="000000"/>
                </a:solidFill>
                <a:latin typeface="BGBPEI+Calibri Bold"/>
                <a:cs typeface="BGBPEI+Calibri Bold"/>
              </a:rPr>
              <a:t>ДОО</a:t>
            </a:r>
            <a:r>
              <a:rPr sz="1800" b="1" spc="534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и</a:t>
            </a:r>
            <a:r>
              <a:rPr sz="1800" b="1" spc="502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 err="1">
                <a:solidFill>
                  <a:srgbClr val="000000"/>
                </a:solidFill>
                <a:latin typeface="BGBPEI+Calibri Bold"/>
                <a:cs typeface="BGBPEI+Calibri Bold"/>
              </a:rPr>
              <a:t>комплектации</a:t>
            </a:r>
            <a:r>
              <a:rPr sz="1800" b="1" spc="518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 err="1">
                <a:solidFill>
                  <a:srgbClr val="000000"/>
                </a:solidFill>
                <a:latin typeface="BGBPEI+Calibri Bold"/>
                <a:cs typeface="BGBPEI+Calibri Bold"/>
              </a:rPr>
              <a:t>учебно</a:t>
            </a:r>
            <a:r>
              <a:rPr sz="1800" b="1" dirty="0">
                <a:solidFill>
                  <a:srgbClr val="000000"/>
                </a:solidFill>
                <a:latin typeface="BDTGRJ+Calibri Bold"/>
                <a:cs typeface="BDTGRJ+Calibri Bold"/>
              </a:rPr>
              <a:t>-</a:t>
            </a:r>
            <a:r>
              <a:rPr lang="ru-RU" sz="1800" b="1" dirty="0">
                <a:solidFill>
                  <a:srgbClr val="000000"/>
                </a:solidFill>
                <a:latin typeface="BDTGRJ+Calibri Bold"/>
                <a:cs typeface="BDTGRJ+Calibri Bold"/>
              </a:rPr>
              <a:t> </a:t>
            </a:r>
            <a:r>
              <a:rPr sz="1800" b="1" dirty="0" err="1">
                <a:solidFill>
                  <a:srgbClr val="000000"/>
                </a:solidFill>
                <a:latin typeface="BGBPEI+Calibri Bold"/>
                <a:cs typeface="BGBPEI+Calibri Bold"/>
              </a:rPr>
              <a:t>методических</a:t>
            </a:r>
            <a:r>
              <a:rPr sz="1800" b="1" spc="-24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материалов</a:t>
            </a:r>
            <a:r>
              <a:rPr sz="1800" b="1" spc="-27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в</a:t>
            </a:r>
            <a:r>
              <a:rPr sz="1800" b="1" spc="11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соответствии</a:t>
            </a:r>
            <a:r>
              <a:rPr sz="1800" b="1" spc="-23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с требованиями</a:t>
            </a:r>
            <a:r>
              <a:rPr sz="1800" b="1" spc="-20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spc="-14" dirty="0">
                <a:solidFill>
                  <a:srgbClr val="000000"/>
                </a:solidFill>
                <a:latin typeface="BGBPEI+Calibri Bold"/>
                <a:cs typeface="BGBPEI+Calibri Bold"/>
              </a:rPr>
              <a:t>ФГОС</a:t>
            </a:r>
            <a:r>
              <a:rPr sz="1800" b="1" dirty="0">
                <a:solidFill>
                  <a:srgbClr val="000000"/>
                </a:solidFill>
                <a:latin typeface="BGBPEI+Calibri Bold"/>
                <a:cs typeface="BGBPEI+Calibri Bold"/>
              </a:rPr>
              <a:t> </a:t>
            </a:r>
            <a:r>
              <a:rPr sz="1800" b="1" spc="-35" dirty="0">
                <a:solidFill>
                  <a:srgbClr val="000000"/>
                </a:solidFill>
                <a:latin typeface="BGBPEI+Calibri Bold"/>
                <a:cs typeface="BGBPEI+Calibri Bold"/>
              </a:rPr>
              <a:t>ДО</a:t>
            </a:r>
          </a:p>
        </p:txBody>
      </p:sp>
    </p:spTree>
    <p:extLst>
      <p:ext uri="{BB962C8B-B14F-4D97-AF65-F5344CB8AC3E}">
        <p14:creationId xmlns:p14="http://schemas.microsoft.com/office/powerpoint/2010/main" val="18233661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C39948BD-814A-4DEE-B39B-42301CCA5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5172"/>
            <a:ext cx="5157787" cy="58044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Содержание МР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62DB800-CD36-4901-B5D3-112F5E4255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3666" t="15685" r="33651" b="10962"/>
          <a:stretch/>
        </p:blipFill>
        <p:spPr>
          <a:xfrm>
            <a:off x="238540" y="787179"/>
            <a:ext cx="5525092" cy="5693134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90D250DB-0043-4543-9280-3B6BF55C88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26003"/>
            <a:ext cx="5183188" cy="726857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Чек-лист формирования инфраструктуры ДОО</a:t>
            </a:r>
          </a:p>
          <a:p>
            <a:r>
              <a:rPr lang="ru-RU" b="0" dirty="0">
                <a:solidFill>
                  <a:srgbClr val="002060"/>
                </a:solidFill>
              </a:rPr>
              <a:t>Приложение 2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12033C00-D963-49F9-A0A5-E098A81ED91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26808" t="10524" r="29164" b="5478"/>
          <a:stretch/>
        </p:blipFill>
        <p:spPr>
          <a:xfrm>
            <a:off x="5997575" y="1216549"/>
            <a:ext cx="5659037" cy="544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52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DB30B-B527-4389-A9D5-9583923C0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2498"/>
          </a:xfrm>
        </p:spPr>
        <p:txBody>
          <a:bodyPr>
            <a:noAutofit/>
          </a:bodyPr>
          <a:lstStyle/>
          <a:p>
            <a:r>
              <a:rPr lang="ru-RU" sz="280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Инструкция по формированию инфраструктуры и комплектации учебно-методических материалов в ДОО </a:t>
            </a:r>
            <a:br>
              <a:rPr lang="ru-RU" sz="280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80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Приложение 3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107C4B9-9564-4103-BF00-30EA723CA7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325" t="11144" r="30396" b="3741"/>
          <a:stretch/>
        </p:blipFill>
        <p:spPr>
          <a:xfrm>
            <a:off x="838200" y="1558457"/>
            <a:ext cx="4505077" cy="5128590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87116F17-AFC0-4F7E-9226-A6BD0906FE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8351" t="14146" r="30677" b="5923"/>
          <a:stretch/>
        </p:blipFill>
        <p:spPr>
          <a:xfrm>
            <a:off x="6019138" y="1463040"/>
            <a:ext cx="5406886" cy="5128590"/>
          </a:xfrm>
        </p:spPr>
      </p:pic>
    </p:spTree>
    <p:extLst>
      <p:ext uri="{BB962C8B-B14F-4D97-AF65-F5344CB8AC3E}">
        <p14:creationId xmlns:p14="http://schemas.microsoft.com/office/powerpoint/2010/main" val="36072828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DF2381F9-6D19-404B-B6A6-0604E92B5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83" y="1825625"/>
            <a:ext cx="10142925" cy="274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ФОП п. 32.10. </a:t>
            </a:r>
            <a:r>
              <a:rPr kumimoji="0" lang="ru-RU" altLang="ru-RU" sz="24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Инфраструктурный лист конкретной ДОО составляется по результатам мониторинга ее материально-технической базы: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анализа образовательных потребностей обучающихся, кадрового потенциала, реализуемой Программы и других составляющих (с использованием данных цифрового сервиса по эксплуатации инфраструктуры) в целях обновления содержания и повышения качества ДО.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(ссылка на инфраструктурный лист, размещенный на сайте ДОО).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65E8D74-E3FB-422A-A7F6-9804C8B88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Составляем инфраструктурный лист ДОО</a:t>
            </a:r>
          </a:p>
        </p:txBody>
      </p:sp>
    </p:spTree>
    <p:extLst>
      <p:ext uri="{BB962C8B-B14F-4D97-AF65-F5344CB8AC3E}">
        <p14:creationId xmlns:p14="http://schemas.microsoft.com/office/powerpoint/2010/main" val="16937628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0B7390-F909-48F0-A5A7-A495CB49F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86" t="15745" r="29213" b="13778"/>
          <a:stretch/>
        </p:blipFill>
        <p:spPr>
          <a:xfrm>
            <a:off x="1" y="130629"/>
            <a:ext cx="12087496" cy="656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152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98371" y="185292"/>
            <a:ext cx="8220075" cy="76708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>
              <a:spcBef>
                <a:spcPts val="860"/>
              </a:spcBef>
            </a:pPr>
            <a:r>
              <a:rPr b="1" spc="-5" dirty="0">
                <a:latin typeface="Tahoma"/>
                <a:cs typeface="Tahoma"/>
              </a:rPr>
              <a:t>Есть</a:t>
            </a:r>
            <a:r>
              <a:rPr b="1" spc="5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ли </a:t>
            </a:r>
            <a:r>
              <a:rPr b="1" spc="-5" dirty="0">
                <a:latin typeface="Tahoma"/>
                <a:cs typeface="Tahoma"/>
              </a:rPr>
              <a:t>содержание,</a:t>
            </a:r>
            <a:r>
              <a:rPr b="1" spc="20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для</a:t>
            </a:r>
            <a:r>
              <a:rPr b="1" spc="-5" dirty="0">
                <a:latin typeface="Tahoma"/>
                <a:cs typeface="Tahoma"/>
              </a:rPr>
              <a:t> реализации которого</a:t>
            </a:r>
            <a:r>
              <a:rPr b="1" spc="5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у</a:t>
            </a:r>
            <a:r>
              <a:rPr b="1" spc="5" dirty="0">
                <a:latin typeface="Tahoma"/>
                <a:cs typeface="Tahoma"/>
              </a:rPr>
              <a:t> </a:t>
            </a:r>
            <a:r>
              <a:rPr b="1" spc="-5" dirty="0">
                <a:latin typeface="Tahoma"/>
                <a:cs typeface="Tahoma"/>
              </a:rPr>
              <a:t>нас</a:t>
            </a:r>
            <a:r>
              <a:rPr b="1" spc="10" dirty="0">
                <a:latin typeface="Tahoma"/>
                <a:cs typeface="Tahoma"/>
              </a:rPr>
              <a:t> </a:t>
            </a:r>
            <a:r>
              <a:rPr b="1" spc="-5" dirty="0">
                <a:latin typeface="Tahoma"/>
                <a:cs typeface="Tahoma"/>
              </a:rPr>
              <a:t>нет</a:t>
            </a:r>
            <a:r>
              <a:rPr b="1" spc="10" dirty="0">
                <a:latin typeface="Tahoma"/>
                <a:cs typeface="Tahoma"/>
              </a:rPr>
              <a:t> </a:t>
            </a:r>
            <a:r>
              <a:rPr b="1" spc="-5" dirty="0">
                <a:latin typeface="Tahoma"/>
                <a:cs typeface="Tahoma"/>
              </a:rPr>
              <a:t>условий???</a:t>
            </a:r>
            <a:endParaRPr>
              <a:latin typeface="Tahoma"/>
              <a:cs typeface="Tahoma"/>
            </a:endParaRPr>
          </a:p>
          <a:p>
            <a:pPr marL="12700">
              <a:spcBef>
                <a:spcPts val="755"/>
              </a:spcBef>
            </a:pPr>
            <a:r>
              <a:rPr spc="-5" dirty="0">
                <a:latin typeface="Tahoma"/>
                <a:cs typeface="Tahoma"/>
              </a:rPr>
              <a:t>На</a:t>
            </a:r>
            <a:r>
              <a:rPr dirty="0">
                <a:latin typeface="Tahoma"/>
                <a:cs typeface="Tahoma"/>
              </a:rPr>
              <a:t> примере</a:t>
            </a:r>
            <a:r>
              <a:rPr spc="10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образовательной</a:t>
            </a:r>
            <a:r>
              <a:rPr spc="15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области</a:t>
            </a:r>
            <a:r>
              <a:rPr spc="10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«Физическое</a:t>
            </a:r>
            <a:r>
              <a:rPr spc="5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развитие»</a:t>
            </a:r>
            <a:endParaRPr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40" y="990598"/>
            <a:ext cx="11704320" cy="572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380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946698-02C6-41ED-9C86-708D9F78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722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Инфраструктурный лист (</a:t>
            </a:r>
            <a:r>
              <a:rPr lang="ru-RU" sz="3200" b="1" u="sng" dirty="0">
                <a:solidFill>
                  <a:srgbClr val="002060"/>
                </a:solidFill>
              </a:rPr>
              <a:t>на сайте ДОО</a:t>
            </a:r>
            <a:r>
              <a:rPr lang="ru-RU" sz="3200" b="1" dirty="0">
                <a:solidFill>
                  <a:srgbClr val="002060"/>
                </a:solidFill>
              </a:rPr>
              <a:t>/приложение к ОП ДО)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CE50E6B-7F03-4747-9A23-5125C5CF5C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7711" t="6564" r="28402" b="3684"/>
          <a:stretch/>
        </p:blipFill>
        <p:spPr>
          <a:xfrm>
            <a:off x="500932" y="1049572"/>
            <a:ext cx="5518869" cy="5605669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7F15B6BB-B1EA-4110-A40B-F0FBDC4D1B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491" t="9564" r="1983" b="2593"/>
          <a:stretch/>
        </p:blipFill>
        <p:spPr>
          <a:xfrm>
            <a:off x="6353091" y="1049571"/>
            <a:ext cx="5518869" cy="5605669"/>
          </a:xfrm>
        </p:spPr>
      </p:pic>
    </p:spTree>
    <p:extLst>
      <p:ext uri="{BB962C8B-B14F-4D97-AF65-F5344CB8AC3E}">
        <p14:creationId xmlns:p14="http://schemas.microsoft.com/office/powerpoint/2010/main" val="5414033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293B8-4461-4C6A-B117-82294BE13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47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См. «Рекомендации по формированию инфраструктуры ДОО и комплектации учебно-методических материалов……»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0887B3-7FF1-4407-863B-699C6DD01D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198" y="1033670"/>
            <a:ext cx="5725602" cy="554205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п. 4.2. …</a:t>
            </a:r>
            <a:r>
              <a:rPr lang="ru-RU" u="sng" dirty="0"/>
              <a:t>в инфраструктуре ДОО </a:t>
            </a:r>
            <a:r>
              <a:rPr lang="ru-RU" dirty="0">
                <a:solidFill>
                  <a:srgbClr val="C00000"/>
                </a:solidFill>
              </a:rPr>
              <a:t>можно выделить две структурные составляющие: </a:t>
            </a:r>
          </a:p>
          <a:p>
            <a:pPr marL="0" indent="0">
              <a:buNone/>
            </a:pPr>
            <a:r>
              <a:rPr lang="ru-RU" dirty="0"/>
              <a:t>– </a:t>
            </a:r>
            <a:r>
              <a:rPr lang="ru-RU" u="sng" dirty="0">
                <a:solidFill>
                  <a:srgbClr val="00B050"/>
                </a:solidFill>
              </a:rPr>
              <a:t>инвариантную</a:t>
            </a:r>
            <a:r>
              <a:rPr lang="ru-RU" dirty="0"/>
              <a:t>, обеспечивающую решение задач ФГОС ДО в процессе реализации ФОП ДО; </a:t>
            </a:r>
          </a:p>
          <a:p>
            <a:pPr marL="0" indent="0">
              <a:buNone/>
            </a:pPr>
            <a:r>
              <a:rPr lang="ru-RU" dirty="0"/>
              <a:t>– </a:t>
            </a:r>
            <a:r>
              <a:rPr lang="ru-RU" u="sng" dirty="0">
                <a:solidFill>
                  <a:srgbClr val="00B050"/>
                </a:solidFill>
              </a:rPr>
              <a:t>вариативную</a:t>
            </a:r>
            <a:r>
              <a:rPr lang="ru-RU" dirty="0"/>
              <a:t>, обеспечивающую решение задач с учетом социокультурных, региональных особенностей ДОО, особенностей организации ДО того или иного субъекта Российской Федерации </a:t>
            </a:r>
          </a:p>
          <a:p>
            <a:pPr marL="0" indent="0">
              <a:buNone/>
            </a:pPr>
            <a:r>
              <a:rPr lang="ru-RU" dirty="0"/>
              <a:t>____________________________ </a:t>
            </a:r>
          </a:p>
          <a:p>
            <a:pPr marL="0" indent="0">
              <a:buNone/>
            </a:pPr>
            <a:r>
              <a:rPr lang="ru-RU" dirty="0"/>
              <a:t>В </a:t>
            </a:r>
            <a:r>
              <a:rPr lang="ru-RU" u="sng" dirty="0">
                <a:solidFill>
                  <a:srgbClr val="C00000"/>
                </a:solidFill>
              </a:rPr>
              <a:t>Приложении 6. </a:t>
            </a:r>
            <a:r>
              <a:rPr lang="ru-RU" u="sng" dirty="0"/>
              <a:t>представлена комплектация оборудования и учебно-методических материалов, рекомендованных </a:t>
            </a:r>
            <a:r>
              <a:rPr lang="ru-RU" u="sng" dirty="0">
                <a:solidFill>
                  <a:srgbClr val="00B050"/>
                </a:solidFill>
              </a:rPr>
              <a:t>для реализации обязательной части </a:t>
            </a:r>
            <a:r>
              <a:rPr lang="ru-RU" dirty="0"/>
              <a:t>образовательной программы ДОО (инвариантная часть инфраструктуры) </a:t>
            </a:r>
            <a:r>
              <a:rPr lang="ru-RU" u="sng" dirty="0">
                <a:solidFill>
                  <a:srgbClr val="00B050"/>
                </a:solidFill>
              </a:rPr>
              <a:t>и части, формируемой участниками</a:t>
            </a:r>
            <a:r>
              <a:rPr lang="ru-RU" u="sng" dirty="0"/>
              <a:t> образовательных отношений (вариативная часть инфраструктуры).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B99515C-E60B-4FF2-BB7B-0CB33B5782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987" t="17940" r="6589" b="30123"/>
          <a:stretch/>
        </p:blipFill>
        <p:spPr>
          <a:xfrm>
            <a:off x="6172200" y="1240403"/>
            <a:ext cx="5725602" cy="5252470"/>
          </a:xfrm>
        </p:spPr>
      </p:pic>
    </p:spTree>
    <p:extLst>
      <p:ext uri="{BB962C8B-B14F-4D97-AF65-F5344CB8AC3E}">
        <p14:creationId xmlns:p14="http://schemas.microsoft.com/office/powerpoint/2010/main" val="4221737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420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Федеральная образовательная программа дошкольного образования (ФОП ДО)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>
                <a:solidFill>
                  <a:srgbClr val="002060"/>
                </a:solidFill>
              </a:rPr>
              <a:t/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  <a:hlinkClick r:id="rId3"/>
              </a:rPr>
              <a:t>http://publication.pravo.gov.ru/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/>
              <a:t>(Официальный интернет-портал правовой информации)</a:t>
            </a: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3691" y="2024743"/>
            <a:ext cx="11848012" cy="46111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I. </a:t>
            </a:r>
            <a:r>
              <a:rPr lang="ru-RU" b="1" dirty="0"/>
              <a:t>Общие положения </a:t>
            </a:r>
          </a:p>
          <a:p>
            <a:pPr marL="0" indent="0">
              <a:buNone/>
            </a:pPr>
            <a:r>
              <a:rPr lang="ru-RU" dirty="0"/>
              <a:t>п. 3. Федеральная программа </a:t>
            </a:r>
            <a:r>
              <a:rPr lang="ru-RU" b="1" u="sng" dirty="0">
                <a:solidFill>
                  <a:srgbClr val="002060"/>
                </a:solidFill>
              </a:rPr>
              <a:t>определяет единые </a:t>
            </a:r>
            <a:r>
              <a:rPr lang="ru-RU" dirty="0"/>
              <a:t>для Российской Федерации  </a:t>
            </a:r>
            <a:r>
              <a:rPr lang="ru-RU" b="1" u="sng" dirty="0">
                <a:solidFill>
                  <a:srgbClr val="002060"/>
                </a:solidFill>
              </a:rPr>
              <a:t>базовые объем и содержание </a:t>
            </a:r>
            <a:r>
              <a:rPr lang="ru-RU" dirty="0"/>
              <a:t>ДО, осваиваемые обучающимися в ДОО, и </a:t>
            </a:r>
            <a:r>
              <a:rPr lang="ru-RU" b="1" u="sng" dirty="0">
                <a:solidFill>
                  <a:srgbClr val="002060"/>
                </a:solidFill>
              </a:rPr>
              <a:t>планируемые результаты </a:t>
            </a:r>
            <a:r>
              <a:rPr lang="ru-RU" dirty="0"/>
              <a:t>освоения образовательной программы.</a:t>
            </a:r>
          </a:p>
          <a:p>
            <a:pPr marL="0" indent="0">
              <a:buNone/>
            </a:pPr>
            <a:r>
              <a:rPr lang="ru-RU" u="sng" dirty="0">
                <a:solidFill>
                  <a:srgbClr val="C00000"/>
                </a:solidFill>
              </a:rPr>
              <a:t>Федеральная программа разработана </a:t>
            </a:r>
            <a:r>
              <a:rPr lang="ru-RU" b="1" u="sng" dirty="0">
                <a:solidFill>
                  <a:srgbClr val="C00000"/>
                </a:solidFill>
              </a:rPr>
              <a:t>в соответствии с ФГОС </a:t>
            </a:r>
            <a:r>
              <a:rPr lang="ru-RU" u="sng" dirty="0">
                <a:solidFill>
                  <a:srgbClr val="C00000"/>
                </a:solidFill>
              </a:rPr>
              <a:t>дошкольного образования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⃰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⃰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образовательный стандарт дошкольного образования, утвержден приказом Минобрнауки РФ от 17.10.2013 г №1155 (зарегистрирован Минюстом РФ 14.11.2013 г рег. №30384)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5338168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75403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Рекомендации по формированию инфраструктуры ДОО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6A0CC-7383-4F8B-B14B-A53668798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40528"/>
            <a:ext cx="5157787" cy="34063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Инвариантная часть инфраструктуры ДОО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5C9967-2CEE-4727-B9E7-38F4AC5A9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8676" y="1690688"/>
            <a:ext cx="5828899" cy="473674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– научно-методическое сопровождение образовательного процесса, определяющее соответствие инфраструктурного обеспечения актуальным и перспективным составляющим значимого содержания обучения и воспитания; </a:t>
            </a:r>
          </a:p>
          <a:p>
            <a:pPr marL="0" indent="0">
              <a:buNone/>
            </a:pPr>
            <a:r>
              <a:rPr lang="ru-RU" dirty="0"/>
              <a:t>– стандартный перечень комплектации с описанием оборудования и средств, обеспечивающих реализацию инвариантной части образовательной программы ДОО (соответствующей ФОП ДО); </a:t>
            </a:r>
          </a:p>
          <a:p>
            <a:pPr marL="0" indent="0">
              <a:buNone/>
            </a:pPr>
            <a:r>
              <a:rPr lang="ru-RU" dirty="0"/>
              <a:t>– цели и задачи ДО в целом, с учетом особенности организации преемственности между ДО и школой, а также реализации инклюзивной среды в контексте федеральных нормативных стратегических документов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BDBF22E-50C6-4E83-96E5-059E446733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40529"/>
            <a:ext cx="5183188" cy="350160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Вариативная часть инфраструктуры ДОО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8D665302-7382-499D-B90E-AE14E8DCB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90688"/>
            <a:ext cx="5183188" cy="4736745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ru-RU" u="sng" dirty="0">
                <a:solidFill>
                  <a:srgbClr val="C00000"/>
                </a:solidFill>
              </a:rPr>
              <a:t>комплекс локальных нормативных актов, </a:t>
            </a:r>
            <a:r>
              <a:rPr lang="ru-RU" sz="4000" u="sng" dirty="0">
                <a:solidFill>
                  <a:srgbClr val="C00000"/>
                </a:solidFill>
              </a:rPr>
              <a:t>обосновывающих вариативную часть </a:t>
            </a:r>
            <a:r>
              <a:rPr lang="ru-RU" u="sng" dirty="0">
                <a:solidFill>
                  <a:srgbClr val="C00000"/>
                </a:solidFill>
              </a:rPr>
              <a:t>инфраструктуры ДОО</a:t>
            </a:r>
            <a:r>
              <a:rPr lang="ru-RU" dirty="0"/>
              <a:t>; </a:t>
            </a:r>
          </a:p>
          <a:p>
            <a:pPr>
              <a:buFontTx/>
              <a:buChar char="-"/>
            </a:pPr>
            <a:r>
              <a:rPr lang="ru-RU" dirty="0">
                <a:solidFill>
                  <a:srgbClr val="C00000"/>
                </a:solidFill>
              </a:rPr>
              <a:t>нормативно-правовое обеспечение, определяющее реализацию образовательного процесса в вариативной части</a:t>
            </a:r>
            <a:r>
              <a:rPr lang="ru-RU" dirty="0"/>
              <a:t>;</a:t>
            </a:r>
          </a:p>
          <a:p>
            <a:pPr>
              <a:buFontTx/>
              <a:buChar char="-"/>
            </a:pPr>
            <a:r>
              <a:rPr lang="ru-RU" dirty="0"/>
              <a:t> </a:t>
            </a:r>
            <a:r>
              <a:rPr lang="ru-RU" u="sng" dirty="0">
                <a:solidFill>
                  <a:srgbClr val="C00000"/>
                </a:solidFill>
              </a:rPr>
              <a:t>комплекс программ </a:t>
            </a:r>
            <a:r>
              <a:rPr lang="ru-RU" dirty="0"/>
              <a:t>(специальных программ обучения и воспитания детей с ОВЗ, </a:t>
            </a:r>
            <a:r>
              <a:rPr lang="ru-RU" i="1" u="sng" dirty="0">
                <a:solidFill>
                  <a:srgbClr val="002060"/>
                </a:solidFill>
              </a:rPr>
              <a:t>парциальных</a:t>
            </a:r>
            <a:r>
              <a:rPr lang="ru-RU" dirty="0"/>
              <a:t> программ, программ </a:t>
            </a:r>
            <a:r>
              <a:rPr lang="ru-RU" i="1" u="sng" dirty="0">
                <a:solidFill>
                  <a:srgbClr val="002060"/>
                </a:solidFill>
              </a:rPr>
              <a:t>дополнительного </a:t>
            </a:r>
            <a:r>
              <a:rPr lang="ru-RU" dirty="0"/>
              <a:t>образования и др.), необходимых для исчерпывающего учета специфики ДОО; </a:t>
            </a:r>
          </a:p>
          <a:p>
            <a:pPr>
              <a:buFontTx/>
              <a:buChar char="-"/>
            </a:pPr>
            <a:r>
              <a:rPr lang="ru-RU" dirty="0"/>
              <a:t>обоснованный </a:t>
            </a:r>
            <a:r>
              <a:rPr lang="ru-RU" u="sng" dirty="0">
                <a:solidFill>
                  <a:srgbClr val="C00000"/>
                </a:solidFill>
              </a:rPr>
              <a:t>перечень комплектации с описанием оборудования и средств обучения </a:t>
            </a:r>
            <a:r>
              <a:rPr lang="ru-RU" dirty="0"/>
              <a:t>и воспитания, учитывающий специфику </a:t>
            </a:r>
            <a:r>
              <a:rPr lang="ru-RU" u="sng" dirty="0">
                <a:solidFill>
                  <a:srgbClr val="C00000"/>
                </a:solidFill>
              </a:rPr>
              <a:t>вариативной части </a:t>
            </a:r>
            <a:r>
              <a:rPr lang="ru-RU" dirty="0"/>
              <a:t>образовательной программы ДОО</a:t>
            </a:r>
          </a:p>
        </p:txBody>
      </p:sp>
    </p:spTree>
    <p:extLst>
      <p:ext uri="{BB962C8B-B14F-4D97-AF65-F5344CB8AC3E}">
        <p14:creationId xmlns:p14="http://schemas.microsoft.com/office/powerpoint/2010/main" val="38067594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7FCA3C-CBED-4DE2-B667-97E2986C2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2" t="14857" r="11571" b="6668"/>
          <a:stretch/>
        </p:blipFill>
        <p:spPr>
          <a:xfrm>
            <a:off x="166225" y="139337"/>
            <a:ext cx="11285546" cy="671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367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633E9-C689-43BA-BA49-884D62C9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89" y="365125"/>
            <a:ext cx="11465781" cy="141596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Однозначно: Современных детей невозможно обучать по старым методикам.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Необходимо подбирать и осваивать современные методики и технологии</a:t>
            </a:r>
            <a:r>
              <a:rPr lang="ru-RU" sz="2800" b="1" dirty="0">
                <a:solidFill>
                  <a:srgbClr val="002060"/>
                </a:solidFill>
              </a:rPr>
              <a:t>.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 Отбор методик и технологий: чек-листы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3E2AD2F-40A1-4352-9736-A9FFEF9B1B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16728" r="11419" b="4868"/>
          <a:stretch/>
        </p:blipFill>
        <p:spPr bwMode="auto">
          <a:xfrm>
            <a:off x="294197" y="1915885"/>
            <a:ext cx="11465781" cy="457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9223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9F4FE-5EC8-4311-B552-74108575C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074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Необходимо подбирать и осваивать современные методики и технологии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7CB400B9-D66B-4BB4-825B-8E19D8716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25874"/>
            <a:ext cx="5181600" cy="5151089"/>
          </a:xfrm>
        </p:spPr>
        <p:txBody>
          <a:bodyPr>
            <a:normAutofit fontScale="85000" lnSpcReduction="20000"/>
          </a:bodyPr>
          <a:lstStyle/>
          <a:p>
            <a:r>
              <a:rPr lang="en-US" b="1" strike="noStrike" spc="-1" dirty="0" err="1">
                <a:solidFill>
                  <a:srgbClr val="C00000"/>
                </a:solidFill>
              </a:rPr>
              <a:t>Критерии</a:t>
            </a:r>
            <a:r>
              <a:rPr lang="en-US" b="1" strike="noStrike" spc="-1" dirty="0">
                <a:solidFill>
                  <a:srgbClr val="C00000"/>
                </a:solidFill>
              </a:rPr>
              <a:t> </a:t>
            </a:r>
            <a:r>
              <a:rPr lang="en-US" b="1" strike="noStrike" spc="-1" dirty="0" err="1">
                <a:solidFill>
                  <a:srgbClr val="C00000"/>
                </a:solidFill>
              </a:rPr>
              <a:t>оценки</a:t>
            </a:r>
            <a:r>
              <a:rPr lang="en-US" b="1" strike="noStrike" spc="-1" dirty="0">
                <a:solidFill>
                  <a:srgbClr val="C00000"/>
                </a:solidFill>
              </a:rPr>
              <a:t> </a:t>
            </a:r>
            <a:r>
              <a:rPr lang="en-US" b="1" strike="noStrike" spc="-1" dirty="0" err="1">
                <a:solidFill>
                  <a:srgbClr val="C00000"/>
                </a:solidFill>
              </a:rPr>
              <a:t>методики</a:t>
            </a:r>
            <a:r>
              <a:rPr lang="en-US" b="1" strike="noStrike" spc="-1" dirty="0">
                <a:solidFill>
                  <a:srgbClr val="C00000"/>
                </a:solidFill>
              </a:rPr>
              <a:t>: </a:t>
            </a:r>
          </a:p>
          <a:p>
            <a:r>
              <a:rPr lang="ru-RU" sz="2800" dirty="0"/>
              <a:t>Системное содержание, </a:t>
            </a:r>
            <a:r>
              <a:rPr lang="ru-RU" sz="2800" dirty="0">
                <a:solidFill>
                  <a:srgbClr val="00B050"/>
                </a:solidFill>
              </a:rPr>
              <a:t>совпадающее (превышающее)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/>
              <a:t>содержание ФОП ДО по блоку образовательной области</a:t>
            </a:r>
          </a:p>
          <a:p>
            <a:r>
              <a:rPr lang="ru-RU" sz="2800" dirty="0"/>
              <a:t>Наличие </a:t>
            </a:r>
            <a:r>
              <a:rPr lang="ru-RU" sz="2800" dirty="0">
                <a:solidFill>
                  <a:srgbClr val="00B050"/>
                </a:solidFill>
              </a:rPr>
              <a:t>связи с другими образовательными областями </a:t>
            </a:r>
            <a:r>
              <a:rPr lang="ru-RU" sz="2800" dirty="0"/>
              <a:t>(или отдельными блоками)</a:t>
            </a:r>
          </a:p>
          <a:p>
            <a:r>
              <a:rPr lang="ru-RU" sz="2800" dirty="0"/>
              <a:t>Наличие </a:t>
            </a:r>
            <a:r>
              <a:rPr lang="ru-RU" sz="2800" spc="-1" dirty="0">
                <a:solidFill>
                  <a:srgbClr val="000000"/>
                </a:solidFill>
              </a:rPr>
              <a:t>к</a:t>
            </a:r>
            <a:r>
              <a:rPr lang="en-US" sz="2800" b="0" strike="noStrike" spc="-1" dirty="0" err="1">
                <a:solidFill>
                  <a:srgbClr val="000000"/>
                </a:solidFill>
              </a:rPr>
              <a:t>ачественн</a:t>
            </a:r>
            <a:r>
              <a:rPr lang="ru-RU" sz="2800" b="0" strike="noStrike" spc="-1" dirty="0">
                <a:solidFill>
                  <a:srgbClr val="000000"/>
                </a:solidFill>
              </a:rPr>
              <a:t>ой</a:t>
            </a:r>
            <a:r>
              <a:rPr lang="en-US" sz="2800" b="0" strike="noStrike" spc="-1" dirty="0">
                <a:solidFill>
                  <a:srgbClr val="000000"/>
                </a:solidFill>
              </a:rPr>
              <a:t> </a:t>
            </a:r>
            <a:r>
              <a:rPr lang="en-US" sz="2800" b="0" strike="noStrike" spc="-1" dirty="0" err="1">
                <a:solidFill>
                  <a:srgbClr val="00B050"/>
                </a:solidFill>
              </a:rPr>
              <a:t>современн</a:t>
            </a:r>
            <a:r>
              <a:rPr lang="ru-RU" sz="2800" b="0" strike="noStrike" spc="-1" dirty="0">
                <a:solidFill>
                  <a:srgbClr val="00B050"/>
                </a:solidFill>
              </a:rPr>
              <a:t>ой</a:t>
            </a:r>
            <a:r>
              <a:rPr lang="en-US" sz="2800" b="0" strike="noStrike" spc="-1" dirty="0">
                <a:solidFill>
                  <a:srgbClr val="00B050"/>
                </a:solidFill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</a:rPr>
              <a:t>наглядност</a:t>
            </a:r>
            <a:r>
              <a:rPr lang="ru-RU" sz="2800" b="0" strike="noStrike" spc="-1" dirty="0">
                <a:solidFill>
                  <a:srgbClr val="000000"/>
                </a:solidFill>
              </a:rPr>
              <a:t>и</a:t>
            </a:r>
            <a:r>
              <a:rPr lang="en-US" sz="2800" b="0" strike="noStrike" spc="-1" dirty="0">
                <a:solidFill>
                  <a:srgbClr val="000000"/>
                </a:solidFill>
              </a:rPr>
              <a:t> </a:t>
            </a:r>
            <a:endParaRPr lang="ru-RU" sz="2800" b="0" strike="noStrike" spc="-1" dirty="0">
              <a:solidFill>
                <a:srgbClr val="000000"/>
              </a:solidFill>
            </a:endParaRPr>
          </a:p>
          <a:p>
            <a:r>
              <a:rPr lang="en-US" sz="2800" b="0" strike="noStrike" spc="-1" dirty="0" err="1">
                <a:solidFill>
                  <a:srgbClr val="000000"/>
                </a:solidFill>
              </a:rPr>
              <a:t>Наличие</a:t>
            </a:r>
            <a:r>
              <a:rPr lang="en-US" sz="2800" b="0" strike="noStrike" spc="-1" dirty="0">
                <a:solidFill>
                  <a:srgbClr val="000000"/>
                </a:solidFill>
              </a:rPr>
              <a:t> </a:t>
            </a:r>
            <a:r>
              <a:rPr lang="en-US" sz="2800" b="0" strike="noStrike" spc="-1" dirty="0" err="1">
                <a:solidFill>
                  <a:srgbClr val="00B050"/>
                </a:solidFill>
              </a:rPr>
              <a:t>собственной</a:t>
            </a:r>
            <a:r>
              <a:rPr lang="en-US" sz="2800" b="0" strike="noStrike" spc="-1" dirty="0">
                <a:solidFill>
                  <a:srgbClr val="00B050"/>
                </a:solidFill>
              </a:rPr>
              <a:t> </a:t>
            </a:r>
            <a:r>
              <a:rPr lang="en-US" sz="2800" b="0" strike="noStrike" spc="-1" dirty="0" err="1">
                <a:solidFill>
                  <a:srgbClr val="00B050"/>
                </a:solidFill>
              </a:rPr>
              <a:t>исследовательской</a:t>
            </a:r>
            <a:r>
              <a:rPr lang="ru-RU" sz="2800" b="0" strike="noStrike" spc="-1" dirty="0">
                <a:solidFill>
                  <a:srgbClr val="00B050"/>
                </a:solidFill>
              </a:rPr>
              <a:t> практики ребенка </a:t>
            </a:r>
          </a:p>
          <a:p>
            <a:r>
              <a:rPr lang="en-US" sz="2800" b="0" strike="noStrike" spc="-1" dirty="0" err="1">
                <a:solidFill>
                  <a:srgbClr val="000000"/>
                </a:solidFill>
              </a:rPr>
              <a:t>Наличие</a:t>
            </a:r>
            <a:r>
              <a:rPr lang="en-US" sz="2800" b="0" strike="noStrike" spc="-1" dirty="0">
                <a:solidFill>
                  <a:srgbClr val="000000"/>
                </a:solidFill>
              </a:rPr>
              <a:t> </a:t>
            </a:r>
            <a:r>
              <a:rPr lang="en-US" sz="2800" b="0" strike="noStrike" spc="-1" dirty="0" err="1">
                <a:solidFill>
                  <a:srgbClr val="00B050"/>
                </a:solidFill>
              </a:rPr>
              <a:t>пространства</a:t>
            </a:r>
            <a:r>
              <a:rPr lang="en-US" sz="2800" b="0" strike="noStrike" spc="-1" dirty="0">
                <a:solidFill>
                  <a:srgbClr val="00B050"/>
                </a:solidFill>
              </a:rPr>
              <a:t> </a:t>
            </a:r>
            <a:r>
              <a:rPr lang="en-US" sz="2800" b="0" strike="noStrike" spc="-1" dirty="0" err="1">
                <a:solidFill>
                  <a:srgbClr val="00B050"/>
                </a:solidFill>
              </a:rPr>
              <a:t>для</a:t>
            </a:r>
            <a:r>
              <a:rPr lang="en-US" sz="2800" b="0" strike="noStrike" spc="-1" dirty="0">
                <a:solidFill>
                  <a:srgbClr val="00B050"/>
                </a:solidFill>
              </a:rPr>
              <a:t> </a:t>
            </a:r>
            <a:r>
              <a:rPr lang="en-US" sz="2800" b="0" strike="noStrike" spc="-1" dirty="0" err="1">
                <a:solidFill>
                  <a:srgbClr val="00B050"/>
                </a:solidFill>
              </a:rPr>
              <a:t>познавательной</a:t>
            </a:r>
            <a:r>
              <a:rPr lang="ru-RU" sz="2800" b="0" strike="noStrike" spc="-1" dirty="0">
                <a:solidFill>
                  <a:srgbClr val="00B050"/>
                </a:solidFill>
              </a:rPr>
              <a:t> </a:t>
            </a:r>
            <a:r>
              <a:rPr lang="ru-RU" sz="2800" spc="-1" dirty="0">
                <a:solidFill>
                  <a:srgbClr val="00B050"/>
                </a:solidFill>
              </a:rPr>
              <a:t> </a:t>
            </a:r>
            <a:r>
              <a:rPr lang="en-US" sz="2800" b="0" strike="noStrike" spc="-1" dirty="0" err="1">
                <a:solidFill>
                  <a:srgbClr val="00B050"/>
                </a:solidFill>
              </a:rPr>
              <a:t>инициативы</a:t>
            </a:r>
            <a:r>
              <a:rPr lang="en-US" sz="2800" b="0" strike="noStrike" spc="-1" dirty="0">
                <a:solidFill>
                  <a:srgbClr val="00B050"/>
                </a:solidFill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</a:rPr>
              <a:t>ребенка</a:t>
            </a:r>
            <a:endParaRPr lang="en-US" sz="2800" b="0" strike="noStrike" spc="-1" dirty="0"/>
          </a:p>
          <a:p>
            <a:endParaRPr lang="ru-RU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C7E1B7C-FA8C-4B80-AE02-332EA93EF92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72199" y="1025874"/>
            <a:ext cx="5738855" cy="5390829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DFBA25-F486-4A3D-880C-C1F94D81DF0F}"/>
              </a:ext>
            </a:extLst>
          </p:cNvPr>
          <p:cNvSpPr txBox="1"/>
          <p:nvPr/>
        </p:nvSpPr>
        <p:spPr>
          <a:xfrm>
            <a:off x="9462052" y="2083241"/>
            <a:ext cx="148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Безнадежно </a:t>
            </a:r>
          </a:p>
          <a:p>
            <a:r>
              <a:rPr lang="ru-RU" b="1" dirty="0">
                <a:solidFill>
                  <a:srgbClr val="FF0000"/>
                </a:solidFill>
              </a:rPr>
              <a:t>устарело</a:t>
            </a:r>
          </a:p>
        </p:txBody>
      </p:sp>
    </p:spTree>
    <p:extLst>
      <p:ext uri="{BB962C8B-B14F-4D97-AF65-F5344CB8AC3E}">
        <p14:creationId xmlns:p14="http://schemas.microsoft.com/office/powerpoint/2010/main" val="13281181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1ECBC8-B30C-4F7E-B216-96E2A3333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82" t="18761" r="6151" b="15399"/>
          <a:stretch/>
        </p:blipFill>
        <p:spPr>
          <a:xfrm>
            <a:off x="365759" y="365760"/>
            <a:ext cx="11481683" cy="610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28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6CA88-6E85-49EF-AAC6-B5CE1DC3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493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Другие методики по блоку ФЭМП ОО «Познавательное развитие»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F178C4F-8877-4D0A-A9D9-AC70CE72B1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1266" t="44210" r="18427" b="9686"/>
          <a:stretch/>
        </p:blipFill>
        <p:spPr>
          <a:xfrm>
            <a:off x="177684" y="1073427"/>
            <a:ext cx="8091570" cy="467536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5F9BFD1-5AB5-4482-A2E0-DEC7E01FC7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45231" t="14747" r="27608" b="12960"/>
          <a:stretch/>
        </p:blipFill>
        <p:spPr>
          <a:xfrm>
            <a:off x="8269253" y="985963"/>
            <a:ext cx="3602044" cy="3888187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F7752A-0C22-4234-A388-4F369D3E50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95" t="25044" r="68892" b="25101"/>
          <a:stretch/>
        </p:blipFill>
        <p:spPr>
          <a:xfrm>
            <a:off x="9342678" y="3073813"/>
            <a:ext cx="2671639" cy="341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32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084ECC0-C615-4965-A839-B9F8B164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479" y="245890"/>
            <a:ext cx="10515600" cy="683878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Действие 9. 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0C4D27-E177-4E3B-A638-F8FCD8BD3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831" y="837560"/>
            <a:ext cx="10832620" cy="525209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Составляем </a:t>
            </a:r>
            <a:r>
              <a:rPr lang="ru-RU" sz="1800" u="sng" dirty="0">
                <a:solidFill>
                  <a:schemeClr val="accent5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аналитическую справку в свободной форме по результатам внутреннего аудита Программы ДОО</a:t>
            </a:r>
            <a:r>
              <a:rPr lang="ru-RU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проведенного с целью анализа соответствия Программы обязательному минимуму содержания, заданному в Федеральной программе.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Включаем в аналитическую справку информацию об инфраструктуре ДОО и комплектации учебно-методических материалов (инвариантная часть) для реализации Федеральной программы.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В выводах обозначаем готовность/частичную готовность к реализации Федеральной программы, а также необходимые меры по повышению уровня готовности.</a:t>
            </a:r>
          </a:p>
          <a:p>
            <a:r>
              <a:rPr kumimoji="0" lang="ru-RU" altLang="ru-RU" sz="18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Например: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«В ДОО приняты следующие управленческие решения, связанные с осуществлением воспитательной деятельности:</a:t>
            </a:r>
          </a:p>
          <a:p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E896C5-F72E-4C7B-AEC1-631FA6FA8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24" t="49944" r="6976" b="27283"/>
          <a:stretch/>
        </p:blipFill>
        <p:spPr>
          <a:xfrm>
            <a:off x="753035" y="3903489"/>
            <a:ext cx="10832619" cy="28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421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C21AB-AF1A-4B2D-8C18-057927E2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317417"/>
            <a:ext cx="10515600" cy="453859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Аналитическая справка по результатам внутреннего аудита (на сайте ДОО) 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3D1F17-45DE-4280-8D5E-DC5C7EB08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888" t="8029" r="9159" b="5454"/>
          <a:stretch/>
        </p:blipFill>
        <p:spPr>
          <a:xfrm>
            <a:off x="349857" y="850790"/>
            <a:ext cx="11327296" cy="5756745"/>
          </a:xfrm>
        </p:spPr>
      </p:pic>
    </p:spTree>
    <p:extLst>
      <p:ext uri="{BB962C8B-B14F-4D97-AF65-F5344CB8AC3E}">
        <p14:creationId xmlns:p14="http://schemas.microsoft.com/office/powerpoint/2010/main" val="35892498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C21AB-AF1A-4B2D-8C18-057927E2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1" y="365125"/>
            <a:ext cx="11330609" cy="54927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Аналитическая справка по результатам внутреннего аудита размещается на сайте ДОО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1C3C797-68A3-4D37-B83D-154644BB98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30473" t="7654" r="29937" b="4776"/>
          <a:stretch/>
        </p:blipFill>
        <p:spPr>
          <a:xfrm>
            <a:off x="437323" y="1054701"/>
            <a:ext cx="4484534" cy="5640297"/>
          </a:xfrm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id="{B68A382C-631B-4AA8-9A27-526FDE3EA0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6321" t="9209" r="13269" b="3444"/>
          <a:stretch/>
        </p:blipFill>
        <p:spPr>
          <a:xfrm>
            <a:off x="5287617" y="1054701"/>
            <a:ext cx="6467060" cy="5640297"/>
          </a:xfrm>
        </p:spPr>
      </p:pic>
    </p:spTree>
    <p:extLst>
      <p:ext uri="{BB962C8B-B14F-4D97-AF65-F5344CB8AC3E}">
        <p14:creationId xmlns:p14="http://schemas.microsoft.com/office/powerpoint/2010/main" val="503844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39" y="0"/>
            <a:ext cx="12186050" cy="68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68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9C99D0D7-AB3B-41F3-9404-41998C2A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365126"/>
            <a:ext cx="11568418" cy="1115332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</a:rPr>
              <a:t>Федеральный закон от 29.12.2012 № 273-ФЗ «Об образовании в РФ» Статья 28. «Компетенция, права, обязанности и ответственность образовательной организации» п. 6 (</a:t>
            </a:r>
            <a:r>
              <a:rPr lang="ru-RU" altLang="ru-RU" sz="2400" b="1" dirty="0" err="1">
                <a:solidFill>
                  <a:srgbClr val="002060"/>
                </a:solidFill>
              </a:rPr>
              <a:t>п.п</a:t>
            </a:r>
            <a:r>
              <a:rPr lang="ru-RU" altLang="ru-RU" sz="2400" b="1" dirty="0">
                <a:solidFill>
                  <a:srgbClr val="002060"/>
                </a:solidFill>
              </a:rPr>
              <a:t>. 1)</a:t>
            </a:r>
            <a:endParaRPr lang="ru-RU" alt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819AB-6220-41F2-9D45-C8FCC1507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93" y="1469571"/>
            <a:ext cx="11568418" cy="4707392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ru-RU" dirty="0"/>
              <a:t>6. Образовательная организация </a:t>
            </a:r>
            <a:r>
              <a:rPr lang="ru-RU" b="1" dirty="0">
                <a:solidFill>
                  <a:srgbClr val="C00000"/>
                </a:solidFill>
              </a:rPr>
              <a:t>обязана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⃰</a:t>
            </a:r>
            <a:r>
              <a:rPr lang="ru-RU" dirty="0"/>
              <a:t> осуществлять свою деятельность в соответствии с законодательством об образовании, в том числе:</a:t>
            </a:r>
          </a:p>
          <a:p>
            <a:pPr marL="385763" indent="-385763">
              <a:buFont typeface="Arial" panose="020B0604020202020204" pitchFamily="34" charset="0"/>
              <a:buAutoNum type="arabicParenR"/>
              <a:defRPr/>
            </a:pPr>
            <a:r>
              <a:rPr lang="ru-RU" dirty="0">
                <a:solidFill>
                  <a:srgbClr val="C00000"/>
                </a:solidFill>
              </a:rPr>
              <a:t>обеспечивать </a:t>
            </a:r>
            <a:r>
              <a:rPr lang="ru-RU" u="sng" dirty="0">
                <a:solidFill>
                  <a:srgbClr val="C00000"/>
                </a:solidFill>
              </a:rPr>
              <a:t>реализацию в полном объеме </a:t>
            </a:r>
            <a:r>
              <a:rPr lang="ru-RU" dirty="0"/>
              <a:t>образовательных программ, соответствие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u="sng" dirty="0">
                <a:solidFill>
                  <a:srgbClr val="C00000"/>
                </a:solidFill>
              </a:rPr>
              <a:t>качества подготовки </a:t>
            </a:r>
            <a:r>
              <a:rPr lang="ru-RU" dirty="0">
                <a:solidFill>
                  <a:srgbClr val="C00000"/>
                </a:solidFill>
              </a:rPr>
              <a:t>обучающихся </a:t>
            </a:r>
            <a:r>
              <a:rPr lang="ru-RU" dirty="0"/>
              <a:t>установленным требованиям</a:t>
            </a:r>
            <a:r>
              <a:rPr lang="ru-RU" u="sng" dirty="0"/>
              <a:t>, </a:t>
            </a:r>
            <a:r>
              <a:rPr lang="ru-RU" u="sng" dirty="0">
                <a:solidFill>
                  <a:srgbClr val="C00000"/>
                </a:solidFill>
              </a:rPr>
              <a:t>соответствие применяемых форм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u="sng" dirty="0">
                <a:solidFill>
                  <a:srgbClr val="C00000"/>
                </a:solidFill>
              </a:rPr>
              <a:t>средств, методов </a:t>
            </a:r>
            <a:r>
              <a:rPr lang="ru-RU" dirty="0">
                <a:solidFill>
                  <a:srgbClr val="C00000"/>
                </a:solidFill>
              </a:rPr>
              <a:t>обучения и воспитания</a:t>
            </a:r>
            <a:r>
              <a:rPr lang="ru-RU" dirty="0"/>
              <a:t> </a:t>
            </a:r>
            <a:r>
              <a:rPr lang="ru-RU" dirty="0">
                <a:solidFill>
                  <a:srgbClr val="C00000"/>
                </a:solidFill>
              </a:rPr>
              <a:t>возрастным, психофизическим особенностям</a:t>
            </a:r>
            <a:r>
              <a:rPr lang="ru-RU" dirty="0"/>
              <a:t>, склонностям, способностям, интересам и потребностям </a:t>
            </a:r>
            <a:r>
              <a:rPr lang="ru-RU" dirty="0">
                <a:solidFill>
                  <a:srgbClr val="C00000"/>
                </a:solidFill>
              </a:rPr>
              <a:t>обучающихся</a:t>
            </a:r>
            <a:r>
              <a:rPr lang="ru-RU" dirty="0"/>
              <a:t>;</a:t>
            </a:r>
          </a:p>
          <a:p>
            <a:pPr marL="0" indent="0">
              <a:buNone/>
              <a:defRPr/>
            </a:pPr>
            <a:r>
              <a:rPr lang="ru-RU" dirty="0"/>
              <a:t>__________________________________</a:t>
            </a:r>
          </a:p>
          <a:p>
            <a:pPr marL="385763" indent="-385763"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⃰</a:t>
            </a:r>
            <a:r>
              <a:rPr lang="ru-RU" dirty="0"/>
              <a:t>	</a:t>
            </a:r>
            <a:r>
              <a:rPr lang="ru-RU" u="sng" dirty="0"/>
              <a:t>Это влечет за собой ответственность организации за качественную  реализацию программы в полном объеме, то есть </a:t>
            </a:r>
            <a:r>
              <a:rPr lang="ru-RU" b="1" u="sng" dirty="0">
                <a:solidFill>
                  <a:srgbClr val="002060"/>
                </a:solidFill>
              </a:rPr>
              <a:t>проектирование ОП ДО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solidFill>
                  <a:srgbClr val="002060"/>
                </a:solidFill>
              </a:rPr>
              <a:t>должно быть </a:t>
            </a:r>
            <a:r>
              <a:rPr lang="ru-RU" sz="3500" b="1" u="sng" dirty="0">
                <a:solidFill>
                  <a:srgbClr val="002060"/>
                </a:solidFill>
              </a:rPr>
              <a:t>осознанным</a:t>
            </a:r>
            <a:r>
              <a:rPr lang="ru-RU" u="sng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137304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8E4D0-5161-4282-9B55-2253A80FF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Что должны были уже сделать </a:t>
            </a:r>
            <a:r>
              <a:rPr lang="ru-RU" sz="2800" b="1" dirty="0">
                <a:solidFill>
                  <a:srgbClr val="002060"/>
                </a:solidFill>
              </a:rPr>
              <a:t>по внедрению ФОП ДО</a:t>
            </a:r>
            <a:r>
              <a:rPr lang="ru-RU" sz="280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в образовательную практику </a:t>
            </a:r>
            <a:r>
              <a:rPr lang="ru-RU" sz="2800" b="1" dirty="0">
                <a:solidFill>
                  <a:srgbClr val="002060"/>
                </a:solidFill>
              </a:rPr>
              <a:t>на региональном, муниципальном уровнях и уровне ДОО?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Что предстоит сделать?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648460"/>
              </p:ext>
            </p:extLst>
          </p:nvPr>
        </p:nvGraphicFramePr>
        <p:xfrm>
          <a:off x="581524" y="1801876"/>
          <a:ext cx="11393904" cy="514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3904">
                  <a:extLst>
                    <a:ext uri="{9D8B030D-6E8A-4147-A177-3AD203B41FA5}">
                      <a16:colId xmlns:a16="http://schemas.microsoft.com/office/drawing/2014/main" val="2350247406"/>
                    </a:ext>
                  </a:extLst>
                </a:gridCol>
              </a:tblGrid>
              <a:tr h="710310"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           Изучение ФОП ДО и методических рекомендаций по инфраструктуре и внедрению ФОП ДО    часть 1 и </a:t>
                      </a: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часть 2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 (март-апрель </a:t>
                      </a: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+ июль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945173"/>
                  </a:ext>
                </a:extLst>
              </a:tr>
              <a:tr h="401480"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           </a:t>
                      </a:r>
                      <a:r>
                        <a:rPr lang="ru-RU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Проведение в ДОО внутреннего аудита (март-апрель, инициативно по решению ДОО)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916576"/>
                  </a:ext>
                </a:extLst>
              </a:tr>
              <a:tr h="401480"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           Участие во Всероссийских вебинарах  (март-сентябрь; прошедшие – 22 марта и 14 июля)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575196"/>
                  </a:ext>
                </a:extLst>
              </a:tr>
              <a:tr h="710310"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           </a:t>
                      </a:r>
                      <a:r>
                        <a:rPr lang="ru-RU" sz="2000" b="0" dirty="0">
                          <a:solidFill>
                            <a:srgbClr val="FF0000"/>
                          </a:solidFill>
                          <a:latin typeface="+mn-lt"/>
                        </a:rPr>
                        <a:t>Повышение квалификации руководителей ДОО и специалистов по ДО</a:t>
                      </a:r>
                      <a:r>
                        <a:rPr lang="ru-RU" sz="2000" b="0" baseline="0" dirty="0">
                          <a:solidFill>
                            <a:srgbClr val="FF0000"/>
                          </a:solidFill>
                          <a:latin typeface="+mn-lt"/>
                        </a:rPr>
                        <a:t> органов местного самоуправления</a:t>
                      </a:r>
                      <a:endParaRPr lang="ru-RU" sz="20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19276"/>
                  </a:ext>
                </a:extLst>
              </a:tr>
              <a:tr h="401480"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            Методическое сопровождение внедрения ФОП ДО в педагогическую практику на уровне муниципалитета и ДОО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96895"/>
                  </a:ext>
                </a:extLst>
              </a:tr>
              <a:tr h="401480"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            Приведение «в соответствие» ФОП ДО образовательных Программ ДОО (март-август)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010871"/>
                  </a:ext>
                </a:extLst>
              </a:tr>
              <a:tr h="401480"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            Введение в действие приведенных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в соответствие ОП ДО (крайний срок был 31 августа 2023 г)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981955"/>
                  </a:ext>
                </a:extLst>
              </a:tr>
              <a:tr h="71031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             Участие в </a:t>
                      </a:r>
                      <a:r>
                        <a:rPr lang="ru-RU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мониторинге эффективности внедрения ФОП ДО в образовательную практику ДОО (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октябрь</a:t>
                      </a:r>
                      <a:r>
                        <a:rPr lang="ru-RU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)</a:t>
                      </a:r>
                      <a:endParaRPr lang="ru-RU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998937"/>
                  </a:ext>
                </a:extLst>
              </a:tr>
              <a:tr h="710310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            Участие во Всероссийской конференции по итогам</a:t>
                      </a:r>
                      <a:r>
                        <a:rPr lang="ru-RU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 и обмену опытом внедрения ФОП ДО </a:t>
                      </a:r>
                      <a:r>
                        <a:rPr lang="ru-RU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в образовательную практику </a:t>
                      </a:r>
                      <a:r>
                        <a:rPr lang="ru-RU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(</a:t>
                      </a:r>
                      <a:r>
                        <a:rPr lang="ru-RU" sz="2000" b="1" baseline="0" dirty="0">
                          <a:solidFill>
                            <a:srgbClr val="FF0000"/>
                          </a:solidFill>
                          <a:latin typeface="+mn-lt"/>
                        </a:rPr>
                        <a:t>ноябрь</a:t>
                      </a:r>
                      <a:r>
                        <a:rPr lang="ru-RU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)</a:t>
                      </a:r>
                      <a:endParaRPr lang="ru-RU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917565"/>
                  </a:ext>
                </a:extLst>
              </a:tr>
            </a:tbl>
          </a:graphicData>
        </a:graphic>
      </p:graphicFrame>
      <p:sp>
        <p:nvSpPr>
          <p:cNvPr id="6" name="5-конечная звезда 5"/>
          <p:cNvSpPr/>
          <p:nvPr/>
        </p:nvSpPr>
        <p:spPr>
          <a:xfrm>
            <a:off x="577516" y="1650821"/>
            <a:ext cx="521368" cy="50532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577516" y="2842327"/>
            <a:ext cx="521368" cy="505326"/>
          </a:xfrm>
          <a:prstGeom prst="star5">
            <a:avLst>
              <a:gd name="adj" fmla="val 16944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577516" y="4653735"/>
            <a:ext cx="521368" cy="50532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577516" y="5078348"/>
            <a:ext cx="521368" cy="50532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справка 9">
            <a:hlinkClick r:id="" action="ppaction://noaction" highlightClick="1"/>
          </p:cNvPr>
          <p:cNvSpPr/>
          <p:nvPr/>
        </p:nvSpPr>
        <p:spPr>
          <a:xfrm>
            <a:off x="693822" y="2510417"/>
            <a:ext cx="296778" cy="367387"/>
          </a:xfrm>
          <a:prstGeom prst="actionButtonHelp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693822" y="3383130"/>
            <a:ext cx="296777" cy="367387"/>
          </a:xfrm>
          <a:prstGeom prst="actionButtonHelp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справка 12">
            <a:hlinkClick r:id="" action="ppaction://noaction" highlightClick="1"/>
          </p:cNvPr>
          <p:cNvSpPr/>
          <p:nvPr/>
        </p:nvSpPr>
        <p:spPr>
          <a:xfrm>
            <a:off x="693822" y="4064920"/>
            <a:ext cx="296777" cy="274412"/>
          </a:xfrm>
          <a:prstGeom prst="actionButtonHelp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4482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3166</TotalTime>
  <Words>4077</Words>
  <Application>Microsoft Office PowerPoint</Application>
  <PresentationFormat>Широкоэкранный</PresentationFormat>
  <Paragraphs>451</Paragraphs>
  <Slides>68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9" baseType="lpstr">
      <vt:lpstr>Arial</vt:lpstr>
      <vt:lpstr>BDTGRJ+Calibri Bold</vt:lpstr>
      <vt:lpstr>BGBPEI+Calibri Bold</vt:lpstr>
      <vt:lpstr>Calibri</vt:lpstr>
      <vt:lpstr>Calibri Light</vt:lpstr>
      <vt:lpstr>Georgia</vt:lpstr>
      <vt:lpstr>Microsoft Sans Serif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ВЫВОД:</vt:lpstr>
      <vt:lpstr>Презентация PowerPoint</vt:lpstr>
      <vt:lpstr>Федеральная образовательная программа дошкольного образования (ФОП ДО)  http://publication.pravo.gov.ru/ (Официальный интернет-портал правовой информации)</vt:lpstr>
      <vt:lpstr>Презентация PowerPoint</vt:lpstr>
      <vt:lpstr>Федеральный закон от 29.12.2012 № 273-ФЗ «Об образовании в РФ» Статья 28. «Компетенция, права, обязанности и ответственность образовательной организации» п. 6 (п.п. 1)</vt:lpstr>
      <vt:lpstr>Что должны были уже сделать по внедрению ФОП ДО в образовательную практику на региональном, муниципальном уровнях и уровне ДОО? Что предстоит сделать?</vt:lpstr>
      <vt:lpstr>Презентация PowerPoint</vt:lpstr>
      <vt:lpstr>Дорожная карта (продолжение)</vt:lpstr>
      <vt:lpstr>Дорожная карта (продолжение)</vt:lpstr>
      <vt:lpstr>Формирование банка локальных нормативно-правовых документов, регламентирующих введение и реализацию ФОП ДО, направления деятельности ДОО</vt:lpstr>
      <vt:lpstr>Управленческий след</vt:lpstr>
      <vt:lpstr>Что следовало сделать в ДОО при переходе на ФОП?</vt:lpstr>
      <vt:lpstr>Внутренний аудит соответствия  Программы обязательному минимуму содержания, заданному в Федеральной программе</vt:lpstr>
      <vt:lpstr>Основа мониторинга эффективности внедрения ФОП ДО в образовательную практику ДОО – 4 ключевые позиции </vt:lpstr>
      <vt:lpstr>Презентация PowerPoint</vt:lpstr>
      <vt:lpstr>При выполнении работы ориентируемся на Методические рекомендации по реализации ФОП ДО (ч.1)  + дорожные карты ДОО</vt:lpstr>
      <vt:lpstr>Презентация PowerPoint</vt:lpstr>
      <vt:lpstr>Методика заполнения диагностической таблицы и анализа результатов соотнесения программного материала </vt:lpstr>
      <vt:lpstr>Анализ соответствия программы обязательному минимуму содержания, заданному в Федеральной программе См. «Диагностическая карта соответствия основной образовательной программы ДОО обязательному минимуму содержания, заданному в Федеральной программе» Чек-лист Приложение 2</vt:lpstr>
      <vt:lpstr>Внутренний аудит соответствия  Программы обязательному минимуму содержания, заданному в Федеральной программе</vt:lpstr>
      <vt:lpstr>Чек-лист анализа соответствия Программы обязательному минимуму содержания, заданному в Федеральной программе</vt:lpstr>
      <vt:lpstr>Чек-лист анализа соответствия Программы обязательному  минимуму содержания, заданному в ФОП</vt:lpstr>
      <vt:lpstr>Презентация PowerPoint</vt:lpstr>
      <vt:lpstr>Презентация PowerPoint</vt:lpstr>
      <vt:lpstr>Методика заполнения диагностической таблицы и анализа результатов соотнесения программного материал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Диагностическая таблица 5.  Соответствие направленности программ коррекционно-развивающей работы, обозначенных в Программе с перечнем целевых групп Федеральной программы</vt:lpstr>
      <vt:lpstr>Презентация PowerPoint</vt:lpstr>
      <vt:lpstr>Методика заполнения диагностической таблицы и анализа результатов соотнесения программного материал</vt:lpstr>
      <vt:lpstr>Диагностическая таблица 6.  Соответствие Программы обязательному минимуму содержания, заданному в Федеральной программе</vt:lpstr>
      <vt:lpstr>Анализ соответствия программы обязательному минимуму содержания, заданному в Федеральной программе</vt:lpstr>
      <vt:lpstr>Как был организован процесс «приведения в соответствие» ОП ДО?</vt:lpstr>
      <vt:lpstr>Презентация PowerPoint</vt:lpstr>
      <vt:lpstr>Три возможных варианта ссылок на инвариант в ОП ДО</vt:lpstr>
      <vt:lpstr>В мониторинге эффективности внедрения ФОП ДО в образовательную практику  ключевыми будут Действия 7 и Действие 8, описанные в чек-листе анализа соответствия Программы детского сада обязательному минимуму содержания, заданному ФОП ДО</vt:lpstr>
      <vt:lpstr>Чек-лист анализа соответствия Программы обязательному минимуму содержания, заданному в Федеральной программе</vt:lpstr>
      <vt:lpstr>Презентация PowerPoint</vt:lpstr>
      <vt:lpstr>Вариативная часть ОП ДОО  (часть, формируемая участниками образовательных отношений (ЧФУ))</vt:lpstr>
      <vt:lpstr>Варианты проектирования части, формируемой участниками образовательных отношений (ЧФУ). Обратимся к новому ресурсу – конструктору ОП ДО на основе ФОП ДО</vt:lpstr>
      <vt:lpstr>Презентация PowerPoint</vt:lpstr>
      <vt:lpstr>Презентация PowerPoint</vt:lpstr>
      <vt:lpstr>Презентация PowerPoint</vt:lpstr>
      <vt:lpstr>Презентация PowerPoint</vt:lpstr>
      <vt:lpstr>Инструкция по формированию инфраструктуры и комплектации учебно-методических материалов в ДОО  Приложение 3 </vt:lpstr>
      <vt:lpstr>Составляем инфраструктурный лист ДОО</vt:lpstr>
      <vt:lpstr>Презентация PowerPoint</vt:lpstr>
      <vt:lpstr>Презентация PowerPoint</vt:lpstr>
      <vt:lpstr>Инфраструктурный лист (на сайте ДОО/приложение к ОП ДО)</vt:lpstr>
      <vt:lpstr>См. «Рекомендации по формированию инфраструктуры ДОО и комплектации учебно-методических материалов……»</vt:lpstr>
      <vt:lpstr>Рекомендации по формированию инфраструктуры ДОО</vt:lpstr>
      <vt:lpstr>Презентация PowerPoint</vt:lpstr>
      <vt:lpstr>Однозначно: Современных детей невозможно обучать по старым методикам. Необходимо подбирать и осваивать современные методики и технологии.  Отбор методик и технологий: чек-листы</vt:lpstr>
      <vt:lpstr>Необходимо подбирать и осваивать современные методики и технологии</vt:lpstr>
      <vt:lpstr>Презентация PowerPoint</vt:lpstr>
      <vt:lpstr>Другие методики по блоку ФЭМП ОО «Познавательное развитие»</vt:lpstr>
      <vt:lpstr>Действие 9. </vt:lpstr>
      <vt:lpstr>Аналитическая справка по результатам внутреннего аудита (на сайте ДОО)  </vt:lpstr>
      <vt:lpstr>Аналитическая справка по результатам внутреннего аудита размещается на сайте ДОО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Яблонцева Надежда Юрьевна</dc:creator>
  <cp:lastModifiedBy>NA_Ma6enyn</cp:lastModifiedBy>
  <cp:revision>196</cp:revision>
  <cp:lastPrinted>2023-09-28T03:22:16Z</cp:lastPrinted>
  <dcterms:created xsi:type="dcterms:W3CDTF">2023-09-18T05:04:48Z</dcterms:created>
  <dcterms:modified xsi:type="dcterms:W3CDTF">2023-10-02T11:56:39Z</dcterms:modified>
</cp:coreProperties>
</file>