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57" r:id="rId3"/>
    <p:sldId id="258" r:id="rId4"/>
    <p:sldId id="316" r:id="rId5"/>
    <p:sldId id="317" r:id="rId6"/>
    <p:sldId id="259" r:id="rId7"/>
    <p:sldId id="271" r:id="rId8"/>
    <p:sldId id="318" r:id="rId9"/>
    <p:sldId id="281" r:id="rId10"/>
    <p:sldId id="319" r:id="rId11"/>
    <p:sldId id="260" r:id="rId12"/>
    <p:sldId id="320" r:id="rId13"/>
    <p:sldId id="321" r:id="rId14"/>
    <p:sldId id="343" r:id="rId15"/>
    <p:sldId id="344" r:id="rId16"/>
    <p:sldId id="345" r:id="rId17"/>
    <p:sldId id="346" r:id="rId18"/>
    <p:sldId id="348" r:id="rId19"/>
    <p:sldId id="353" r:id="rId20"/>
    <p:sldId id="352" r:id="rId21"/>
    <p:sldId id="329" r:id="rId22"/>
    <p:sldId id="331" r:id="rId23"/>
    <p:sldId id="332" r:id="rId24"/>
    <p:sldId id="333" r:id="rId25"/>
    <p:sldId id="335" r:id="rId26"/>
    <p:sldId id="391" r:id="rId27"/>
    <p:sldId id="392" r:id="rId28"/>
    <p:sldId id="29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E67"/>
    <a:srgbClr val="F39648"/>
    <a:srgbClr val="179580"/>
    <a:srgbClr val="DC575C"/>
    <a:srgbClr val="59BAE2"/>
    <a:srgbClr val="5EC5F0"/>
    <a:srgbClr val="FFB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2" autoAdjust="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3355E-AF00-479E-B84B-1CA47EFDB2BC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69B496A-AA75-4224-9410-1231552EE4A9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Дополнительные общеобразовательные программы (Гл.1, ст.75, п.3, 5)</a:t>
          </a:r>
        </a:p>
      </dgm:t>
    </dgm:pt>
    <dgm:pt modelId="{F987BE16-F325-451E-99E8-7A5AC8F2E134}" type="parTrans" cxnId="{1537724F-7099-4AD1-9989-8EE787869154}">
      <dgm:prSet/>
      <dgm:spPr/>
      <dgm:t>
        <a:bodyPr/>
        <a:lstStyle/>
        <a:p>
          <a:endParaRPr lang="ru-RU"/>
        </a:p>
      </dgm:t>
    </dgm:pt>
    <dgm:pt modelId="{6E30B453-C000-477B-B5AB-5D094EF80D58}" type="sibTrans" cxnId="{1537724F-7099-4AD1-9989-8EE787869154}">
      <dgm:prSet/>
      <dgm:spPr/>
      <dgm:t>
        <a:bodyPr/>
        <a:lstStyle/>
        <a:p>
          <a:endParaRPr lang="ru-RU"/>
        </a:p>
      </dgm:t>
    </dgm:pt>
    <dgm:pt modelId="{C441C187-2F19-4185-B1E5-B7F84ED69DAF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Общеразвивающие</a:t>
          </a:r>
        </a:p>
      </dgm:t>
    </dgm:pt>
    <dgm:pt modelId="{BA06B66D-09C0-430C-9331-BA24A555D393}" type="parTrans" cxnId="{254D3E19-6AAE-42F8-B888-20315E10250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1046F0E-DDF8-4961-96FE-B0332E2CA9D2}" type="sibTrans" cxnId="{254D3E19-6AAE-42F8-B888-20315E10250A}">
      <dgm:prSet/>
      <dgm:spPr/>
      <dgm:t>
        <a:bodyPr/>
        <a:lstStyle/>
        <a:p>
          <a:endParaRPr lang="ru-RU"/>
        </a:p>
      </dgm:t>
    </dgm:pt>
    <dgm:pt modelId="{7D86A25C-08E7-436A-8EBC-8E61A448C045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Предпрофессиональные</a:t>
          </a:r>
        </a:p>
      </dgm:t>
    </dgm:pt>
    <dgm:pt modelId="{9154467A-BBC8-4AA3-9DB2-38D555DB80C9}" type="parTrans" cxnId="{8632DC96-D450-4658-B308-83422B8378A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7E8E1E-326C-4E8F-91E5-A8BE84B44C0A}" type="sibTrans" cxnId="{8632DC96-D450-4658-B308-83422B8378A1}">
      <dgm:prSet/>
      <dgm:spPr/>
      <dgm:t>
        <a:bodyPr/>
        <a:lstStyle/>
        <a:p>
          <a:endParaRPr lang="ru-RU"/>
        </a:p>
      </dgm:t>
    </dgm:pt>
    <dgm:pt modelId="{B1D7ED89-C748-436D-A7D1-D7DA701C7FCD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5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реализуются в сфере искусств, физической культуры и спорта реализуются для детей</a:t>
          </a:r>
        </a:p>
      </dgm:t>
    </dgm:pt>
    <dgm:pt modelId="{A5777462-0FB8-4AD9-8180-C149D6090146}" type="parTrans" cxnId="{0268340B-D8C0-46D3-86D2-331EF0C3B9E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B8C8C32-24D0-4E35-89A8-DC1801226A24}" type="sibTrans" cxnId="{0268340B-D8C0-46D3-86D2-331EF0C3B9E9}">
      <dgm:prSet/>
      <dgm:spPr/>
      <dgm:t>
        <a:bodyPr/>
        <a:lstStyle/>
        <a:p>
          <a:endParaRPr lang="ru-RU"/>
        </a:p>
      </dgm:t>
    </dgm:pt>
    <dgm:pt modelId="{867ED21C-EB67-43DE-BCA3-44A16671022C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реализуются</a:t>
          </a:r>
          <a:r>
            <a:rPr lang="ru-RU" sz="1400" kern="1200" dirty="0">
              <a:solidFill>
                <a:schemeClr val="tx1"/>
              </a:solidFill>
            </a:rPr>
            <a:t> </a:t>
          </a:r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как для детей, </a:t>
          </a:r>
        </a:p>
        <a:p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так и для взрослых</a:t>
          </a:r>
        </a:p>
      </dgm:t>
    </dgm:pt>
    <dgm:pt modelId="{D6CF5DC1-252B-4722-A929-6784E61BF3DA}" type="parTrans" cxnId="{28C9FDC9-4CFD-41D7-AA74-494C68DB724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F92A077-71D7-4102-9EF7-AC3E04BC353C}" type="sibTrans" cxnId="{28C9FDC9-4CFD-41D7-AA74-494C68DB7246}">
      <dgm:prSet/>
      <dgm:spPr/>
      <dgm:t>
        <a:bodyPr/>
        <a:lstStyle/>
        <a:p>
          <a:endParaRPr lang="ru-RU"/>
        </a:p>
      </dgm:t>
    </dgm:pt>
    <dgm:pt modelId="{B8DA921E-2190-4AAE-950C-B5D0A4AEE4E8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0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Содержание и сроки обучения определяются образовательной программой, разработанной и утвержденной организацией, осуществляющей образовательную деятельность</a:t>
          </a:r>
        </a:p>
      </dgm:t>
    </dgm:pt>
    <dgm:pt modelId="{693A1DA6-2AA1-4DBC-91C6-AEABEB0036A7}" type="parTrans" cxnId="{2E113D41-43EA-487F-8594-8CEA7CC4064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B611090-1E53-4536-96DA-A3306C1D8E43}" type="sibTrans" cxnId="{2E113D41-43EA-487F-8594-8CEA7CC40646}">
      <dgm:prSet/>
      <dgm:spPr/>
      <dgm:t>
        <a:bodyPr/>
        <a:lstStyle/>
        <a:p>
          <a:endParaRPr lang="ru-RU"/>
        </a:p>
      </dgm:t>
    </dgm:pt>
    <dgm:pt modelId="{F3F75F58-5D08-4CDA-962B-FF090B530A74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0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определяется образовательной программой, разработанной и утвержденной организацией, осуществляющей образовательную деятельность, в соответствии с федеральными государственными требованиями</a:t>
          </a:r>
        </a:p>
      </dgm:t>
    </dgm:pt>
    <dgm:pt modelId="{24B1E8DA-5A25-40A4-A326-43A9C0D493C8}" type="parTrans" cxnId="{6B096B50-A4FC-47F9-879E-D25E139B8B1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0F27833-8FAC-486C-B100-2930DE784577}" type="sibTrans" cxnId="{6B096B50-A4FC-47F9-879E-D25E139B8B12}">
      <dgm:prSet/>
      <dgm:spPr/>
      <dgm:t>
        <a:bodyPr/>
        <a:lstStyle/>
        <a:p>
          <a:endParaRPr lang="ru-RU"/>
        </a:p>
      </dgm:t>
    </dgm:pt>
    <dgm:pt modelId="{3BE869C6-8655-4A81-BB67-25166E356921}" type="pres">
      <dgm:prSet presAssocID="{A983355E-AF00-479E-B84B-1CA47EFDB2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1111D0-C95E-454F-8827-07698F8F1250}" type="pres">
      <dgm:prSet presAssocID="{669B496A-AA75-4224-9410-1231552EE4A9}" presName="hierRoot1" presStyleCnt="0">
        <dgm:presLayoutVars>
          <dgm:hierBranch val="init"/>
        </dgm:presLayoutVars>
      </dgm:prSet>
      <dgm:spPr/>
    </dgm:pt>
    <dgm:pt modelId="{E03614B3-EFF5-467B-8E01-594C60291418}" type="pres">
      <dgm:prSet presAssocID="{669B496A-AA75-4224-9410-1231552EE4A9}" presName="rootComposite1" presStyleCnt="0"/>
      <dgm:spPr/>
    </dgm:pt>
    <dgm:pt modelId="{0C4B3DD4-5E2B-4737-88FD-E37983638099}" type="pres">
      <dgm:prSet presAssocID="{669B496A-AA75-4224-9410-1231552EE4A9}" presName="rootText1" presStyleLbl="node0" presStyleIdx="0" presStyleCnt="1" custScaleX="244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1D14A-6D6D-46A2-A967-A5FDB52FCE25}" type="pres">
      <dgm:prSet presAssocID="{669B496A-AA75-4224-9410-1231552EE4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352EEF-64DE-47A2-B815-9760DFDC67BA}" type="pres">
      <dgm:prSet presAssocID="{669B496A-AA75-4224-9410-1231552EE4A9}" presName="hierChild2" presStyleCnt="0"/>
      <dgm:spPr/>
    </dgm:pt>
    <dgm:pt modelId="{DD6F7263-1901-429C-B7D4-D1068633CA1F}" type="pres">
      <dgm:prSet presAssocID="{BA06B66D-09C0-430C-9331-BA24A555D39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3B37122-3EED-401C-AF7E-4F413DEBB2AD}" type="pres">
      <dgm:prSet presAssocID="{C441C187-2F19-4185-B1E5-B7F84ED69DAF}" presName="hierRoot2" presStyleCnt="0">
        <dgm:presLayoutVars>
          <dgm:hierBranch val="init"/>
        </dgm:presLayoutVars>
      </dgm:prSet>
      <dgm:spPr/>
    </dgm:pt>
    <dgm:pt modelId="{03E866CD-B63E-4812-9AAF-B605C61EED59}" type="pres">
      <dgm:prSet presAssocID="{C441C187-2F19-4185-B1E5-B7F84ED69DAF}" presName="rootComposite" presStyleCnt="0"/>
      <dgm:spPr/>
    </dgm:pt>
    <dgm:pt modelId="{AEBD0A9A-1919-4896-86CE-4929629FDC0C}" type="pres">
      <dgm:prSet presAssocID="{C441C187-2F19-4185-B1E5-B7F84ED69DAF}" presName="rootText" presStyleLbl="node2" presStyleIdx="0" presStyleCnt="2" custScaleX="191046" custLinFactNeighborX="-1476" custLinFactNeighborY="2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4DA88-D5EA-4D13-B832-FA4E13E8774E}" type="pres">
      <dgm:prSet presAssocID="{C441C187-2F19-4185-B1E5-B7F84ED69DAF}" presName="rootConnector" presStyleLbl="node2" presStyleIdx="0" presStyleCnt="2"/>
      <dgm:spPr/>
      <dgm:t>
        <a:bodyPr/>
        <a:lstStyle/>
        <a:p>
          <a:endParaRPr lang="ru-RU"/>
        </a:p>
      </dgm:t>
    </dgm:pt>
    <dgm:pt modelId="{21ADD0E1-E386-4F3A-92DA-383AA3F355D0}" type="pres">
      <dgm:prSet presAssocID="{C441C187-2F19-4185-B1E5-B7F84ED69DAF}" presName="hierChild4" presStyleCnt="0"/>
      <dgm:spPr/>
    </dgm:pt>
    <dgm:pt modelId="{CF07BB39-EE19-4F5F-81F6-6E860C00FD67}" type="pres">
      <dgm:prSet presAssocID="{D6CF5DC1-252B-4722-A929-6784E61BF3DA}" presName="Name37" presStyleLbl="parChTrans1D3" presStyleIdx="0" presStyleCnt="4"/>
      <dgm:spPr/>
      <dgm:t>
        <a:bodyPr/>
        <a:lstStyle/>
        <a:p>
          <a:endParaRPr lang="ru-RU"/>
        </a:p>
      </dgm:t>
    </dgm:pt>
    <dgm:pt modelId="{0DF031D5-C8D8-44CD-8760-ED46B5CB0C04}" type="pres">
      <dgm:prSet presAssocID="{867ED21C-EB67-43DE-BCA3-44A16671022C}" presName="hierRoot2" presStyleCnt="0">
        <dgm:presLayoutVars>
          <dgm:hierBranch val="init"/>
        </dgm:presLayoutVars>
      </dgm:prSet>
      <dgm:spPr/>
    </dgm:pt>
    <dgm:pt modelId="{9427B951-A3D1-44D9-B946-87227F629FCC}" type="pres">
      <dgm:prSet presAssocID="{867ED21C-EB67-43DE-BCA3-44A16671022C}" presName="rootComposite" presStyleCnt="0"/>
      <dgm:spPr/>
    </dgm:pt>
    <dgm:pt modelId="{383AF79D-16E3-46D5-8054-D4EBEC181BCF}" type="pres">
      <dgm:prSet presAssocID="{867ED21C-EB67-43DE-BCA3-44A16671022C}" presName="rootText" presStyleLbl="node3" presStyleIdx="0" presStyleCnt="4" custScaleX="138204" custLinFactNeighborX="4236" custLinFactNeighborY="6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88FE24-A282-4970-97BE-8DFA2520D455}" type="pres">
      <dgm:prSet presAssocID="{867ED21C-EB67-43DE-BCA3-44A16671022C}" presName="rootConnector" presStyleLbl="node3" presStyleIdx="0" presStyleCnt="4"/>
      <dgm:spPr/>
      <dgm:t>
        <a:bodyPr/>
        <a:lstStyle/>
        <a:p>
          <a:endParaRPr lang="ru-RU"/>
        </a:p>
      </dgm:t>
    </dgm:pt>
    <dgm:pt modelId="{A7CF94E5-EB13-48FA-B68A-0CC169678D56}" type="pres">
      <dgm:prSet presAssocID="{867ED21C-EB67-43DE-BCA3-44A16671022C}" presName="hierChild4" presStyleCnt="0"/>
      <dgm:spPr/>
    </dgm:pt>
    <dgm:pt modelId="{23005D68-B5AF-44B0-A63B-A8C83F69ED11}" type="pres">
      <dgm:prSet presAssocID="{867ED21C-EB67-43DE-BCA3-44A16671022C}" presName="hierChild5" presStyleCnt="0"/>
      <dgm:spPr/>
    </dgm:pt>
    <dgm:pt modelId="{6EFD4935-477E-479D-BE27-4D7774803250}" type="pres">
      <dgm:prSet presAssocID="{693A1DA6-2AA1-4DBC-91C6-AEABEB0036A7}" presName="Name37" presStyleLbl="parChTrans1D3" presStyleIdx="1" presStyleCnt="4"/>
      <dgm:spPr/>
      <dgm:t>
        <a:bodyPr/>
        <a:lstStyle/>
        <a:p>
          <a:endParaRPr lang="ru-RU"/>
        </a:p>
      </dgm:t>
    </dgm:pt>
    <dgm:pt modelId="{3216CA12-B701-4BE2-BFA6-37BDF488E668}" type="pres">
      <dgm:prSet presAssocID="{B8DA921E-2190-4AAE-950C-B5D0A4AEE4E8}" presName="hierRoot2" presStyleCnt="0">
        <dgm:presLayoutVars>
          <dgm:hierBranch val="init"/>
        </dgm:presLayoutVars>
      </dgm:prSet>
      <dgm:spPr/>
    </dgm:pt>
    <dgm:pt modelId="{531E69C3-9FDE-4E5C-8859-15957262E000}" type="pres">
      <dgm:prSet presAssocID="{B8DA921E-2190-4AAE-950C-B5D0A4AEE4E8}" presName="rootComposite" presStyleCnt="0"/>
      <dgm:spPr/>
    </dgm:pt>
    <dgm:pt modelId="{879800CA-07B5-4A98-ADDC-C39668C48675}" type="pres">
      <dgm:prSet presAssocID="{B8DA921E-2190-4AAE-950C-B5D0A4AEE4E8}" presName="rootText" presStyleLbl="node3" presStyleIdx="1" presStyleCnt="4" custScaleX="139119" custLinFactNeighborX="-311" custLinFactNeighborY="-2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2C799A-A2D1-4C22-8141-576BC29F42C3}" type="pres">
      <dgm:prSet presAssocID="{B8DA921E-2190-4AAE-950C-B5D0A4AEE4E8}" presName="rootConnector" presStyleLbl="node3" presStyleIdx="1" presStyleCnt="4"/>
      <dgm:spPr/>
      <dgm:t>
        <a:bodyPr/>
        <a:lstStyle/>
        <a:p>
          <a:endParaRPr lang="ru-RU"/>
        </a:p>
      </dgm:t>
    </dgm:pt>
    <dgm:pt modelId="{0D065436-3579-4E1D-963E-2BE78B853768}" type="pres">
      <dgm:prSet presAssocID="{B8DA921E-2190-4AAE-950C-B5D0A4AEE4E8}" presName="hierChild4" presStyleCnt="0"/>
      <dgm:spPr/>
    </dgm:pt>
    <dgm:pt modelId="{D1514E1C-E004-4E11-9C8C-F9BAC202FE7D}" type="pres">
      <dgm:prSet presAssocID="{B8DA921E-2190-4AAE-950C-B5D0A4AEE4E8}" presName="hierChild5" presStyleCnt="0"/>
      <dgm:spPr/>
    </dgm:pt>
    <dgm:pt modelId="{569AA623-DC0E-4684-8FAD-A284A0596E03}" type="pres">
      <dgm:prSet presAssocID="{C441C187-2F19-4185-B1E5-B7F84ED69DAF}" presName="hierChild5" presStyleCnt="0"/>
      <dgm:spPr/>
    </dgm:pt>
    <dgm:pt modelId="{CD62FD2D-BF8C-4D72-9DC5-CB1E879926A5}" type="pres">
      <dgm:prSet presAssocID="{9154467A-BBC8-4AA3-9DB2-38D555DB80C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CB8F504-1C1F-4F25-9001-3B56C4DF9980}" type="pres">
      <dgm:prSet presAssocID="{7D86A25C-08E7-436A-8EBC-8E61A448C045}" presName="hierRoot2" presStyleCnt="0">
        <dgm:presLayoutVars>
          <dgm:hierBranch val="init"/>
        </dgm:presLayoutVars>
      </dgm:prSet>
      <dgm:spPr/>
    </dgm:pt>
    <dgm:pt modelId="{6C14B133-2443-46F7-9D64-844A0D50C465}" type="pres">
      <dgm:prSet presAssocID="{7D86A25C-08E7-436A-8EBC-8E61A448C045}" presName="rootComposite" presStyleCnt="0"/>
      <dgm:spPr/>
    </dgm:pt>
    <dgm:pt modelId="{5FFE792B-5D23-47E0-9814-4FEFBFB32CEF}" type="pres">
      <dgm:prSet presAssocID="{7D86A25C-08E7-436A-8EBC-8E61A448C045}" presName="rootText" presStyleLbl="node2" presStyleIdx="1" presStyleCnt="2" custScaleX="188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AA1B60-34A5-4FD2-8AEF-F5282C5144AE}" type="pres">
      <dgm:prSet presAssocID="{7D86A25C-08E7-436A-8EBC-8E61A448C045}" presName="rootConnector" presStyleLbl="node2" presStyleIdx="1" presStyleCnt="2"/>
      <dgm:spPr/>
      <dgm:t>
        <a:bodyPr/>
        <a:lstStyle/>
        <a:p>
          <a:endParaRPr lang="ru-RU"/>
        </a:p>
      </dgm:t>
    </dgm:pt>
    <dgm:pt modelId="{8FFD5B18-63B7-45D1-ABA1-2CC7069C1B66}" type="pres">
      <dgm:prSet presAssocID="{7D86A25C-08E7-436A-8EBC-8E61A448C045}" presName="hierChild4" presStyleCnt="0"/>
      <dgm:spPr/>
    </dgm:pt>
    <dgm:pt modelId="{F201AACA-9B94-47CE-A6E4-DBF7AADE0D3C}" type="pres">
      <dgm:prSet presAssocID="{A5777462-0FB8-4AD9-8180-C149D6090146}" presName="Name37" presStyleLbl="parChTrans1D3" presStyleIdx="2" presStyleCnt="4"/>
      <dgm:spPr/>
      <dgm:t>
        <a:bodyPr/>
        <a:lstStyle/>
        <a:p>
          <a:endParaRPr lang="ru-RU"/>
        </a:p>
      </dgm:t>
    </dgm:pt>
    <dgm:pt modelId="{08F178D0-944A-442E-9E41-9C0FD69FD472}" type="pres">
      <dgm:prSet presAssocID="{B1D7ED89-C748-436D-A7D1-D7DA701C7FCD}" presName="hierRoot2" presStyleCnt="0">
        <dgm:presLayoutVars>
          <dgm:hierBranch val="init"/>
        </dgm:presLayoutVars>
      </dgm:prSet>
      <dgm:spPr/>
    </dgm:pt>
    <dgm:pt modelId="{C5789B98-428B-4A73-9CF1-2E11511B135E}" type="pres">
      <dgm:prSet presAssocID="{B1D7ED89-C748-436D-A7D1-D7DA701C7FCD}" presName="rootComposite" presStyleCnt="0"/>
      <dgm:spPr/>
    </dgm:pt>
    <dgm:pt modelId="{16A20701-1444-45DD-BD08-EB032EACF9D2}" type="pres">
      <dgm:prSet presAssocID="{B1D7ED89-C748-436D-A7D1-D7DA701C7FCD}" presName="rootText" presStyleLbl="node3" presStyleIdx="2" presStyleCnt="4" custScaleX="141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E07D5-AB12-41A1-BA13-C72FA9A16CCE}" type="pres">
      <dgm:prSet presAssocID="{B1D7ED89-C748-436D-A7D1-D7DA701C7FCD}" presName="rootConnector" presStyleLbl="node3" presStyleIdx="2" presStyleCnt="4"/>
      <dgm:spPr/>
      <dgm:t>
        <a:bodyPr/>
        <a:lstStyle/>
        <a:p>
          <a:endParaRPr lang="ru-RU"/>
        </a:p>
      </dgm:t>
    </dgm:pt>
    <dgm:pt modelId="{B2304BD2-BD25-4442-8417-538FF947CDC9}" type="pres">
      <dgm:prSet presAssocID="{B1D7ED89-C748-436D-A7D1-D7DA701C7FCD}" presName="hierChild4" presStyleCnt="0"/>
      <dgm:spPr/>
    </dgm:pt>
    <dgm:pt modelId="{55DFEE50-6CE5-4E64-9FC8-2B3F038252EB}" type="pres">
      <dgm:prSet presAssocID="{B1D7ED89-C748-436D-A7D1-D7DA701C7FCD}" presName="hierChild5" presStyleCnt="0"/>
      <dgm:spPr/>
    </dgm:pt>
    <dgm:pt modelId="{F16684EB-9C10-4013-9299-78CAD0C8DD66}" type="pres">
      <dgm:prSet presAssocID="{24B1E8DA-5A25-40A4-A326-43A9C0D493C8}" presName="Name37" presStyleLbl="parChTrans1D3" presStyleIdx="3" presStyleCnt="4"/>
      <dgm:spPr/>
      <dgm:t>
        <a:bodyPr/>
        <a:lstStyle/>
        <a:p>
          <a:endParaRPr lang="ru-RU"/>
        </a:p>
      </dgm:t>
    </dgm:pt>
    <dgm:pt modelId="{298799DD-C844-4F75-872A-E0FEC48D464E}" type="pres">
      <dgm:prSet presAssocID="{F3F75F58-5D08-4CDA-962B-FF090B530A74}" presName="hierRoot2" presStyleCnt="0">
        <dgm:presLayoutVars>
          <dgm:hierBranch val="init"/>
        </dgm:presLayoutVars>
      </dgm:prSet>
      <dgm:spPr/>
    </dgm:pt>
    <dgm:pt modelId="{2DA150D3-8CFC-4935-9B8A-1FBE6E423F1C}" type="pres">
      <dgm:prSet presAssocID="{F3F75F58-5D08-4CDA-962B-FF090B530A74}" presName="rootComposite" presStyleCnt="0"/>
      <dgm:spPr/>
    </dgm:pt>
    <dgm:pt modelId="{A2A4319E-9FC7-4135-8736-740685D68C2F}" type="pres">
      <dgm:prSet presAssocID="{F3F75F58-5D08-4CDA-962B-FF090B530A74}" presName="rootText" presStyleLbl="node3" presStyleIdx="3" presStyleCnt="4" custScaleX="141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AC7765-8E2D-41BC-B32A-7305CE4AF006}" type="pres">
      <dgm:prSet presAssocID="{F3F75F58-5D08-4CDA-962B-FF090B530A74}" presName="rootConnector" presStyleLbl="node3" presStyleIdx="3" presStyleCnt="4"/>
      <dgm:spPr/>
      <dgm:t>
        <a:bodyPr/>
        <a:lstStyle/>
        <a:p>
          <a:endParaRPr lang="ru-RU"/>
        </a:p>
      </dgm:t>
    </dgm:pt>
    <dgm:pt modelId="{309C663F-EF83-4CE8-A63A-2BFC5CCE87D0}" type="pres">
      <dgm:prSet presAssocID="{F3F75F58-5D08-4CDA-962B-FF090B530A74}" presName="hierChild4" presStyleCnt="0"/>
      <dgm:spPr/>
    </dgm:pt>
    <dgm:pt modelId="{D14CD845-F501-4AD7-A82F-5605D1E2EF4E}" type="pres">
      <dgm:prSet presAssocID="{F3F75F58-5D08-4CDA-962B-FF090B530A74}" presName="hierChild5" presStyleCnt="0"/>
      <dgm:spPr/>
    </dgm:pt>
    <dgm:pt modelId="{2BF8EB94-7285-4888-886B-F1D510F7F1C0}" type="pres">
      <dgm:prSet presAssocID="{7D86A25C-08E7-436A-8EBC-8E61A448C045}" presName="hierChild5" presStyleCnt="0"/>
      <dgm:spPr/>
    </dgm:pt>
    <dgm:pt modelId="{7AF76A3D-DAA3-4DD9-BB6E-CBB30DB91B24}" type="pres">
      <dgm:prSet presAssocID="{669B496A-AA75-4224-9410-1231552EE4A9}" presName="hierChild3" presStyleCnt="0"/>
      <dgm:spPr/>
    </dgm:pt>
  </dgm:ptLst>
  <dgm:cxnLst>
    <dgm:cxn modelId="{25BC7AA8-01AD-44E3-B030-02E65CA46A28}" type="presOf" srcId="{F3F75F58-5D08-4CDA-962B-FF090B530A74}" destId="{69AC7765-8E2D-41BC-B32A-7305CE4AF006}" srcOrd="1" destOrd="0" presId="urn:microsoft.com/office/officeart/2005/8/layout/orgChart1"/>
    <dgm:cxn modelId="{EFF3BD33-F954-48FD-9F4F-EE709D2AD170}" type="presOf" srcId="{9154467A-BBC8-4AA3-9DB2-38D555DB80C9}" destId="{CD62FD2D-BF8C-4D72-9DC5-CB1E879926A5}" srcOrd="0" destOrd="0" presId="urn:microsoft.com/office/officeart/2005/8/layout/orgChart1"/>
    <dgm:cxn modelId="{31C6C87E-F67A-48D1-AAF5-D6FD3881359B}" type="presOf" srcId="{693A1DA6-2AA1-4DBC-91C6-AEABEB0036A7}" destId="{6EFD4935-477E-479D-BE27-4D7774803250}" srcOrd="0" destOrd="0" presId="urn:microsoft.com/office/officeart/2005/8/layout/orgChart1"/>
    <dgm:cxn modelId="{E4E4999B-3A93-42E7-8928-7EF1CAECDC93}" type="presOf" srcId="{A5777462-0FB8-4AD9-8180-C149D6090146}" destId="{F201AACA-9B94-47CE-A6E4-DBF7AADE0D3C}" srcOrd="0" destOrd="0" presId="urn:microsoft.com/office/officeart/2005/8/layout/orgChart1"/>
    <dgm:cxn modelId="{A649D0B7-3B8B-4090-BD50-A616F5B04C20}" type="presOf" srcId="{B1D7ED89-C748-436D-A7D1-D7DA701C7FCD}" destId="{16A20701-1444-45DD-BD08-EB032EACF9D2}" srcOrd="0" destOrd="0" presId="urn:microsoft.com/office/officeart/2005/8/layout/orgChart1"/>
    <dgm:cxn modelId="{CB8FD38C-9274-4384-9913-D0E25431676E}" type="presOf" srcId="{C441C187-2F19-4185-B1E5-B7F84ED69DAF}" destId="{AEBD0A9A-1919-4896-86CE-4929629FDC0C}" srcOrd="0" destOrd="0" presId="urn:microsoft.com/office/officeart/2005/8/layout/orgChart1"/>
    <dgm:cxn modelId="{BD427168-712E-4FC3-93F3-14F971FFC0E4}" type="presOf" srcId="{F3F75F58-5D08-4CDA-962B-FF090B530A74}" destId="{A2A4319E-9FC7-4135-8736-740685D68C2F}" srcOrd="0" destOrd="0" presId="urn:microsoft.com/office/officeart/2005/8/layout/orgChart1"/>
    <dgm:cxn modelId="{6B096B50-A4FC-47F9-879E-D25E139B8B12}" srcId="{7D86A25C-08E7-436A-8EBC-8E61A448C045}" destId="{F3F75F58-5D08-4CDA-962B-FF090B530A74}" srcOrd="1" destOrd="0" parTransId="{24B1E8DA-5A25-40A4-A326-43A9C0D493C8}" sibTransId="{10F27833-8FAC-486C-B100-2930DE784577}"/>
    <dgm:cxn modelId="{8632DC96-D450-4658-B308-83422B8378A1}" srcId="{669B496A-AA75-4224-9410-1231552EE4A9}" destId="{7D86A25C-08E7-436A-8EBC-8E61A448C045}" srcOrd="1" destOrd="0" parTransId="{9154467A-BBC8-4AA3-9DB2-38D555DB80C9}" sibTransId="{1A7E8E1E-326C-4E8F-91E5-A8BE84B44C0A}"/>
    <dgm:cxn modelId="{254D3E19-6AAE-42F8-B888-20315E10250A}" srcId="{669B496A-AA75-4224-9410-1231552EE4A9}" destId="{C441C187-2F19-4185-B1E5-B7F84ED69DAF}" srcOrd="0" destOrd="0" parTransId="{BA06B66D-09C0-430C-9331-BA24A555D393}" sibTransId="{F1046F0E-DDF8-4961-96FE-B0332E2CA9D2}"/>
    <dgm:cxn modelId="{C1A3B685-E0B0-40C3-B31F-B8473E8EFD11}" type="presOf" srcId="{D6CF5DC1-252B-4722-A929-6784E61BF3DA}" destId="{CF07BB39-EE19-4F5F-81F6-6E860C00FD67}" srcOrd="0" destOrd="0" presId="urn:microsoft.com/office/officeart/2005/8/layout/orgChart1"/>
    <dgm:cxn modelId="{28C9FDC9-4CFD-41D7-AA74-494C68DB7246}" srcId="{C441C187-2F19-4185-B1E5-B7F84ED69DAF}" destId="{867ED21C-EB67-43DE-BCA3-44A16671022C}" srcOrd="0" destOrd="0" parTransId="{D6CF5DC1-252B-4722-A929-6784E61BF3DA}" sibTransId="{2F92A077-71D7-4102-9EF7-AC3E04BC353C}"/>
    <dgm:cxn modelId="{FE41D6F4-A14B-4847-8323-56BD63B48D4E}" type="presOf" srcId="{669B496A-AA75-4224-9410-1231552EE4A9}" destId="{0C4B3DD4-5E2B-4737-88FD-E37983638099}" srcOrd="0" destOrd="0" presId="urn:microsoft.com/office/officeart/2005/8/layout/orgChart1"/>
    <dgm:cxn modelId="{57B54BF0-C930-4AA6-A7CB-2320AFCF842F}" type="presOf" srcId="{669B496A-AA75-4224-9410-1231552EE4A9}" destId="{FB81D14A-6D6D-46A2-A967-A5FDB52FCE25}" srcOrd="1" destOrd="0" presId="urn:microsoft.com/office/officeart/2005/8/layout/orgChart1"/>
    <dgm:cxn modelId="{B214732F-E0E3-4CF7-A716-9CFD77A4AA63}" type="presOf" srcId="{C441C187-2F19-4185-B1E5-B7F84ED69DAF}" destId="{2B74DA88-D5EA-4D13-B832-FA4E13E8774E}" srcOrd="1" destOrd="0" presId="urn:microsoft.com/office/officeart/2005/8/layout/orgChart1"/>
    <dgm:cxn modelId="{90DC79CF-BD49-4EF7-BA37-0D16843054D5}" type="presOf" srcId="{B8DA921E-2190-4AAE-950C-B5D0A4AEE4E8}" destId="{879800CA-07B5-4A98-ADDC-C39668C48675}" srcOrd="0" destOrd="0" presId="urn:microsoft.com/office/officeart/2005/8/layout/orgChart1"/>
    <dgm:cxn modelId="{840C865C-0F6B-4A5B-8D5B-DFB9AC6F36AB}" type="presOf" srcId="{867ED21C-EB67-43DE-BCA3-44A16671022C}" destId="{1188FE24-A282-4970-97BE-8DFA2520D455}" srcOrd="1" destOrd="0" presId="urn:microsoft.com/office/officeart/2005/8/layout/orgChart1"/>
    <dgm:cxn modelId="{C0CC7256-7CE2-4DE5-80E7-01ACB3BA32E6}" type="presOf" srcId="{B8DA921E-2190-4AAE-950C-B5D0A4AEE4E8}" destId="{F32C799A-A2D1-4C22-8141-576BC29F42C3}" srcOrd="1" destOrd="0" presId="urn:microsoft.com/office/officeart/2005/8/layout/orgChart1"/>
    <dgm:cxn modelId="{2E113D41-43EA-487F-8594-8CEA7CC40646}" srcId="{C441C187-2F19-4185-B1E5-B7F84ED69DAF}" destId="{B8DA921E-2190-4AAE-950C-B5D0A4AEE4E8}" srcOrd="1" destOrd="0" parTransId="{693A1DA6-2AA1-4DBC-91C6-AEABEB0036A7}" sibTransId="{5B611090-1E53-4536-96DA-A3306C1D8E43}"/>
    <dgm:cxn modelId="{833B2623-5020-4BA5-8553-9B717BCE7985}" type="presOf" srcId="{A983355E-AF00-479E-B84B-1CA47EFDB2BC}" destId="{3BE869C6-8655-4A81-BB67-25166E356921}" srcOrd="0" destOrd="0" presId="urn:microsoft.com/office/officeart/2005/8/layout/orgChart1"/>
    <dgm:cxn modelId="{E146D908-154E-4BCD-84E0-D705DF50B0B3}" type="presOf" srcId="{BA06B66D-09C0-430C-9331-BA24A555D393}" destId="{DD6F7263-1901-429C-B7D4-D1068633CA1F}" srcOrd="0" destOrd="0" presId="urn:microsoft.com/office/officeart/2005/8/layout/orgChart1"/>
    <dgm:cxn modelId="{6956433B-1181-4902-9E5F-A116816CE4BD}" type="presOf" srcId="{7D86A25C-08E7-436A-8EBC-8E61A448C045}" destId="{D7AA1B60-34A5-4FD2-8AEF-F5282C5144AE}" srcOrd="1" destOrd="0" presId="urn:microsoft.com/office/officeart/2005/8/layout/orgChart1"/>
    <dgm:cxn modelId="{997E0B29-9A8C-49FE-92BE-D999CF771902}" type="presOf" srcId="{B1D7ED89-C748-436D-A7D1-D7DA701C7FCD}" destId="{EB2E07D5-AB12-41A1-BA13-C72FA9A16CCE}" srcOrd="1" destOrd="0" presId="urn:microsoft.com/office/officeart/2005/8/layout/orgChart1"/>
    <dgm:cxn modelId="{1537724F-7099-4AD1-9989-8EE787869154}" srcId="{A983355E-AF00-479E-B84B-1CA47EFDB2BC}" destId="{669B496A-AA75-4224-9410-1231552EE4A9}" srcOrd="0" destOrd="0" parTransId="{F987BE16-F325-451E-99E8-7A5AC8F2E134}" sibTransId="{6E30B453-C000-477B-B5AB-5D094EF80D58}"/>
    <dgm:cxn modelId="{C1B3BAA0-6223-4340-8AB6-60B27541FCDC}" type="presOf" srcId="{867ED21C-EB67-43DE-BCA3-44A16671022C}" destId="{383AF79D-16E3-46D5-8054-D4EBEC181BCF}" srcOrd="0" destOrd="0" presId="urn:microsoft.com/office/officeart/2005/8/layout/orgChart1"/>
    <dgm:cxn modelId="{0268340B-D8C0-46D3-86D2-331EF0C3B9E9}" srcId="{7D86A25C-08E7-436A-8EBC-8E61A448C045}" destId="{B1D7ED89-C748-436D-A7D1-D7DA701C7FCD}" srcOrd="0" destOrd="0" parTransId="{A5777462-0FB8-4AD9-8180-C149D6090146}" sibTransId="{BB8C8C32-24D0-4E35-89A8-DC1801226A24}"/>
    <dgm:cxn modelId="{39DA32D2-7676-40BE-906B-F1A15F7B9216}" type="presOf" srcId="{7D86A25C-08E7-436A-8EBC-8E61A448C045}" destId="{5FFE792B-5D23-47E0-9814-4FEFBFB32CEF}" srcOrd="0" destOrd="0" presId="urn:microsoft.com/office/officeart/2005/8/layout/orgChart1"/>
    <dgm:cxn modelId="{03E52136-EF05-46C0-9993-FB666B7EFE20}" type="presOf" srcId="{24B1E8DA-5A25-40A4-A326-43A9C0D493C8}" destId="{F16684EB-9C10-4013-9299-78CAD0C8DD66}" srcOrd="0" destOrd="0" presId="urn:microsoft.com/office/officeart/2005/8/layout/orgChart1"/>
    <dgm:cxn modelId="{19CF9DFA-CEC3-46F4-95DD-9139A83C3449}" type="presParOf" srcId="{3BE869C6-8655-4A81-BB67-25166E356921}" destId="{C41111D0-C95E-454F-8827-07698F8F1250}" srcOrd="0" destOrd="0" presId="urn:microsoft.com/office/officeart/2005/8/layout/orgChart1"/>
    <dgm:cxn modelId="{FDFFB5FC-647F-430C-8C21-22CF03FA9268}" type="presParOf" srcId="{C41111D0-C95E-454F-8827-07698F8F1250}" destId="{E03614B3-EFF5-467B-8E01-594C60291418}" srcOrd="0" destOrd="0" presId="urn:microsoft.com/office/officeart/2005/8/layout/orgChart1"/>
    <dgm:cxn modelId="{8F4620BC-A95A-46D8-BFDD-2824508A1A1D}" type="presParOf" srcId="{E03614B3-EFF5-467B-8E01-594C60291418}" destId="{0C4B3DD4-5E2B-4737-88FD-E37983638099}" srcOrd="0" destOrd="0" presId="urn:microsoft.com/office/officeart/2005/8/layout/orgChart1"/>
    <dgm:cxn modelId="{B183F04D-F678-4EB8-92EB-0A7BA682371B}" type="presParOf" srcId="{E03614B3-EFF5-467B-8E01-594C60291418}" destId="{FB81D14A-6D6D-46A2-A967-A5FDB52FCE25}" srcOrd="1" destOrd="0" presId="urn:microsoft.com/office/officeart/2005/8/layout/orgChart1"/>
    <dgm:cxn modelId="{D3F43DFB-E0E4-441F-BE8B-1E5BCAC0780E}" type="presParOf" srcId="{C41111D0-C95E-454F-8827-07698F8F1250}" destId="{17352EEF-64DE-47A2-B815-9760DFDC67BA}" srcOrd="1" destOrd="0" presId="urn:microsoft.com/office/officeart/2005/8/layout/orgChart1"/>
    <dgm:cxn modelId="{B5DD9F54-D3D0-4A47-AB9B-8B8AD453685E}" type="presParOf" srcId="{17352EEF-64DE-47A2-B815-9760DFDC67BA}" destId="{DD6F7263-1901-429C-B7D4-D1068633CA1F}" srcOrd="0" destOrd="0" presId="urn:microsoft.com/office/officeart/2005/8/layout/orgChart1"/>
    <dgm:cxn modelId="{90CACC2D-1188-4032-BF1F-692C32CE12F1}" type="presParOf" srcId="{17352EEF-64DE-47A2-B815-9760DFDC67BA}" destId="{C3B37122-3EED-401C-AF7E-4F413DEBB2AD}" srcOrd="1" destOrd="0" presId="urn:microsoft.com/office/officeart/2005/8/layout/orgChart1"/>
    <dgm:cxn modelId="{87FDEF16-AFFE-451C-850B-3B93677628EC}" type="presParOf" srcId="{C3B37122-3EED-401C-AF7E-4F413DEBB2AD}" destId="{03E866CD-B63E-4812-9AAF-B605C61EED59}" srcOrd="0" destOrd="0" presId="urn:microsoft.com/office/officeart/2005/8/layout/orgChart1"/>
    <dgm:cxn modelId="{2A062F02-7C71-4D6E-8DAF-71DAE2A5FC96}" type="presParOf" srcId="{03E866CD-B63E-4812-9AAF-B605C61EED59}" destId="{AEBD0A9A-1919-4896-86CE-4929629FDC0C}" srcOrd="0" destOrd="0" presId="urn:microsoft.com/office/officeart/2005/8/layout/orgChart1"/>
    <dgm:cxn modelId="{89E8B1E3-01CE-4C58-B804-DC00079B9E9C}" type="presParOf" srcId="{03E866CD-B63E-4812-9AAF-B605C61EED59}" destId="{2B74DA88-D5EA-4D13-B832-FA4E13E8774E}" srcOrd="1" destOrd="0" presId="urn:microsoft.com/office/officeart/2005/8/layout/orgChart1"/>
    <dgm:cxn modelId="{932005D9-A380-48E1-B485-4F2725B73ADE}" type="presParOf" srcId="{C3B37122-3EED-401C-AF7E-4F413DEBB2AD}" destId="{21ADD0E1-E386-4F3A-92DA-383AA3F355D0}" srcOrd="1" destOrd="0" presId="urn:microsoft.com/office/officeart/2005/8/layout/orgChart1"/>
    <dgm:cxn modelId="{63E554E8-A1D4-49F6-BCF5-4BCAE8B93542}" type="presParOf" srcId="{21ADD0E1-E386-4F3A-92DA-383AA3F355D0}" destId="{CF07BB39-EE19-4F5F-81F6-6E860C00FD67}" srcOrd="0" destOrd="0" presId="urn:microsoft.com/office/officeart/2005/8/layout/orgChart1"/>
    <dgm:cxn modelId="{46756E6B-8B0B-441D-85CE-4B80D3CA4B73}" type="presParOf" srcId="{21ADD0E1-E386-4F3A-92DA-383AA3F355D0}" destId="{0DF031D5-C8D8-44CD-8760-ED46B5CB0C04}" srcOrd="1" destOrd="0" presId="urn:microsoft.com/office/officeart/2005/8/layout/orgChart1"/>
    <dgm:cxn modelId="{CA0565BF-B939-45F6-AE62-792FEA41F44F}" type="presParOf" srcId="{0DF031D5-C8D8-44CD-8760-ED46B5CB0C04}" destId="{9427B951-A3D1-44D9-B946-87227F629FCC}" srcOrd="0" destOrd="0" presId="urn:microsoft.com/office/officeart/2005/8/layout/orgChart1"/>
    <dgm:cxn modelId="{0063E301-52B2-4CA2-BA34-706510955CEE}" type="presParOf" srcId="{9427B951-A3D1-44D9-B946-87227F629FCC}" destId="{383AF79D-16E3-46D5-8054-D4EBEC181BCF}" srcOrd="0" destOrd="0" presId="urn:microsoft.com/office/officeart/2005/8/layout/orgChart1"/>
    <dgm:cxn modelId="{FD61BC02-57EC-4538-A6FC-49DE352B53A8}" type="presParOf" srcId="{9427B951-A3D1-44D9-B946-87227F629FCC}" destId="{1188FE24-A282-4970-97BE-8DFA2520D455}" srcOrd="1" destOrd="0" presId="urn:microsoft.com/office/officeart/2005/8/layout/orgChart1"/>
    <dgm:cxn modelId="{F9A46B9B-D93F-40FF-B02D-5BDD3B1772B6}" type="presParOf" srcId="{0DF031D5-C8D8-44CD-8760-ED46B5CB0C04}" destId="{A7CF94E5-EB13-48FA-B68A-0CC169678D56}" srcOrd="1" destOrd="0" presId="urn:microsoft.com/office/officeart/2005/8/layout/orgChart1"/>
    <dgm:cxn modelId="{9E465C70-F4BA-4368-96F4-FD2BE721F58F}" type="presParOf" srcId="{0DF031D5-C8D8-44CD-8760-ED46B5CB0C04}" destId="{23005D68-B5AF-44B0-A63B-A8C83F69ED11}" srcOrd="2" destOrd="0" presId="urn:microsoft.com/office/officeart/2005/8/layout/orgChart1"/>
    <dgm:cxn modelId="{F76D0F48-52EE-4C8A-A625-EDAD6E94E176}" type="presParOf" srcId="{21ADD0E1-E386-4F3A-92DA-383AA3F355D0}" destId="{6EFD4935-477E-479D-BE27-4D7774803250}" srcOrd="2" destOrd="0" presId="urn:microsoft.com/office/officeart/2005/8/layout/orgChart1"/>
    <dgm:cxn modelId="{6A02BDDB-AFCB-410A-99B4-75E82D35837E}" type="presParOf" srcId="{21ADD0E1-E386-4F3A-92DA-383AA3F355D0}" destId="{3216CA12-B701-4BE2-BFA6-37BDF488E668}" srcOrd="3" destOrd="0" presId="urn:microsoft.com/office/officeart/2005/8/layout/orgChart1"/>
    <dgm:cxn modelId="{41B140E1-CD98-419E-A99D-39C7CEA0851A}" type="presParOf" srcId="{3216CA12-B701-4BE2-BFA6-37BDF488E668}" destId="{531E69C3-9FDE-4E5C-8859-15957262E000}" srcOrd="0" destOrd="0" presId="urn:microsoft.com/office/officeart/2005/8/layout/orgChart1"/>
    <dgm:cxn modelId="{53B2D4FA-D7F7-4CA8-81D3-E2C2BB21A876}" type="presParOf" srcId="{531E69C3-9FDE-4E5C-8859-15957262E000}" destId="{879800CA-07B5-4A98-ADDC-C39668C48675}" srcOrd="0" destOrd="0" presId="urn:microsoft.com/office/officeart/2005/8/layout/orgChart1"/>
    <dgm:cxn modelId="{FE810ED8-3110-433C-992D-4372CDF68203}" type="presParOf" srcId="{531E69C3-9FDE-4E5C-8859-15957262E000}" destId="{F32C799A-A2D1-4C22-8141-576BC29F42C3}" srcOrd="1" destOrd="0" presId="urn:microsoft.com/office/officeart/2005/8/layout/orgChart1"/>
    <dgm:cxn modelId="{E51C215D-19F9-4F5B-ADEA-42555BF7FB32}" type="presParOf" srcId="{3216CA12-B701-4BE2-BFA6-37BDF488E668}" destId="{0D065436-3579-4E1D-963E-2BE78B853768}" srcOrd="1" destOrd="0" presId="urn:microsoft.com/office/officeart/2005/8/layout/orgChart1"/>
    <dgm:cxn modelId="{533FDA44-E3C4-4950-AE3E-281EAD390AAD}" type="presParOf" srcId="{3216CA12-B701-4BE2-BFA6-37BDF488E668}" destId="{D1514E1C-E004-4E11-9C8C-F9BAC202FE7D}" srcOrd="2" destOrd="0" presId="urn:microsoft.com/office/officeart/2005/8/layout/orgChart1"/>
    <dgm:cxn modelId="{7DF65182-A654-4B87-AD71-3865842640E7}" type="presParOf" srcId="{C3B37122-3EED-401C-AF7E-4F413DEBB2AD}" destId="{569AA623-DC0E-4684-8FAD-A284A0596E03}" srcOrd="2" destOrd="0" presId="urn:microsoft.com/office/officeart/2005/8/layout/orgChart1"/>
    <dgm:cxn modelId="{205DA690-7928-4B8B-9378-ED659A1A9393}" type="presParOf" srcId="{17352EEF-64DE-47A2-B815-9760DFDC67BA}" destId="{CD62FD2D-BF8C-4D72-9DC5-CB1E879926A5}" srcOrd="2" destOrd="0" presId="urn:microsoft.com/office/officeart/2005/8/layout/orgChart1"/>
    <dgm:cxn modelId="{003B1CF7-93ED-4D26-87CF-8D68E22DD8EA}" type="presParOf" srcId="{17352EEF-64DE-47A2-B815-9760DFDC67BA}" destId="{FCB8F504-1C1F-4F25-9001-3B56C4DF9980}" srcOrd="3" destOrd="0" presId="urn:microsoft.com/office/officeart/2005/8/layout/orgChart1"/>
    <dgm:cxn modelId="{18CAFD74-2CE8-4CAE-89AE-F0C6E4F7E211}" type="presParOf" srcId="{FCB8F504-1C1F-4F25-9001-3B56C4DF9980}" destId="{6C14B133-2443-46F7-9D64-844A0D50C465}" srcOrd="0" destOrd="0" presId="urn:microsoft.com/office/officeart/2005/8/layout/orgChart1"/>
    <dgm:cxn modelId="{8EAA8781-9283-4531-9ABA-84865582AFCA}" type="presParOf" srcId="{6C14B133-2443-46F7-9D64-844A0D50C465}" destId="{5FFE792B-5D23-47E0-9814-4FEFBFB32CEF}" srcOrd="0" destOrd="0" presId="urn:microsoft.com/office/officeart/2005/8/layout/orgChart1"/>
    <dgm:cxn modelId="{68185CB7-A4B8-484A-8518-C0D165E0020A}" type="presParOf" srcId="{6C14B133-2443-46F7-9D64-844A0D50C465}" destId="{D7AA1B60-34A5-4FD2-8AEF-F5282C5144AE}" srcOrd="1" destOrd="0" presId="urn:microsoft.com/office/officeart/2005/8/layout/orgChart1"/>
    <dgm:cxn modelId="{8457C8FE-E84B-4F71-87D6-9A2B2BFE16E8}" type="presParOf" srcId="{FCB8F504-1C1F-4F25-9001-3B56C4DF9980}" destId="{8FFD5B18-63B7-45D1-ABA1-2CC7069C1B66}" srcOrd="1" destOrd="0" presId="urn:microsoft.com/office/officeart/2005/8/layout/orgChart1"/>
    <dgm:cxn modelId="{660EC9C0-9616-4299-8FDF-E94899BCB5A9}" type="presParOf" srcId="{8FFD5B18-63B7-45D1-ABA1-2CC7069C1B66}" destId="{F201AACA-9B94-47CE-A6E4-DBF7AADE0D3C}" srcOrd="0" destOrd="0" presId="urn:microsoft.com/office/officeart/2005/8/layout/orgChart1"/>
    <dgm:cxn modelId="{7652542D-FED2-4757-A0A1-FC6826ADEB64}" type="presParOf" srcId="{8FFD5B18-63B7-45D1-ABA1-2CC7069C1B66}" destId="{08F178D0-944A-442E-9E41-9C0FD69FD472}" srcOrd="1" destOrd="0" presId="urn:microsoft.com/office/officeart/2005/8/layout/orgChart1"/>
    <dgm:cxn modelId="{A3E5E43D-4599-4640-9D15-368D2D118AD2}" type="presParOf" srcId="{08F178D0-944A-442E-9E41-9C0FD69FD472}" destId="{C5789B98-428B-4A73-9CF1-2E11511B135E}" srcOrd="0" destOrd="0" presId="urn:microsoft.com/office/officeart/2005/8/layout/orgChart1"/>
    <dgm:cxn modelId="{8ED10F55-2366-4B5A-98B1-C793BD6D38C7}" type="presParOf" srcId="{C5789B98-428B-4A73-9CF1-2E11511B135E}" destId="{16A20701-1444-45DD-BD08-EB032EACF9D2}" srcOrd="0" destOrd="0" presId="urn:microsoft.com/office/officeart/2005/8/layout/orgChart1"/>
    <dgm:cxn modelId="{248F7852-CCA8-4C1D-A51E-1185783F578B}" type="presParOf" srcId="{C5789B98-428B-4A73-9CF1-2E11511B135E}" destId="{EB2E07D5-AB12-41A1-BA13-C72FA9A16CCE}" srcOrd="1" destOrd="0" presId="urn:microsoft.com/office/officeart/2005/8/layout/orgChart1"/>
    <dgm:cxn modelId="{86D53466-DE0F-4A38-B786-62763E5CD84E}" type="presParOf" srcId="{08F178D0-944A-442E-9E41-9C0FD69FD472}" destId="{B2304BD2-BD25-4442-8417-538FF947CDC9}" srcOrd="1" destOrd="0" presId="urn:microsoft.com/office/officeart/2005/8/layout/orgChart1"/>
    <dgm:cxn modelId="{4959DB73-E808-410E-A3E1-E4A597C5FDED}" type="presParOf" srcId="{08F178D0-944A-442E-9E41-9C0FD69FD472}" destId="{55DFEE50-6CE5-4E64-9FC8-2B3F038252EB}" srcOrd="2" destOrd="0" presId="urn:microsoft.com/office/officeart/2005/8/layout/orgChart1"/>
    <dgm:cxn modelId="{2452476B-B903-4E71-8CBA-59C67081477B}" type="presParOf" srcId="{8FFD5B18-63B7-45D1-ABA1-2CC7069C1B66}" destId="{F16684EB-9C10-4013-9299-78CAD0C8DD66}" srcOrd="2" destOrd="0" presId="urn:microsoft.com/office/officeart/2005/8/layout/orgChart1"/>
    <dgm:cxn modelId="{70EF1B5B-EEFD-4782-AC4E-FFB40DEC4E47}" type="presParOf" srcId="{8FFD5B18-63B7-45D1-ABA1-2CC7069C1B66}" destId="{298799DD-C844-4F75-872A-E0FEC48D464E}" srcOrd="3" destOrd="0" presId="urn:microsoft.com/office/officeart/2005/8/layout/orgChart1"/>
    <dgm:cxn modelId="{F44B6960-F422-4BA6-9C0B-CBB42F8EB718}" type="presParOf" srcId="{298799DD-C844-4F75-872A-E0FEC48D464E}" destId="{2DA150D3-8CFC-4935-9B8A-1FBE6E423F1C}" srcOrd="0" destOrd="0" presId="urn:microsoft.com/office/officeart/2005/8/layout/orgChart1"/>
    <dgm:cxn modelId="{7A9C175F-9DAA-44E2-BD43-D580CCF71B5B}" type="presParOf" srcId="{2DA150D3-8CFC-4935-9B8A-1FBE6E423F1C}" destId="{A2A4319E-9FC7-4135-8736-740685D68C2F}" srcOrd="0" destOrd="0" presId="urn:microsoft.com/office/officeart/2005/8/layout/orgChart1"/>
    <dgm:cxn modelId="{550E4F5E-7E90-49E2-8C4C-4E144713D11D}" type="presParOf" srcId="{2DA150D3-8CFC-4935-9B8A-1FBE6E423F1C}" destId="{69AC7765-8E2D-41BC-B32A-7305CE4AF006}" srcOrd="1" destOrd="0" presId="urn:microsoft.com/office/officeart/2005/8/layout/orgChart1"/>
    <dgm:cxn modelId="{08481F62-32B7-440C-9ACE-EF2000CE00F0}" type="presParOf" srcId="{298799DD-C844-4F75-872A-E0FEC48D464E}" destId="{309C663F-EF83-4CE8-A63A-2BFC5CCE87D0}" srcOrd="1" destOrd="0" presId="urn:microsoft.com/office/officeart/2005/8/layout/orgChart1"/>
    <dgm:cxn modelId="{997FD0FE-CFCD-4D11-B3EC-8774AEEC4842}" type="presParOf" srcId="{298799DD-C844-4F75-872A-E0FEC48D464E}" destId="{D14CD845-F501-4AD7-A82F-5605D1E2EF4E}" srcOrd="2" destOrd="0" presId="urn:microsoft.com/office/officeart/2005/8/layout/orgChart1"/>
    <dgm:cxn modelId="{E6305455-DB4F-4801-B872-46CA6F22F217}" type="presParOf" srcId="{FCB8F504-1C1F-4F25-9001-3B56C4DF9980}" destId="{2BF8EB94-7285-4888-886B-F1D510F7F1C0}" srcOrd="2" destOrd="0" presId="urn:microsoft.com/office/officeart/2005/8/layout/orgChart1"/>
    <dgm:cxn modelId="{A47D2929-3558-4F77-8971-0BFA16835642}" type="presParOf" srcId="{C41111D0-C95E-454F-8827-07698F8F1250}" destId="{7AF76A3D-DAA3-4DD9-BB6E-CBB30DB91B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684EB-9C10-4013-9299-78CAD0C8DD66}">
      <dsp:nvSpPr>
        <dsp:cNvPr id="0" name=""/>
        <dsp:cNvSpPr/>
      </dsp:nvSpPr>
      <dsp:spPr>
        <a:xfrm>
          <a:off x="5959064" y="2329491"/>
          <a:ext cx="544727" cy="224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794"/>
              </a:lnTo>
              <a:lnTo>
                <a:pt x="544727" y="224879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1AACA-9B94-47CE-A6E4-DBF7AADE0D3C}">
      <dsp:nvSpPr>
        <dsp:cNvPr id="0" name=""/>
        <dsp:cNvSpPr/>
      </dsp:nvSpPr>
      <dsp:spPr>
        <a:xfrm>
          <a:off x="5959064" y="2329491"/>
          <a:ext cx="544727" cy="88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141"/>
              </a:lnTo>
              <a:lnTo>
                <a:pt x="544727" y="8841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2FD2D-BF8C-4D72-9DC5-CB1E879926A5}">
      <dsp:nvSpPr>
        <dsp:cNvPr id="0" name=""/>
        <dsp:cNvSpPr/>
      </dsp:nvSpPr>
      <dsp:spPr>
        <a:xfrm>
          <a:off x="5373858" y="964838"/>
          <a:ext cx="2037811" cy="40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14"/>
              </a:lnTo>
              <a:lnTo>
                <a:pt x="2037811" y="201814"/>
              </a:lnTo>
              <a:lnTo>
                <a:pt x="2037811" y="40362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D4935-477E-479D-BE27-4D7774803250}">
      <dsp:nvSpPr>
        <dsp:cNvPr id="0" name=""/>
        <dsp:cNvSpPr/>
      </dsp:nvSpPr>
      <dsp:spPr>
        <a:xfrm>
          <a:off x="1859119" y="2357879"/>
          <a:ext cx="573190" cy="2199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128"/>
              </a:lnTo>
              <a:lnTo>
                <a:pt x="573190" y="21991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7BB39-EE19-4F5F-81F6-6E860C00FD67}">
      <dsp:nvSpPr>
        <dsp:cNvPr id="0" name=""/>
        <dsp:cNvSpPr/>
      </dsp:nvSpPr>
      <dsp:spPr>
        <a:xfrm>
          <a:off x="1859119" y="2357879"/>
          <a:ext cx="660586" cy="92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841"/>
              </a:lnTo>
              <a:lnTo>
                <a:pt x="660586" y="92284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7263-1901-429C-B7D4-D1068633CA1F}">
      <dsp:nvSpPr>
        <dsp:cNvPr id="0" name=""/>
        <dsp:cNvSpPr/>
      </dsp:nvSpPr>
      <dsp:spPr>
        <a:xfrm>
          <a:off x="3327916" y="964838"/>
          <a:ext cx="2045941" cy="432018"/>
        </a:xfrm>
        <a:custGeom>
          <a:avLst/>
          <a:gdLst/>
          <a:ahLst/>
          <a:cxnLst/>
          <a:rect l="0" t="0" r="0" b="0"/>
          <a:pathLst>
            <a:path>
              <a:moveTo>
                <a:pt x="2045941" y="0"/>
              </a:moveTo>
              <a:lnTo>
                <a:pt x="2045941" y="230203"/>
              </a:lnTo>
              <a:lnTo>
                <a:pt x="0" y="230203"/>
              </a:lnTo>
              <a:lnTo>
                <a:pt x="0" y="43201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B3DD4-5E2B-4737-88FD-E37983638099}">
      <dsp:nvSpPr>
        <dsp:cNvPr id="0" name=""/>
        <dsp:cNvSpPr/>
      </dsp:nvSpPr>
      <dsp:spPr>
        <a:xfrm>
          <a:off x="3026328" y="3814"/>
          <a:ext cx="4695060" cy="96102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Дополнительные общеобразовательные программы (Гл.1, ст.75, п.3, 5)</a:t>
          </a:r>
        </a:p>
      </dsp:txBody>
      <dsp:txXfrm>
        <a:off x="3026328" y="3814"/>
        <a:ext cx="4695060" cy="961023"/>
      </dsp:txXfrm>
    </dsp:sp>
    <dsp:sp modelId="{AEBD0A9A-1919-4896-86CE-4929629FDC0C}">
      <dsp:nvSpPr>
        <dsp:cNvPr id="0" name=""/>
        <dsp:cNvSpPr/>
      </dsp:nvSpPr>
      <dsp:spPr>
        <a:xfrm>
          <a:off x="1491920" y="1396856"/>
          <a:ext cx="3671993" cy="96102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Общеразвивающие</a:t>
          </a:r>
        </a:p>
      </dsp:txBody>
      <dsp:txXfrm>
        <a:off x="1491920" y="1396856"/>
        <a:ext cx="3671993" cy="961023"/>
      </dsp:txXfrm>
    </dsp:sp>
    <dsp:sp modelId="{383AF79D-16E3-46D5-8054-D4EBEC181BCF}">
      <dsp:nvSpPr>
        <dsp:cNvPr id="0" name=""/>
        <dsp:cNvSpPr/>
      </dsp:nvSpPr>
      <dsp:spPr>
        <a:xfrm>
          <a:off x="2519705" y="2800209"/>
          <a:ext cx="2656345" cy="96102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реализуются</a:t>
          </a:r>
          <a:r>
            <a:rPr lang="ru-RU" sz="1400" kern="1200" dirty="0">
              <a:solidFill>
                <a:schemeClr val="tx1"/>
              </a:solidFill>
            </a:rPr>
            <a:t> </a:t>
          </a:r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как для детей,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так и для взрослых</a:t>
          </a:r>
        </a:p>
      </dsp:txBody>
      <dsp:txXfrm>
        <a:off x="2519705" y="2800209"/>
        <a:ext cx="2656345" cy="961023"/>
      </dsp:txXfrm>
    </dsp:sp>
    <dsp:sp modelId="{879800CA-07B5-4A98-ADDC-C39668C48675}">
      <dsp:nvSpPr>
        <dsp:cNvPr id="0" name=""/>
        <dsp:cNvSpPr/>
      </dsp:nvSpPr>
      <dsp:spPr>
        <a:xfrm>
          <a:off x="2432310" y="4076496"/>
          <a:ext cx="2673931" cy="96102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Содержание и сроки обучения определяются образовательной программой, разработанной и утвержденной организацией, осуществляющей образовательную деятельность</a:t>
          </a:r>
        </a:p>
      </dsp:txBody>
      <dsp:txXfrm>
        <a:off x="2432310" y="4076496"/>
        <a:ext cx="2673931" cy="961023"/>
      </dsp:txXfrm>
    </dsp:sp>
    <dsp:sp modelId="{5FFE792B-5D23-47E0-9814-4FEFBFB32CEF}">
      <dsp:nvSpPr>
        <dsp:cNvPr id="0" name=""/>
        <dsp:cNvSpPr/>
      </dsp:nvSpPr>
      <dsp:spPr>
        <a:xfrm>
          <a:off x="5595912" y="1368467"/>
          <a:ext cx="3631514" cy="96102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Предпрофессиональные</a:t>
          </a:r>
        </a:p>
      </dsp:txBody>
      <dsp:txXfrm>
        <a:off x="5595912" y="1368467"/>
        <a:ext cx="3631514" cy="961023"/>
      </dsp:txXfrm>
    </dsp:sp>
    <dsp:sp modelId="{16A20701-1444-45DD-BD08-EB032EACF9D2}">
      <dsp:nvSpPr>
        <dsp:cNvPr id="0" name=""/>
        <dsp:cNvSpPr/>
      </dsp:nvSpPr>
      <dsp:spPr>
        <a:xfrm>
          <a:off x="6503791" y="2733120"/>
          <a:ext cx="2718004" cy="96102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реализуются в сфере искусств, физической культуры и спорта реализуются для детей</a:t>
          </a:r>
        </a:p>
      </dsp:txBody>
      <dsp:txXfrm>
        <a:off x="6503791" y="2733120"/>
        <a:ext cx="2718004" cy="961023"/>
      </dsp:txXfrm>
    </dsp:sp>
    <dsp:sp modelId="{A2A4319E-9FC7-4135-8736-740685D68C2F}">
      <dsp:nvSpPr>
        <dsp:cNvPr id="0" name=""/>
        <dsp:cNvSpPr/>
      </dsp:nvSpPr>
      <dsp:spPr>
        <a:xfrm>
          <a:off x="6503791" y="4097773"/>
          <a:ext cx="2718004" cy="96102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rgbClr val="164E67"/>
              </a:solidFill>
              <a:latin typeface="Century Gothic" panose="020B0502020202020204" pitchFamily="34" charset="0"/>
              <a:ea typeface="+mn-ea"/>
              <a:cs typeface="+mn-cs"/>
            </a:rPr>
            <a:t>определяется образовательной программой, разработанной и утвержденной организацией, осуществляющей образовательную деятельность, в соответствии с федеральными государственными требованиями</a:t>
          </a:r>
        </a:p>
      </dsp:txBody>
      <dsp:txXfrm>
        <a:off x="6503791" y="4097773"/>
        <a:ext cx="2718004" cy="96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9D4AD-0949-45F3-BFEB-831577BA4C1A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56DD-FBBA-4A8C-ADFA-33EC9191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2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56DD-FBBA-4A8C-ADFA-33EC9191DA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8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ул. Рабочего Штаба, 19а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459DAD-EF2C-4B15-996B-86CA6552E65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3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9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5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4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02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4861456" y="2035098"/>
            <a:ext cx="2498523" cy="2497873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67"/>
          </p:nvPr>
        </p:nvSpPr>
        <p:spPr>
          <a:xfrm>
            <a:off x="7994021" y="2035098"/>
            <a:ext cx="2498523" cy="2497873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1728890" y="2035098"/>
            <a:ext cx="2498523" cy="2497873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002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983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7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5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9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9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5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4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821E-5067-4B80-BFB8-6366C875E490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E684-9D12-46C9-9265-A5955AB55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0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cdtk.ru/navigation-page/g4kkxpppi91a9bloxq6yhi8k5w1skoim" TargetMode="External"/><Relationship Id="rId2" Type="http://schemas.openxmlformats.org/officeDocument/2006/relationships/hyperlink" Target="https://edu.gov.ru/activity/main_activities/child_relaxatio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www.moo-sdo.ru/" TargetMode="External"/><Relationship Id="rId4" Type="http://schemas.openxmlformats.org/officeDocument/2006/relationships/hyperlink" Target="https://vk.com/do_turcentrr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-orlyonok.ru/" TargetMode="External"/><Relationship Id="rId2" Type="http://schemas.openxmlformats.org/officeDocument/2006/relationships/hyperlink" Target="https://okean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mena.org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artek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9A168C-9BAE-5F47-9CE2-5E4F2AD0EE39}"/>
              </a:ext>
            </a:extLst>
          </p:cNvPr>
          <p:cNvSpPr/>
          <p:nvPr/>
        </p:nvSpPr>
        <p:spPr>
          <a:xfrm>
            <a:off x="0" y="0"/>
            <a:ext cx="12188823" cy="6858000"/>
          </a:xfrm>
          <a:prstGeom prst="rect">
            <a:avLst/>
          </a:prstGeom>
          <a:solidFill>
            <a:schemeClr val="bg2">
              <a:lumMod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oto Sans ExtraLight" panose="020B0302040504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FBE69680-E96C-EA4C-AB95-423018BE629B}"/>
              </a:ext>
            </a:extLst>
          </p:cNvPr>
          <p:cNvSpPr/>
          <p:nvPr/>
        </p:nvSpPr>
        <p:spPr>
          <a:xfrm>
            <a:off x="688185" y="1181940"/>
            <a:ext cx="2416629" cy="2416629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53A1B986-4B82-924B-9E4B-1ED0E389F8EC}"/>
              </a:ext>
            </a:extLst>
          </p:cNvPr>
          <p:cNvSpPr/>
          <p:nvPr/>
        </p:nvSpPr>
        <p:spPr>
          <a:xfrm rot="10800000">
            <a:off x="8862133" y="3246245"/>
            <a:ext cx="2416629" cy="2416629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823" y="3170933"/>
            <a:ext cx="9696450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Локальные акты организации отдыха и оздоровления детей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9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8" y="339219"/>
            <a:ext cx="8810348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164E67"/>
                </a:solidFill>
                <a:latin typeface="Century Gothic" panose="020B0502020202020204" pitchFamily="34" charset="0"/>
              </a:rPr>
              <a:t>Договор об оказании услуг в организациях отдыха детей и их оздоровления</a:t>
            </a:r>
          </a:p>
          <a:p>
            <a:pPr algn="l"/>
            <a:endParaRPr lang="ru-RU" sz="3600" dirty="0">
              <a:solidFill>
                <a:srgbClr val="164E6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732" y="1879577"/>
            <a:ext cx="1019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Приложение к примерной форме договора об организации отдыха и оздоровления ребенка, утвержденной приказом Министерства просвещения Российской Федерации от 23 августа 2018 г. N 6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grpSp>
        <p:nvGrpSpPr>
          <p:cNvPr id="10" name="Group 159">
            <a:extLst>
              <a:ext uri="{FF2B5EF4-FFF2-40B4-BE49-F238E27FC236}">
                <a16:creationId xmlns:a16="http://schemas.microsoft.com/office/drawing/2014/main" xmlns="" id="{A27096BF-8BCC-E948-B66B-B189F65DA27F}"/>
              </a:ext>
            </a:extLst>
          </p:cNvPr>
          <p:cNvGrpSpPr/>
          <p:nvPr/>
        </p:nvGrpSpPr>
        <p:grpSpPr>
          <a:xfrm>
            <a:off x="463917" y="2072438"/>
            <a:ext cx="661497" cy="651158"/>
            <a:chOff x="704850" y="2703513"/>
            <a:chExt cx="363538" cy="360363"/>
          </a:xfrm>
          <a:solidFill>
            <a:srgbClr val="DC575C"/>
          </a:solidFill>
        </p:grpSpPr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xmlns="" id="{2781FB7E-80ED-AB42-AA60-40D8669B8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2751138"/>
              <a:ext cx="117475" cy="117475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36" y="38"/>
                </a:cxn>
                <a:cxn ang="0">
                  <a:pos x="38" y="40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36" y="38"/>
                </a:cxn>
              </a:cxnLst>
              <a:rect l="0" t="0" r="r" b="b"/>
              <a:pathLst>
                <a:path w="40" h="40"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39"/>
                    <a:pt x="37" y="40"/>
                    <a:pt x="38" y="40"/>
                  </a:cubicBezTo>
                  <a:cubicBezTo>
                    <a:pt x="39" y="40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17"/>
                    <a:pt x="2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1" y="3"/>
                    <a:pt x="36" y="19"/>
                    <a:pt x="36" y="38"/>
                  </a:cubicBezTo>
                  <a:close/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xmlns="" id="{48632095-81D9-134B-B1B5-41A1D4254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" y="2703513"/>
              <a:ext cx="363538" cy="36036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6" y="12"/>
                </a:cxn>
                <a:cxn ang="0">
                  <a:pos x="16" y="64"/>
                </a:cxn>
                <a:cxn ang="0">
                  <a:pos x="4" y="76"/>
                </a:cxn>
                <a:cxn ang="0">
                  <a:pos x="4" y="93"/>
                </a:cxn>
                <a:cxn ang="0">
                  <a:pos x="31" y="120"/>
                </a:cxn>
                <a:cxn ang="0">
                  <a:pos x="39" y="123"/>
                </a:cxn>
                <a:cxn ang="0">
                  <a:pos x="47" y="120"/>
                </a:cxn>
                <a:cxn ang="0">
                  <a:pos x="59" y="108"/>
                </a:cxn>
                <a:cxn ang="0">
                  <a:pos x="112" y="108"/>
                </a:cxn>
                <a:cxn ang="0">
                  <a:pos x="123" y="100"/>
                </a:cxn>
                <a:cxn ang="0">
                  <a:pos x="120" y="88"/>
                </a:cxn>
                <a:cxn ang="0">
                  <a:pos x="36" y="4"/>
                </a:cxn>
                <a:cxn ang="0">
                  <a:pos x="54" y="102"/>
                </a:cxn>
                <a:cxn ang="0">
                  <a:pos x="42" y="114"/>
                </a:cxn>
                <a:cxn ang="0">
                  <a:pos x="39" y="115"/>
                </a:cxn>
                <a:cxn ang="0">
                  <a:pos x="36" y="114"/>
                </a:cxn>
                <a:cxn ang="0">
                  <a:pos x="10" y="87"/>
                </a:cxn>
                <a:cxn ang="0">
                  <a:pos x="8" y="85"/>
                </a:cxn>
                <a:cxn ang="0">
                  <a:pos x="10" y="82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54" y="102"/>
                </a:cxn>
                <a:cxn ang="0">
                  <a:pos x="54" y="102"/>
                </a:cxn>
                <a:cxn ang="0">
                  <a:pos x="59" y="100"/>
                </a:cxn>
                <a:cxn ang="0">
                  <a:pos x="57" y="100"/>
                </a:cxn>
                <a:cxn ang="0">
                  <a:pos x="23" y="66"/>
                </a:cxn>
                <a:cxn ang="0">
                  <a:pos x="24" y="64"/>
                </a:cxn>
                <a:cxn ang="0">
                  <a:pos x="24" y="18"/>
                </a:cxn>
                <a:cxn ang="0">
                  <a:pos x="105" y="100"/>
                </a:cxn>
                <a:cxn ang="0">
                  <a:pos x="59" y="100"/>
                </a:cxn>
                <a:cxn ang="0">
                  <a:pos x="116" y="98"/>
                </a:cxn>
                <a:cxn ang="0">
                  <a:pos x="112" y="100"/>
                </a:cxn>
                <a:cxn ang="0">
                  <a:pos x="111" y="100"/>
                </a:cxn>
                <a:cxn ang="0">
                  <a:pos x="24" y="13"/>
                </a:cxn>
                <a:cxn ang="0">
                  <a:pos x="24" y="12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115" y="93"/>
                </a:cxn>
                <a:cxn ang="0">
                  <a:pos x="116" y="98"/>
                </a:cxn>
                <a:cxn ang="0">
                  <a:pos x="116" y="98"/>
                </a:cxn>
                <a:cxn ang="0">
                  <a:pos x="116" y="98"/>
                </a:cxn>
              </a:cxnLst>
              <a:rect l="0" t="0" r="r" b="b"/>
              <a:pathLst>
                <a:path w="124" h="123">
                  <a:moveTo>
                    <a:pt x="36" y="4"/>
                  </a:moveTo>
                  <a:cubicBezTo>
                    <a:pt x="34" y="1"/>
                    <a:pt x="31" y="0"/>
                    <a:pt x="28" y="0"/>
                  </a:cubicBezTo>
                  <a:cubicBezTo>
                    <a:pt x="26" y="0"/>
                    <a:pt x="25" y="0"/>
                    <a:pt x="23" y="1"/>
                  </a:cubicBezTo>
                  <a:cubicBezTo>
                    <a:pt x="19" y="3"/>
                    <a:pt x="16" y="7"/>
                    <a:pt x="16" y="1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81"/>
                    <a:pt x="0" y="88"/>
                    <a:pt x="4" y="93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3" y="122"/>
                    <a:pt x="36" y="123"/>
                    <a:pt x="39" y="123"/>
                  </a:cubicBezTo>
                  <a:cubicBezTo>
                    <a:pt x="42" y="123"/>
                    <a:pt x="45" y="122"/>
                    <a:pt x="47" y="120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7" y="108"/>
                    <a:pt x="121" y="105"/>
                    <a:pt x="123" y="100"/>
                  </a:cubicBezTo>
                  <a:cubicBezTo>
                    <a:pt x="124" y="96"/>
                    <a:pt x="123" y="91"/>
                    <a:pt x="120" y="88"/>
                  </a:cubicBezTo>
                  <a:lnTo>
                    <a:pt x="36" y="4"/>
                  </a:lnTo>
                  <a:close/>
                  <a:moveTo>
                    <a:pt x="54" y="102"/>
                  </a:moveTo>
                  <a:cubicBezTo>
                    <a:pt x="42" y="114"/>
                    <a:pt x="42" y="114"/>
                    <a:pt x="42" y="114"/>
                  </a:cubicBezTo>
                  <a:cubicBezTo>
                    <a:pt x="41" y="115"/>
                    <a:pt x="40" y="115"/>
                    <a:pt x="39" y="115"/>
                  </a:cubicBezTo>
                  <a:cubicBezTo>
                    <a:pt x="39" y="115"/>
                    <a:pt x="37" y="115"/>
                    <a:pt x="36" y="114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6"/>
                    <a:pt x="8" y="85"/>
                    <a:pt x="8" y="85"/>
                  </a:cubicBezTo>
                  <a:cubicBezTo>
                    <a:pt x="8" y="84"/>
                    <a:pt x="9" y="83"/>
                    <a:pt x="10" y="82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lose/>
                  <a:moveTo>
                    <a:pt x="59" y="100"/>
                  </a:moveTo>
                  <a:cubicBezTo>
                    <a:pt x="59" y="100"/>
                    <a:pt x="58" y="100"/>
                    <a:pt x="57" y="10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6"/>
                    <a:pt x="24" y="65"/>
                    <a:pt x="24" y="6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05" y="100"/>
                    <a:pt x="105" y="100"/>
                    <a:pt x="105" y="100"/>
                  </a:cubicBezTo>
                  <a:lnTo>
                    <a:pt x="59" y="100"/>
                  </a:lnTo>
                  <a:close/>
                  <a:moveTo>
                    <a:pt x="116" y="98"/>
                  </a:moveTo>
                  <a:cubicBezTo>
                    <a:pt x="115" y="99"/>
                    <a:pt x="114" y="100"/>
                    <a:pt x="112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5" y="9"/>
                    <a:pt x="26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4"/>
                    <a:pt x="116" y="96"/>
                    <a:pt x="116" y="98"/>
                  </a:cubicBezTo>
                  <a:close/>
                  <a:moveTo>
                    <a:pt x="116" y="98"/>
                  </a:moveTo>
                  <a:cubicBezTo>
                    <a:pt x="116" y="98"/>
                    <a:pt x="116" y="98"/>
                    <a:pt x="116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19">
              <a:extLst>
                <a:ext uri="{FF2B5EF4-FFF2-40B4-BE49-F238E27FC236}">
                  <a16:creationId xmlns:a16="http://schemas.microsoft.com/office/drawing/2014/main" xmlns="" id="{19A3288E-05A8-FA40-B82A-A08DC677F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525" y="2703513"/>
              <a:ext cx="166688" cy="16986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50" y="54"/>
                </a:cxn>
                <a:cxn ang="0">
                  <a:pos x="54" y="58"/>
                </a:cxn>
                <a:cxn ang="0">
                  <a:pos x="57" y="54"/>
                </a:cxn>
                <a:cxn ang="0">
                  <a:pos x="57" y="5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57" h="5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9" y="8"/>
                    <a:pt x="50" y="29"/>
                    <a:pt x="50" y="54"/>
                  </a:cubicBezTo>
                  <a:cubicBezTo>
                    <a:pt x="50" y="56"/>
                    <a:pt x="52" y="58"/>
                    <a:pt x="54" y="58"/>
                  </a:cubicBezTo>
                  <a:cubicBezTo>
                    <a:pt x="56" y="58"/>
                    <a:pt x="57" y="5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24"/>
                    <a:pt x="3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EE5B78A-0083-4639-B969-698EBCADC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65920"/>
              </p:ext>
            </p:extLst>
          </p:nvPr>
        </p:nvGraphicFramePr>
        <p:xfrm>
          <a:off x="301568" y="3325049"/>
          <a:ext cx="11172622" cy="33980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2720">
                  <a:extLst>
                    <a:ext uri="{9D8B030D-6E8A-4147-A177-3AD203B41FA5}">
                      <a16:colId xmlns:a16="http://schemas.microsoft.com/office/drawing/2014/main" xmlns="" val="4033784304"/>
                    </a:ext>
                  </a:extLst>
                </a:gridCol>
                <a:gridCol w="6355892">
                  <a:extLst>
                    <a:ext uri="{9D8B030D-6E8A-4147-A177-3AD203B41FA5}">
                      <a16:colId xmlns:a16="http://schemas.microsoft.com/office/drawing/2014/main" xmlns="" val="3557607851"/>
                    </a:ext>
                  </a:extLst>
                </a:gridCol>
                <a:gridCol w="4034010">
                  <a:extLst>
                    <a:ext uri="{9D8B030D-6E8A-4147-A177-3AD203B41FA5}">
                      <a16:colId xmlns:a16="http://schemas.microsoft.com/office/drawing/2014/main" xmlns="" val="284015255"/>
                    </a:ext>
                  </a:extLst>
                </a:gridCol>
              </a:tblGrid>
              <a:tr h="65898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Форма предоставления (оказания) услуги (индивидуальная, групповая)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3325443"/>
                  </a:ext>
                </a:extLst>
              </a:tr>
              <a:tr h="56434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Предоставление мест для временного проживания, питания, отдыха и развлечений детей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179471"/>
                  </a:ext>
                </a:extLst>
              </a:tr>
              <a:tr h="59671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Организация питания, в том числе лечебного питания (при необходимости), присмотра и ухода за детьми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5220412"/>
                  </a:ext>
                </a:extLst>
              </a:tr>
              <a:tr h="36360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Проведение мероприятий, связанных со спортом, развлечениями и отдыхом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2062156"/>
                  </a:ext>
                </a:extLst>
              </a:tr>
              <a:tr h="36870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Перевозка пассажиров (детей)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298385"/>
                  </a:ext>
                </a:extLst>
              </a:tr>
              <a:tr h="39683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1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>
                          <a:solidFill>
                            <a:schemeClr val="tx1"/>
                          </a:solidFill>
                        </a:rPr>
                        <a:t>Иные мероприятия (указать виды):</a:t>
                      </a:r>
                      <a:endParaRPr lang="ru-RU" sz="15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8143" marR="38143" marT="62751" marB="62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399736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7F31B0D-6003-4E49-A5B5-F98EB3DBD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732" y="2486219"/>
            <a:ext cx="110102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latin typeface="Century Gothic" panose="020B0502020202020204" pitchFamily="34" charset="0"/>
              </a:rPr>
              <a:t>Перечень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Century Gothic" panose="020B0502020202020204" pitchFamily="34" charset="0"/>
              </a:rPr>
              <a:t>мероприятий, организуемых для детей в период оказания Организацией услуг</a:t>
            </a:r>
          </a:p>
        </p:txBody>
      </p:sp>
    </p:spTree>
    <p:extLst>
      <p:ext uri="{BB962C8B-B14F-4D97-AF65-F5344CB8AC3E}">
        <p14:creationId xmlns:p14="http://schemas.microsoft.com/office/powerpoint/2010/main" val="70677844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973" y="1506353"/>
            <a:ext cx="1082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ГОСТ Р 52887-2018 НАЦИОНАЛЬНЫЙ СТАНДАРТ</a:t>
            </a:r>
            <a:r>
              <a:rPr lang="en-US" sz="24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РОССИЙСКОЙ ФЕДЕРАЦИИ </a:t>
            </a:r>
          </a:p>
          <a:p>
            <a:r>
              <a:rPr lang="ru-RU" sz="24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УСЛУГИ ДЕТЯМ В ОРГАНИЗАЦИЯХ ОТДЫХА И ОЗДОРОВЛЕНИЯ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6730" y="3043323"/>
            <a:ext cx="10032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164E67"/>
                </a:solidFill>
              </a:rPr>
              <a:t>УТВЕРЖДЕН И ВВЕДЕН В ДЕЙСТВИЕ Приказом Федерального агентства по техническому</a:t>
            </a:r>
            <a:r>
              <a:rPr lang="en-US" sz="2200" dirty="0">
                <a:solidFill>
                  <a:srgbClr val="164E67"/>
                </a:solidFill>
              </a:rPr>
              <a:t> </a:t>
            </a:r>
            <a:r>
              <a:rPr lang="ru-RU" sz="2200" dirty="0">
                <a:solidFill>
                  <a:srgbClr val="164E67"/>
                </a:solidFill>
              </a:rPr>
              <a:t>регулированию и метрологии от </a:t>
            </a:r>
            <a:r>
              <a:rPr lang="ru-RU" sz="2200" b="1" dirty="0">
                <a:solidFill>
                  <a:srgbClr val="FF0000"/>
                </a:solidFill>
              </a:rPr>
              <a:t>31 июля 2018 г. </a:t>
            </a:r>
            <a:r>
              <a:rPr lang="ru-RU" sz="2200" dirty="0">
                <a:solidFill>
                  <a:srgbClr val="164E67"/>
                </a:solidFill>
              </a:rPr>
              <a:t>№ 444-ст</a:t>
            </a:r>
          </a:p>
        </p:txBody>
      </p:sp>
      <p:sp>
        <p:nvSpPr>
          <p:cNvPr id="28" name="Freeform 45"/>
          <p:cNvSpPr>
            <a:spLocks noEditPoints="1"/>
          </p:cNvSpPr>
          <p:nvPr/>
        </p:nvSpPr>
        <p:spPr bwMode="auto">
          <a:xfrm>
            <a:off x="451751" y="1450131"/>
            <a:ext cx="465222" cy="46166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16" name="Freeform 45">
            <a:extLst>
              <a:ext uri="{FF2B5EF4-FFF2-40B4-BE49-F238E27FC236}">
                <a16:creationId xmlns:a16="http://schemas.microsoft.com/office/drawing/2014/main" xmlns="" id="{8B576423-4236-4291-A8D1-9A3E0251C493}"/>
              </a:ext>
            </a:extLst>
          </p:cNvPr>
          <p:cNvSpPr>
            <a:spLocks noEditPoints="1"/>
          </p:cNvSpPr>
          <p:nvPr/>
        </p:nvSpPr>
        <p:spPr bwMode="auto">
          <a:xfrm>
            <a:off x="397567" y="3131901"/>
            <a:ext cx="465222" cy="46166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26ED1F-0416-4C66-A354-628CE4A4C6AD}"/>
              </a:ext>
            </a:extLst>
          </p:cNvPr>
          <p:cNvSpPr txBox="1"/>
          <p:nvPr/>
        </p:nvSpPr>
        <p:spPr>
          <a:xfrm>
            <a:off x="916730" y="4307070"/>
            <a:ext cx="10032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164E67"/>
                </a:solidFill>
              </a:rPr>
              <a:t>Введен в действие </a:t>
            </a:r>
            <a:r>
              <a:rPr lang="ru-RU" sz="2200" b="1" dirty="0">
                <a:solidFill>
                  <a:srgbClr val="FF0000"/>
                </a:solidFill>
              </a:rPr>
              <a:t>1 марта 2019 года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164E67"/>
                </a:solidFill>
              </a:rPr>
              <a:t>ВЗАМЕН ГОСТ Р 52887—2007</a:t>
            </a: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xmlns="" id="{E22F517B-9F1F-4715-B91B-08C61469D809}"/>
              </a:ext>
            </a:extLst>
          </p:cNvPr>
          <p:cNvSpPr>
            <a:spLocks noEditPoints="1"/>
          </p:cNvSpPr>
          <p:nvPr/>
        </p:nvSpPr>
        <p:spPr bwMode="auto">
          <a:xfrm>
            <a:off x="413965" y="4381991"/>
            <a:ext cx="465222" cy="46166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Руководство по использованию элементов фирменного стиля для презентаций">
            <a:extLst>
              <a:ext uri="{FF2B5EF4-FFF2-40B4-BE49-F238E27FC236}">
                <a16:creationId xmlns:a16="http://schemas.microsoft.com/office/drawing/2014/main" xmlns="" id="{9ECD1F6C-60B1-4726-8FE4-898B97182F0B}"/>
              </a:ext>
            </a:extLst>
          </p:cNvPr>
          <p:cNvSpPr txBox="1">
            <a:spLocks/>
          </p:cNvSpPr>
          <p:nvPr/>
        </p:nvSpPr>
        <p:spPr>
          <a:xfrm>
            <a:off x="395087" y="123582"/>
            <a:ext cx="8810348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164E67"/>
                </a:solidFill>
                <a:latin typeface="Century Gothic" panose="020B0502020202020204" pitchFamily="34" charset="0"/>
              </a:rPr>
              <a:t>Положение о внутреннем контроле качества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69483057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79739" y="1690062"/>
            <a:ext cx="10032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4.9.5 Система внутреннего контроля качества предоставляемых услуг</a:t>
            </a:r>
          </a:p>
          <a:p>
            <a:endParaRPr lang="ru-RU" sz="2200" b="1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4.9.5.1 Организации отдыха и оздоровления должны иметь документально оформленную собственную систему (службу) контроля за деятельностью подразделений и сотрудников по оказанию услуг на соответствие техническим регламентам, национальным стандартам, документации организации по вопросам объема, качества и безопасности предоставляемых услуг.</a:t>
            </a:r>
          </a:p>
        </p:txBody>
      </p:sp>
      <p:sp>
        <p:nvSpPr>
          <p:cNvPr id="28" name="Freeform 45"/>
          <p:cNvSpPr>
            <a:spLocks noEditPoints="1"/>
          </p:cNvSpPr>
          <p:nvPr/>
        </p:nvSpPr>
        <p:spPr bwMode="auto">
          <a:xfrm>
            <a:off x="395087" y="1829959"/>
            <a:ext cx="465222" cy="46166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8" name="Руководство по использованию элементов фирменного стиля для презентаций">
            <a:extLst>
              <a:ext uri="{FF2B5EF4-FFF2-40B4-BE49-F238E27FC236}">
                <a16:creationId xmlns:a16="http://schemas.microsoft.com/office/drawing/2014/main" xmlns="" id="{9AE75C5F-C007-4BB5-B9AD-6A9BD6D745A6}"/>
              </a:ext>
            </a:extLst>
          </p:cNvPr>
          <p:cNvSpPr txBox="1">
            <a:spLocks/>
          </p:cNvSpPr>
          <p:nvPr/>
        </p:nvSpPr>
        <p:spPr>
          <a:xfrm>
            <a:off x="395087" y="123582"/>
            <a:ext cx="8810348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164E67"/>
                </a:solidFill>
                <a:latin typeface="Century Gothic" panose="020B0502020202020204" pitchFamily="34" charset="0"/>
              </a:rPr>
              <a:t>Положение о внутреннем контроле качества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97405321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95087" y="123582"/>
            <a:ext cx="8810348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164E67"/>
                </a:solidFill>
                <a:latin typeface="Century Gothic" panose="020B0502020202020204" pitchFamily="34" charset="0"/>
              </a:rPr>
              <a:t>Положение о внутреннем контроле качества предоставляемых услуг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739" y="1690062"/>
            <a:ext cx="100325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Что может включать положение о внутреннем контроле качества предоставляемых услуг</a:t>
            </a:r>
          </a:p>
          <a:p>
            <a:endParaRPr lang="ru-RU" sz="2200" b="1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Общие положения: цель, задачи контроля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Субъекты контроля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Объекты контроля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Периодичность контроля</a:t>
            </a:r>
          </a:p>
          <a:p>
            <a:pPr marL="457200" indent="-457200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Заключительные положения</a:t>
            </a:r>
          </a:p>
        </p:txBody>
      </p:sp>
      <p:sp>
        <p:nvSpPr>
          <p:cNvPr id="28" name="Freeform 45"/>
          <p:cNvSpPr>
            <a:spLocks noEditPoints="1"/>
          </p:cNvSpPr>
          <p:nvPr/>
        </p:nvSpPr>
        <p:spPr bwMode="auto">
          <a:xfrm>
            <a:off x="395087" y="1829959"/>
            <a:ext cx="465222" cy="46166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9806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5" y="1237956"/>
            <a:ext cx="11226019" cy="5118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Федеральный закон от 29.12.2012 N 273-ФЗ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«Об образовании в Российской Федерации»</a:t>
            </a:r>
          </a:p>
          <a:p>
            <a:pPr marL="0" indent="0" algn="ctr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Глава 1. Статья 31. Организации, осуществляющие обучение</a:t>
            </a:r>
            <a:endParaRPr lang="en-US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algn="just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К организациям, осуществляющим обучение, относятся </a:t>
            </a:r>
            <a:r>
              <a:rPr lang="en-US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&lt;…&gt; </a:t>
            </a: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организации, осуществляющие лечение, оздоровление и (или) отдых, </a:t>
            </a:r>
            <a:r>
              <a:rPr lang="en-US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&lt;…&gt;</a:t>
            </a: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.</a:t>
            </a:r>
          </a:p>
          <a:p>
            <a:pPr algn="just">
              <a:buAutoNum type="arabicPeriod"/>
            </a:pPr>
            <a:endParaRPr lang="en-US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algn="just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Организации, осуществляющие лечение, оздоровление и (или) отдых, </a:t>
            </a:r>
            <a:r>
              <a:rPr lang="en-US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&lt;…&gt;</a:t>
            </a: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, вправе осуществлять образовательную деятельность по основным и дополнительным общеобразовательным программам, основным программам профессионального обучения.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4E3564-B126-4C68-B3F9-030E526F4C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216" y="193429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3" y="739726"/>
            <a:ext cx="11352626" cy="5616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Федеральный закон от 29.12.2012 N 273-ФЗ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«Об образовании в Российской Федерации»</a:t>
            </a:r>
          </a:p>
          <a:p>
            <a:pPr marL="0" indent="0" algn="ctr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Глава 1. Статья</a:t>
            </a:r>
            <a:r>
              <a:rPr lang="en-US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75. Дополнительное образование детей и взрослых</a:t>
            </a:r>
          </a:p>
          <a:p>
            <a:pPr marL="0" indent="0" algn="just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algn="just">
              <a:buAutoNum type="arabicPeriod"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Дополнительное образование детей и взрослых направлено на</a:t>
            </a:r>
          </a:p>
          <a:p>
            <a:pPr indent="17463" algn="just"/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формирование и развитие творческих способностей детей и взрослых,</a:t>
            </a:r>
          </a:p>
          <a:p>
            <a:pPr indent="17463" algn="just"/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удовлетворение их индивидуальных потребностей в интеллектуальном, нравственном и физическом совершенствовании, </a:t>
            </a:r>
          </a:p>
          <a:p>
            <a:pPr indent="17463" algn="just"/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формирование культуры здорового и безопасного образа жизни, </a:t>
            </a:r>
          </a:p>
          <a:p>
            <a:pPr indent="17463" algn="just"/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укрепление здоровья, </a:t>
            </a:r>
          </a:p>
          <a:p>
            <a:pPr indent="17463" algn="just"/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а также на организацию их свободного времени. </a:t>
            </a:r>
          </a:p>
          <a:p>
            <a:pPr marL="0" indent="0" algn="just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 </a:t>
            </a:r>
          </a:p>
          <a:p>
            <a:pPr marL="0" indent="0" algn="just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Дополнительные общеобразовательные программы для детей должны учитывать возрастные и индивидуальные особенности детей.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282941-43A8-41F1-AC69-C656D660BA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22" y="739726"/>
            <a:ext cx="1022907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7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Федеральный закон от 29.12.2012 N 273-ФЗ «Об образовании в Российской Федерации»</a:t>
            </a:r>
          </a:p>
          <a:p>
            <a:pPr marL="0" indent="0" algn="ctr">
              <a:buNone/>
            </a:pPr>
            <a:endParaRPr lang="ru-RU" sz="17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7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08585583"/>
              </p:ext>
            </p:extLst>
          </p:nvPr>
        </p:nvGraphicFramePr>
        <p:xfrm>
          <a:off x="604911" y="1340768"/>
          <a:ext cx="10747717" cy="50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539EE7-C5FD-4FC0-92E0-A0F5741688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2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Федеральные</a:t>
            </a:r>
            <a:r>
              <a:rPr lang="ru-RU" dirty="0"/>
              <a:t> </a:t>
            </a:r>
            <a:r>
              <a:rPr lang="ru-RU" sz="36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7" y="739726"/>
            <a:ext cx="1119788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Федеральный закон от 29.12.2012 N 273-ФЗ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«Об образовании в Российской Федерации»</a:t>
            </a:r>
          </a:p>
          <a:p>
            <a:pPr marL="0" indent="0" algn="ctr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Глава 2. Статья</a:t>
            </a:r>
            <a:r>
              <a:rPr lang="en-US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13. Общие требования к реализации образовательных программ</a:t>
            </a:r>
          </a:p>
          <a:p>
            <a:pPr marL="0" indent="0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1. Образовательные программы реализуются организацией, осуществляющей образовательную деятельность, как самостоятельно, так и посредством сетевых форм их реализации.</a:t>
            </a:r>
          </a:p>
          <a:p>
            <a:pPr algn="just">
              <a:buAutoNum type="arabicPeriod"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rgbClr val="164E67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4E67"/>
                </a:solidFill>
                <a:latin typeface="Century Gothic" panose="020B0502020202020204" pitchFamily="34" charset="0"/>
              </a:rPr>
              <a:t>9. Использование при реализации образовательных программ методов и средств обучения и воспитания, образовательных технологий, наносящих вред физическому или психическому здоровью обучающихся, запрещается.</a:t>
            </a:r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6CBA80-0CD9-4195-8980-D41C21719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Федеральные</a:t>
            </a:r>
            <a:r>
              <a:rPr lang="ru-RU" sz="32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907015"/>
            <a:ext cx="11099409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Century Gothic" panose="020B0502020202020204" pitchFamily="34" charset="0"/>
              </a:rPr>
              <a:t>Приказ Министерства образования и науки Российской Федерации (</a:t>
            </a:r>
            <a:r>
              <a:rPr lang="ru-RU" sz="1400" b="1" dirty="0" err="1">
                <a:latin typeface="Century Gothic" panose="020B0502020202020204" pitchFamily="34" charset="0"/>
              </a:rPr>
              <a:t>Минобрнауки</a:t>
            </a:r>
            <a:r>
              <a:rPr lang="ru-RU" sz="1400" b="1" dirty="0">
                <a:latin typeface="Century Gothic" panose="020B0502020202020204" pitchFamily="34" charset="0"/>
              </a:rPr>
              <a:t> России) </a:t>
            </a:r>
          </a:p>
          <a:p>
            <a:pPr marL="0" indent="0" algn="ctr">
              <a:buNone/>
            </a:pPr>
            <a:r>
              <a:rPr lang="ru-RU" sz="1400" b="1" dirty="0">
                <a:latin typeface="Century Gothic" panose="020B0502020202020204" pitchFamily="34" charset="0"/>
              </a:rPr>
              <a:t>от 29 августа 2013 г. N 1008 г. Москва </a:t>
            </a:r>
          </a:p>
          <a:p>
            <a:pPr marL="0" indent="0" algn="ctr">
              <a:buNone/>
            </a:pPr>
            <a:r>
              <a:rPr lang="ru-RU" sz="1400" b="1" dirty="0">
                <a:latin typeface="Century Gothic" panose="020B0502020202020204" pitchFamily="34" charset="0"/>
              </a:rPr>
              <a:t>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</a:p>
          <a:p>
            <a:pPr marL="0" indent="0" algn="ctr"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Приказ </a:t>
            </a:r>
            <a:r>
              <a:rPr lang="ru-RU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 России от 09.11.2018 N 196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(Зарегистрировано в Минюсте России 29.11.2018 N 52831)</a:t>
            </a:r>
          </a:p>
          <a:p>
            <a:pPr marL="0" indent="0" algn="ctr">
              <a:buNone/>
            </a:pP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43672" y="908720"/>
            <a:ext cx="5616624" cy="115212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B3C8C7-41A3-478F-B3C0-EA26C62A8F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1117794"/>
            <a:ext cx="1071958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Century Gothic" panose="020B0502020202020204" pitchFamily="34" charset="0"/>
              </a:rPr>
              <a:t>Федеральный закон от 29.12.2012 N 273-ФЗ «Об образовании в Российской Федерации»</a:t>
            </a:r>
          </a:p>
          <a:p>
            <a:pPr marL="0" indent="0" algn="ctr">
              <a:buNone/>
            </a:pPr>
            <a:endParaRPr lang="ru-RU" sz="1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latin typeface="Century Gothic" panose="020B0502020202020204" pitchFamily="34" charset="0"/>
              </a:rPr>
              <a:t>Глава 1. Статья 2. Основные понятия, используемые в настоящем Федеральном законе</a:t>
            </a:r>
          </a:p>
          <a:p>
            <a:pPr marL="0" indent="0" algn="just">
              <a:buNone/>
            </a:pPr>
            <a:endParaRPr lang="ru-RU" sz="1000" b="1" i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Century Gothic" panose="020B0502020202020204" pitchFamily="34" charset="0"/>
              </a:rPr>
              <a:t>9)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образовательная программа </a:t>
            </a:r>
            <a:r>
              <a:rPr lang="ru-RU" sz="2400" dirty="0">
                <a:latin typeface="Century Gothic" panose="020B0502020202020204" pitchFamily="34" charset="0"/>
              </a:rPr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28E136-5573-443D-9749-7F9027186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0F7310-C3F9-4025-B4AC-C88FCE2B3DD6}"/>
              </a:ext>
            </a:extLst>
          </p:cNvPr>
          <p:cNvSpPr txBox="1"/>
          <p:nvPr/>
        </p:nvSpPr>
        <p:spPr>
          <a:xfrm>
            <a:off x="3900286" y="2918067"/>
            <a:ext cx="775046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Open Sans Semibold" charset="0"/>
                <a:cs typeface="Open Sans Semibold" charset="0"/>
              </a:rPr>
              <a:t>Шелехова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Open Sans Semibold" charset="0"/>
                <a:cs typeface="Open Sans Semibold" charset="0"/>
              </a:rPr>
              <a:t> Ольга Васильевна</a:t>
            </a:r>
          </a:p>
          <a:p>
            <a:r>
              <a:rPr lang="ru-RU" sz="2400" b="1" dirty="0">
                <a:solidFill>
                  <a:srgbClr val="1B4F68"/>
                </a:solidFill>
                <a:latin typeface="Century Gothic" panose="020B0502020202020204" pitchFamily="34" charset="0"/>
                <a:ea typeface="Open Sans Semibold" charset="0"/>
                <a:cs typeface="Open Sans Semibold" charset="0"/>
              </a:rPr>
              <a:t>Декан факультета развития профессионального воспитания и социальной активности молодежи, </a:t>
            </a:r>
            <a:r>
              <a:rPr lang="ru-RU" sz="2400" b="1" dirty="0" err="1">
                <a:solidFill>
                  <a:srgbClr val="1B4F68"/>
                </a:solidFill>
                <a:latin typeface="Century Gothic" panose="020B0502020202020204" pitchFamily="34" charset="0"/>
                <a:ea typeface="Open Sans Semibold" charset="0"/>
                <a:cs typeface="Open Sans Semibold" charset="0"/>
              </a:rPr>
              <a:t>к.п.н</a:t>
            </a:r>
            <a:r>
              <a:rPr lang="ru-RU" sz="2400" b="1" dirty="0">
                <a:solidFill>
                  <a:srgbClr val="1B4F68"/>
                </a:solidFill>
                <a:latin typeface="Century Gothic" panose="020B0502020202020204" pitchFamily="34" charset="0"/>
                <a:ea typeface="Open Sans Semibold" charset="0"/>
                <a:cs typeface="Open Sans Semibold" charset="0"/>
              </a:rPr>
              <a:t>., доцент</a:t>
            </a:r>
          </a:p>
          <a:p>
            <a:endParaRPr lang="ru-RU" sz="2400" b="1" dirty="0">
              <a:solidFill>
                <a:srgbClr val="1B4F68"/>
              </a:solidFill>
              <a:latin typeface="Century Gothic" panose="020B0502020202020204" pitchFamily="34" charset="0"/>
              <a:ea typeface="Open Sans Semibold" charset="0"/>
              <a:cs typeface="Open Sans Semibold" charset="0"/>
            </a:endParaRPr>
          </a:p>
          <a:p>
            <a:r>
              <a:rPr lang="ru-RU" b="1" dirty="0">
                <a:solidFill>
                  <a:srgbClr val="1B4F68"/>
                </a:solidFill>
                <a:latin typeface="Century Gothic" panose="020B0502020202020204" pitchFamily="34" charset="0"/>
                <a:ea typeface="Open Sans Semibold" charset="0"/>
                <a:cs typeface="Open Sans Semibold" charset="0"/>
              </a:rPr>
              <a:t>электронная почта: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Open Sans Semibold" charset="0"/>
                <a:cs typeface="Open Sans Semibold" charset="0"/>
              </a:rPr>
              <a:t>prof-obr@rikp38.ru</a:t>
            </a:r>
            <a:endParaRPr lang="ru-RU" b="1" dirty="0">
              <a:solidFill>
                <a:srgbClr val="1B4F68"/>
              </a:solidFill>
              <a:latin typeface="Century Gothic" panose="020B0502020202020204" pitchFamily="34" charset="0"/>
              <a:ea typeface="Open Sans Semibold" charset="0"/>
              <a:cs typeface="Open Sans Semibold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12822A3-6B3E-4BE6-B064-51237F2E8DD2}"/>
              </a:ext>
            </a:extLst>
          </p:cNvPr>
          <p:cNvSpPr/>
          <p:nvPr/>
        </p:nvSpPr>
        <p:spPr>
          <a:xfrm>
            <a:off x="229960" y="2201293"/>
            <a:ext cx="3397371" cy="3353292"/>
          </a:xfrm>
          <a:prstGeom prst="ellipse">
            <a:avLst/>
          </a:prstGeom>
          <a:noFill/>
          <a:ln w="38100">
            <a:solidFill>
              <a:srgbClr val="1B4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6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" t="246" r="704" b="33087"/>
          <a:stretch/>
        </p:blipFill>
        <p:spPr>
          <a:xfrm>
            <a:off x="679450" y="2628900"/>
            <a:ext cx="2498725" cy="2498725"/>
          </a:xfrm>
        </p:spPr>
      </p:pic>
    </p:spTree>
    <p:extLst>
      <p:ext uri="{BB962C8B-B14F-4D97-AF65-F5344CB8AC3E}">
        <p14:creationId xmlns:p14="http://schemas.microsoft.com/office/powerpoint/2010/main" val="423180378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164E67"/>
                </a:solidFill>
                <a:latin typeface="Century Gothic" panose="020B0502020202020204" pitchFamily="34" charset="0"/>
              </a:rPr>
              <a:t>Федеральные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5" y="907015"/>
            <a:ext cx="9821107" cy="56166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200" dirty="0">
                <a:latin typeface="Century Gothic" panose="020B0502020202020204" pitchFamily="34" charset="0"/>
              </a:rPr>
              <a:t>Министерство образования и науки России Федеральное государственное автономное учреждение «Федеральный институт развития образования»</a:t>
            </a:r>
          </a:p>
          <a:p>
            <a:pPr marL="0" indent="0" algn="ctr">
              <a:buNone/>
            </a:pPr>
            <a:r>
              <a:rPr lang="ru-RU" sz="1400" b="1" dirty="0">
                <a:latin typeface="Century Gothic" panose="020B0502020202020204" pitchFamily="34" charset="0"/>
              </a:rPr>
              <a:t>МЕТОДИЧЕСКИЕ РЕКОМЕНДАЦИИ ПО ПРОЕКТИРОВАНИЮ ДОПОЛНИТЕЛЬНЫХ ОБЩЕОБРАЗОВАТЕЛЬНЫХ ОБЩЕРАЗВИВАЮЩИХ ПРОГРАММ</a:t>
            </a:r>
          </a:p>
          <a:p>
            <a:pPr marL="0" indent="0" algn="ctr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Century Gothic" panose="020B0502020202020204" pitchFamily="34" charset="0"/>
              </a:rPr>
              <a:t>2.3. Структура дополнительной общеобразовательной общеразвивающей программы </a:t>
            </a:r>
          </a:p>
          <a:p>
            <a:pPr marL="0" indent="0" algn="just">
              <a:buNone/>
            </a:pPr>
            <a:r>
              <a:rPr lang="ru-RU" sz="2400" dirty="0">
                <a:latin typeface="Century Gothic" panose="020B0502020202020204" pitchFamily="34" charset="0"/>
              </a:rPr>
              <a:t>2.3.1. Структуру дополнительной общеобразовательной общеразвивающей программы составляют два основных раздела. </a:t>
            </a:r>
          </a:p>
          <a:p>
            <a:pPr marL="0" indent="0" algn="just">
              <a:buNone/>
            </a:pPr>
            <a:r>
              <a:rPr lang="ru-RU" sz="2400" b="1" i="1" dirty="0">
                <a:latin typeface="Century Gothic" panose="020B0502020202020204" pitchFamily="34" charset="0"/>
              </a:rPr>
              <a:t>Раздел № 1 «Комплекс основных характеристик программы»: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пояснительная записка;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цель и задачи программы;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содержание программы (учебный план);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планируемые результаты освоения программы; </a:t>
            </a:r>
          </a:p>
          <a:p>
            <a:pPr marL="0" indent="0" algn="just">
              <a:buNone/>
            </a:pPr>
            <a:r>
              <a:rPr lang="ru-RU" sz="2400" b="1" i="1" dirty="0">
                <a:latin typeface="Century Gothic" panose="020B0502020202020204" pitchFamily="34" charset="0"/>
              </a:rPr>
              <a:t>Раздел № 2 «Комплекс организационно-педагогических условий»: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календарный учебный график;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условия реализации программы;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формы аттестации;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оценочные материалы;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методические материалы;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рабочие программы (модули) курсов, дисциплин программы; </a:t>
            </a: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список литературы.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05F60E-F99A-4853-BF16-BDCD1F08AF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68" y="4077073"/>
            <a:ext cx="8229600" cy="1134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504" y="254009"/>
            <a:ext cx="3494742" cy="36289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9B6E35-7FE6-4943-BB16-66B46B357E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Рекомендации по примерному содержанию ОП, реализуемых в организациях, осуществляющих отдых и оздоровление детей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6775" y="1663712"/>
            <a:ext cx="8640763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4365105"/>
            <a:ext cx="8507288" cy="1246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3EA59D-10A1-47C1-A24A-23FF3D6C73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Рекомендации по примерному содержанию ОП, реализуемых в организациях, осуществляющих отдых и оздоровление детей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520" y="1052736"/>
            <a:ext cx="8594008" cy="5112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666AEF-314F-4588-93B8-ED1A13FC1C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Рекомендации по примерному содержанию ОП, реализуемых в организациях, осуществляющих отдых и оздоровление детей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1504" y="980728"/>
            <a:ext cx="8229600" cy="4464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769" y="5445224"/>
            <a:ext cx="8013576" cy="28803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104112" y="1340768"/>
            <a:ext cx="25922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847528" y="1772816"/>
            <a:ext cx="460851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1D416D-6D4A-4253-B782-C582B802B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Рекомендации по примерному содержанию ОП, реализуемых в организациях, осуществляющих отдых и оздоровление детей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8596" y="1052736"/>
            <a:ext cx="8500271" cy="511256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392144" y="1772816"/>
            <a:ext cx="28186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19536" y="2132856"/>
            <a:ext cx="432048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29A26B-C7EE-4AF0-A8C9-59468C5A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Какие программы могут быть?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Имеется лицензия на право реализации дополнительных общеобразовательных программ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Реализуется:</a:t>
            </a: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Дополнительная общеобразовательная общеразвивающая программа – реализуется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ОБРАЗОВАТЕЛЬНАЯ УСЛУГА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2. План реализации услуг (план-сетка):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услуги по организации культурно-досуговой деятельности, обеспечивающей разумное и полезное проведение детьми свободного времени, духовно-нравственное развитие, приобщение к ценностям культуры и искусства;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услуги по организации физической культуры и спорта, направленные на физическое развитие, укрепление здоровья и закаливание организма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Нет лицензии на право реализации дополнительных общеобразовательных программ</a:t>
            </a:r>
          </a:p>
          <a:p>
            <a:pPr marL="0" indent="0">
              <a:buNone/>
            </a:pPr>
            <a:r>
              <a:rPr lang="ru-RU" sz="2900" dirty="0">
                <a:latin typeface="Century Gothic" panose="020B0502020202020204" pitchFamily="34" charset="0"/>
              </a:rPr>
              <a:t>Реализуется:</a:t>
            </a:r>
          </a:p>
          <a:p>
            <a:pPr marL="0" indent="0">
              <a:buNone/>
            </a:pPr>
            <a:r>
              <a:rPr lang="ru-RU" sz="2900" dirty="0">
                <a:latin typeface="Century Gothic" panose="020B0502020202020204" pitchFamily="34" charset="0"/>
              </a:rPr>
              <a:t>Программа отдыха детей и их оздоровления: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>
                <a:latin typeface="Century Gothic" panose="020B0502020202020204" pitchFamily="34" charset="0"/>
              </a:rPr>
              <a:t>услуги по организации культурно-досуговой деятельности, обеспечивающей разумное и полезное проведение детьми свободного времени, духовно-нравственное развитие, приобщение к ценностям культуры и искусства;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>
                <a:latin typeface="Century Gothic" panose="020B0502020202020204" pitchFamily="34" charset="0"/>
              </a:rPr>
              <a:t>услуги по организации физической культуры и спорта, направленные на физическое развитие, укрепление здоровья и закаливание организма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ВНИМАНИЕ! Образовательная услуга НЕ РЕАЛИЗУЕТСЯ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D76208-04D9-40C8-B53D-C725DC2837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1588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Структура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Дополнительная общеобразовательная общеразвивающая программа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пояснительная записка;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цель и задачи программы;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планируемые результаты освоения программы;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учебный план; 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календарный учебный график;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содержание программы;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условия реализации программы;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формы аттестации;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оценочные материалы;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методические материалы;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рабочие программы (модули) курсов, дисциплин программы;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Century Gothic" panose="020B0502020202020204" pitchFamily="34" charset="0"/>
              </a:rPr>
              <a:t>список литературы.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Century Gothic" panose="020B0502020202020204" pitchFamily="34" charset="0"/>
              </a:rPr>
              <a:t>Программа отдыха детей и их оздоровления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пояснительная записка;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цель и задачи программы;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планируемые результаты освоения программы;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учебный план; 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календарный учебный график;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ПЛАН_СЕТКА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содержание программы;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условия реализации программы;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формы аттестации;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оценочные материалы;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методические материалы;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рабочие программы (модули) курсов, дисциплин программы; 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список литературы.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44072" y="3140968"/>
            <a:ext cx="2520280" cy="576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EB3847-5A5D-4A3F-8ABD-544542EB54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41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2252"/>
          <a:stretch/>
        </p:blipFill>
        <p:spPr>
          <a:xfrm>
            <a:off x="1588" y="704852"/>
            <a:ext cx="12188825" cy="5509243"/>
          </a:xfrm>
        </p:spPr>
      </p:pic>
      <p:sp>
        <p:nvSpPr>
          <p:cNvPr id="10" name="Rectangle 9"/>
          <p:cNvSpPr/>
          <p:nvPr/>
        </p:nvSpPr>
        <p:spPr>
          <a:xfrm>
            <a:off x="0" y="704852"/>
            <a:ext cx="12188825" cy="55092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587" y="1985788"/>
            <a:ext cx="8598829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3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ИНФОРМАЦИЯ</a:t>
            </a:r>
            <a:endParaRPr lang="en-US" sz="2400" b="1" spc="3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2200" b="1" spc="3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2200" b="1" spc="3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2032000" y="3238326"/>
            <a:ext cx="542132" cy="541338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4569619" y="3238326"/>
            <a:ext cx="542131" cy="541338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7107238" y="3252613"/>
            <a:ext cx="530225" cy="52705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900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9633744" y="3293888"/>
            <a:ext cx="527050" cy="485775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916762" y="3875816"/>
            <a:ext cx="27622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Иркутск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16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3922712" y="4003293"/>
            <a:ext cx="2173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prof-obr@rikp38.ru</a:t>
            </a: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6489270" y="3998927"/>
            <a:ext cx="1697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8449259" y="3998926"/>
            <a:ext cx="29487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77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8" y="339219"/>
            <a:ext cx="7719485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>
                <a:solidFill>
                  <a:srgbClr val="164E67"/>
                </a:solidFill>
                <a:latin typeface="Century Gothic" panose="020B0502020202020204" pitchFamily="34" charset="0"/>
              </a:rPr>
              <a:t>О чем будет разговор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849" y="2125425"/>
            <a:ext cx="1017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Обзор сайтов, необходимых для планирования работы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Локальные акты организации отдыха детей и их оздоровления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7" y="339219"/>
            <a:ext cx="9211401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164E67"/>
                </a:solidFill>
                <a:latin typeface="Century Gothic" panose="020B0502020202020204" pitchFamily="34" charset="0"/>
              </a:rPr>
              <a:t>Сайты по летнему отдыху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6098" y="1122984"/>
            <a:ext cx="92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Министерство просвещения РФ</a:t>
            </a:r>
          </a:p>
          <a:p>
            <a:r>
              <a:rPr lang="en-US" sz="2400" dirty="0">
                <a:latin typeface="Century Gothic" panose="020B0502020202020204" pitchFamily="34" charset="0"/>
                <a:hlinkClick r:id="rId2"/>
              </a:rPr>
              <a:t>https://edu.gov.ru//activity/main_activities/child_relaxation/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8" name="Freeform 69"/>
          <p:cNvSpPr>
            <a:spLocks noEditPoints="1"/>
          </p:cNvSpPr>
          <p:nvPr/>
        </p:nvSpPr>
        <p:spPr bwMode="auto">
          <a:xfrm>
            <a:off x="1005369" y="1272923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F3964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sp>
        <p:nvSpPr>
          <p:cNvPr id="6" name="Freeform 69"/>
          <p:cNvSpPr>
            <a:spLocks noEditPoints="1"/>
          </p:cNvSpPr>
          <p:nvPr/>
        </p:nvSpPr>
        <p:spPr bwMode="auto">
          <a:xfrm>
            <a:off x="1005369" y="2323313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F3964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098" y="2237446"/>
            <a:ext cx="9054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ФГБОУ ДО "Федеральный центр детско- юношеского туризма и краеведения"</a:t>
            </a:r>
          </a:p>
          <a:p>
            <a:r>
              <a:rPr lang="en-US" sz="2400" dirty="0">
                <a:latin typeface="Century Gothic" panose="020B0502020202020204" pitchFamily="34" charset="0"/>
                <a:hlinkClick r:id="rId3"/>
              </a:rPr>
              <a:t>https://fcdtk.ru/navigation-page/g4kkxpppi91a9bloxq6yhi8k5w1skoim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hlinkClick r:id="rId4"/>
              </a:rPr>
              <a:t>https://vk.com/do_turcentrrf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6098" y="4875402"/>
            <a:ext cx="915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Межрегиональная общественная организация «Содействие детскому отдыху» </a:t>
            </a:r>
          </a:p>
          <a:p>
            <a:r>
              <a:rPr lang="en-US" sz="2400" dirty="0">
                <a:latin typeface="Century Gothic" panose="020B0502020202020204" pitchFamily="34" charset="0"/>
                <a:hlinkClick r:id="rId5"/>
              </a:rPr>
              <a:t>http://www.moo-sdo.ru/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9" name="Freeform 69"/>
          <p:cNvSpPr>
            <a:spLocks noEditPoints="1"/>
          </p:cNvSpPr>
          <p:nvPr/>
        </p:nvSpPr>
        <p:spPr bwMode="auto">
          <a:xfrm>
            <a:off x="1005369" y="4989638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F3964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34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7" y="339219"/>
            <a:ext cx="9211401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164E67"/>
                </a:solidFill>
                <a:latin typeface="Century Gothic" panose="020B0502020202020204" pitchFamily="34" charset="0"/>
              </a:rPr>
              <a:t>Сайты по летнему отдыху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1606" y="1262932"/>
            <a:ext cx="92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Всероссийский детский центр «Океан»</a:t>
            </a:r>
          </a:p>
          <a:p>
            <a:r>
              <a:rPr lang="en-US" sz="2400" dirty="0">
                <a:latin typeface="Century Gothic" panose="020B0502020202020204" pitchFamily="34" charset="0"/>
                <a:hlinkClick r:id="rId2"/>
              </a:rPr>
              <a:t>https://okean.org/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8" name="Freeform 69"/>
          <p:cNvSpPr>
            <a:spLocks noEditPoints="1"/>
          </p:cNvSpPr>
          <p:nvPr/>
        </p:nvSpPr>
        <p:spPr bwMode="auto">
          <a:xfrm>
            <a:off x="1217704" y="1292080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F3964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sp>
        <p:nvSpPr>
          <p:cNvPr id="6" name="Freeform 69"/>
          <p:cNvSpPr>
            <a:spLocks noEditPoints="1"/>
          </p:cNvSpPr>
          <p:nvPr/>
        </p:nvSpPr>
        <p:spPr bwMode="auto">
          <a:xfrm>
            <a:off x="1217704" y="2190854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F3964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606" y="2175985"/>
            <a:ext cx="9054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Всероссийский детский центр «Орлёнок»</a:t>
            </a:r>
          </a:p>
          <a:p>
            <a:r>
              <a:rPr lang="en-US" sz="2400" dirty="0">
                <a:latin typeface="Century Gothic" panose="020B0502020202020204" pitchFamily="34" charset="0"/>
                <a:hlinkClick r:id="rId3"/>
              </a:rPr>
              <a:t>https://center-orlyonok.ru/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1606" y="3091712"/>
            <a:ext cx="9264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Международный детский центр «Артек»</a:t>
            </a:r>
          </a:p>
          <a:p>
            <a:r>
              <a:rPr lang="en-US" sz="2400" dirty="0">
                <a:latin typeface="Century Gothic" panose="020B0502020202020204" pitchFamily="34" charset="0"/>
                <a:hlinkClick r:id="rId4"/>
              </a:rPr>
              <a:t>https://artek.org/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9" name="Freeform 69"/>
          <p:cNvSpPr>
            <a:spLocks noEditPoints="1"/>
          </p:cNvSpPr>
          <p:nvPr/>
        </p:nvSpPr>
        <p:spPr bwMode="auto">
          <a:xfrm>
            <a:off x="1217704" y="3072111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F3964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0933" y="4118569"/>
            <a:ext cx="9264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всероссийский детский центр «Смена»</a:t>
            </a:r>
          </a:p>
          <a:p>
            <a:r>
              <a:rPr lang="en-US" sz="2400" dirty="0">
                <a:latin typeface="Century Gothic" panose="020B0502020202020204" pitchFamily="34" charset="0"/>
                <a:hlinkClick r:id="rId6"/>
              </a:rPr>
              <a:t>http://www.smena.org/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2" name="Freeform 69"/>
          <p:cNvSpPr>
            <a:spLocks noEditPoints="1"/>
          </p:cNvSpPr>
          <p:nvPr/>
        </p:nvSpPr>
        <p:spPr bwMode="auto">
          <a:xfrm>
            <a:off x="1217704" y="4184562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F39648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34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7" y="339219"/>
            <a:ext cx="9211401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164E67"/>
                </a:solidFill>
                <a:latin typeface="Century Gothic" panose="020B0502020202020204" pitchFamily="34" charset="0"/>
              </a:rPr>
              <a:t>Локальные акты организации отдыха детей и их оздоровления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942" y="1518145"/>
            <a:ext cx="74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Должностные инструкции воспитателя, руководителя и др.</a:t>
            </a:r>
          </a:p>
        </p:txBody>
      </p:sp>
      <p:sp>
        <p:nvSpPr>
          <p:cNvPr id="18" name="Freeform 69"/>
          <p:cNvSpPr>
            <a:spLocks noEditPoints="1"/>
          </p:cNvSpPr>
          <p:nvPr/>
        </p:nvSpPr>
        <p:spPr bwMode="auto">
          <a:xfrm>
            <a:off x="1485908" y="1518145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17958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sp>
        <p:nvSpPr>
          <p:cNvPr id="6" name="Freeform 69"/>
          <p:cNvSpPr>
            <a:spLocks noEditPoints="1"/>
          </p:cNvSpPr>
          <p:nvPr/>
        </p:nvSpPr>
        <p:spPr bwMode="auto">
          <a:xfrm>
            <a:off x="1485908" y="2426843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17958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942" y="2412129"/>
            <a:ext cx="745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Договор об оказании услуг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436" y="3153210"/>
            <a:ext cx="84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Положение о внутренней системе оценки качества предоставляемых услуг</a:t>
            </a:r>
          </a:p>
        </p:txBody>
      </p:sp>
      <p:sp>
        <p:nvSpPr>
          <p:cNvPr id="9" name="Freeform 69"/>
          <p:cNvSpPr>
            <a:spLocks noEditPoints="1"/>
          </p:cNvSpPr>
          <p:nvPr/>
        </p:nvSpPr>
        <p:spPr bwMode="auto">
          <a:xfrm>
            <a:off x="1485908" y="3198239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17958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B1B86E-7C23-4E95-9D1A-9A8E5C7AEC55}"/>
              </a:ext>
            </a:extLst>
          </p:cNvPr>
          <p:cNvSpPr txBox="1"/>
          <p:nvPr/>
        </p:nvSpPr>
        <p:spPr>
          <a:xfrm>
            <a:off x="2483436" y="4188108"/>
            <a:ext cx="84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Программа организации отдыха детей и их оздоровления</a:t>
            </a:r>
          </a:p>
        </p:txBody>
      </p:sp>
      <p:sp>
        <p:nvSpPr>
          <p:cNvPr id="12" name="Freeform 69">
            <a:extLst>
              <a:ext uri="{FF2B5EF4-FFF2-40B4-BE49-F238E27FC236}">
                <a16:creationId xmlns:a16="http://schemas.microsoft.com/office/drawing/2014/main" xmlns="" id="{7B52F350-808B-4724-9781-58B22A2E6874}"/>
              </a:ext>
            </a:extLst>
          </p:cNvPr>
          <p:cNvSpPr>
            <a:spLocks noEditPoints="1"/>
          </p:cNvSpPr>
          <p:nvPr/>
        </p:nvSpPr>
        <p:spPr bwMode="auto">
          <a:xfrm>
            <a:off x="1508957" y="4188108"/>
            <a:ext cx="759836" cy="575396"/>
          </a:xfrm>
          <a:custGeom>
            <a:avLst/>
            <a:gdLst>
              <a:gd name="T0" fmla="*/ 42 w 315"/>
              <a:gd name="T1" fmla="*/ 206 h 270"/>
              <a:gd name="T2" fmla="*/ 26 w 315"/>
              <a:gd name="T3" fmla="*/ 206 h 270"/>
              <a:gd name="T4" fmla="*/ 26 w 315"/>
              <a:gd name="T5" fmla="*/ 222 h 270"/>
              <a:gd name="T6" fmla="*/ 42 w 315"/>
              <a:gd name="T7" fmla="*/ 222 h 270"/>
              <a:gd name="T8" fmla="*/ 293 w 315"/>
              <a:gd name="T9" fmla="*/ 113 h 270"/>
              <a:gd name="T10" fmla="*/ 270 w 315"/>
              <a:gd name="T11" fmla="*/ 90 h 270"/>
              <a:gd name="T12" fmla="*/ 172 w 315"/>
              <a:gd name="T13" fmla="*/ 82 h 270"/>
              <a:gd name="T14" fmla="*/ 183 w 315"/>
              <a:gd name="T15" fmla="*/ 60 h 270"/>
              <a:gd name="T16" fmla="*/ 178 w 315"/>
              <a:gd name="T17" fmla="*/ 28 h 270"/>
              <a:gd name="T18" fmla="*/ 142 w 315"/>
              <a:gd name="T19" fmla="*/ 47 h 270"/>
              <a:gd name="T20" fmla="*/ 116 w 315"/>
              <a:gd name="T21" fmla="*/ 84 h 270"/>
              <a:gd name="T22" fmla="*/ 74 w 315"/>
              <a:gd name="T23" fmla="*/ 113 h 270"/>
              <a:gd name="T24" fmla="*/ 68 w 315"/>
              <a:gd name="T25" fmla="*/ 225 h 270"/>
              <a:gd name="T26" fmla="*/ 103 w 315"/>
              <a:gd name="T27" fmla="*/ 231 h 270"/>
              <a:gd name="T28" fmla="*/ 168 w 315"/>
              <a:gd name="T29" fmla="*/ 248 h 270"/>
              <a:gd name="T30" fmla="*/ 201 w 315"/>
              <a:gd name="T31" fmla="*/ 209 h 270"/>
              <a:gd name="T32" fmla="*/ 212 w 315"/>
              <a:gd name="T33" fmla="*/ 187 h 270"/>
              <a:gd name="T34" fmla="*/ 218 w 315"/>
              <a:gd name="T35" fmla="*/ 154 h 270"/>
              <a:gd name="T36" fmla="*/ 212 w 315"/>
              <a:gd name="T37" fmla="*/ 135 h 270"/>
              <a:gd name="T38" fmla="*/ 286 w 315"/>
              <a:gd name="T39" fmla="*/ 129 h 270"/>
              <a:gd name="T40" fmla="*/ 315 w 315"/>
              <a:gd name="T41" fmla="*/ 113 h 270"/>
              <a:gd name="T42" fmla="*/ 270 w 315"/>
              <a:gd name="T43" fmla="*/ 158 h 270"/>
              <a:gd name="T44" fmla="*/ 234 w 315"/>
              <a:gd name="T45" fmla="*/ 179 h 270"/>
              <a:gd name="T46" fmla="*/ 224 w 315"/>
              <a:gd name="T47" fmla="*/ 218 h 270"/>
              <a:gd name="T48" fmla="*/ 169 w 315"/>
              <a:gd name="T49" fmla="*/ 270 h 270"/>
              <a:gd name="T50" fmla="*/ 74 w 315"/>
              <a:gd name="T51" fmla="*/ 248 h 270"/>
              <a:gd name="T52" fmla="*/ 7 w 315"/>
              <a:gd name="T53" fmla="*/ 241 h 270"/>
              <a:gd name="T54" fmla="*/ 0 w 315"/>
              <a:gd name="T55" fmla="*/ 113 h 270"/>
              <a:gd name="T56" fmla="*/ 23 w 315"/>
              <a:gd name="T57" fmla="*/ 90 h 270"/>
              <a:gd name="T58" fmla="*/ 77 w 315"/>
              <a:gd name="T59" fmla="*/ 90 h 270"/>
              <a:gd name="T60" fmla="*/ 85 w 315"/>
              <a:gd name="T61" fmla="*/ 84 h 270"/>
              <a:gd name="T62" fmla="*/ 93 w 315"/>
              <a:gd name="T63" fmla="*/ 76 h 270"/>
              <a:gd name="T64" fmla="*/ 99 w 315"/>
              <a:gd name="T65" fmla="*/ 70 h 270"/>
              <a:gd name="T66" fmla="*/ 122 w 315"/>
              <a:gd name="T67" fmla="*/ 36 h 270"/>
              <a:gd name="T68" fmla="*/ 136 w 315"/>
              <a:gd name="T69" fmla="*/ 12 h 270"/>
              <a:gd name="T70" fmla="*/ 158 w 315"/>
              <a:gd name="T71" fmla="*/ 0 h 270"/>
              <a:gd name="T72" fmla="*/ 208 w 315"/>
              <a:gd name="T73" fmla="*/ 45 h 270"/>
              <a:gd name="T74" fmla="*/ 270 w 315"/>
              <a:gd name="T75" fmla="*/ 68 h 270"/>
              <a:gd name="T76" fmla="*/ 315 w 315"/>
              <a:gd name="T77" fmla="*/ 11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270">
                <a:moveTo>
                  <a:pt x="45" y="214"/>
                </a:moveTo>
                <a:cubicBezTo>
                  <a:pt x="45" y="211"/>
                  <a:pt x="44" y="208"/>
                  <a:pt x="42" y="206"/>
                </a:cubicBezTo>
                <a:cubicBezTo>
                  <a:pt x="40" y="204"/>
                  <a:pt x="37" y="203"/>
                  <a:pt x="34" y="203"/>
                </a:cubicBezTo>
                <a:cubicBezTo>
                  <a:pt x="31" y="203"/>
                  <a:pt x="28" y="204"/>
                  <a:pt x="26" y="206"/>
                </a:cubicBezTo>
                <a:cubicBezTo>
                  <a:pt x="24" y="208"/>
                  <a:pt x="23" y="211"/>
                  <a:pt x="23" y="214"/>
                </a:cubicBezTo>
                <a:cubicBezTo>
                  <a:pt x="23" y="217"/>
                  <a:pt x="24" y="220"/>
                  <a:pt x="26" y="222"/>
                </a:cubicBezTo>
                <a:cubicBezTo>
                  <a:pt x="28" y="224"/>
                  <a:pt x="31" y="225"/>
                  <a:pt x="34" y="225"/>
                </a:cubicBezTo>
                <a:cubicBezTo>
                  <a:pt x="37" y="225"/>
                  <a:pt x="40" y="224"/>
                  <a:pt x="42" y="222"/>
                </a:cubicBezTo>
                <a:cubicBezTo>
                  <a:pt x="44" y="220"/>
                  <a:pt x="45" y="217"/>
                  <a:pt x="45" y="214"/>
                </a:cubicBezTo>
                <a:close/>
                <a:moveTo>
                  <a:pt x="293" y="113"/>
                </a:moveTo>
                <a:cubicBezTo>
                  <a:pt x="293" y="107"/>
                  <a:pt x="290" y="102"/>
                  <a:pt x="286" y="97"/>
                </a:cubicBezTo>
                <a:cubicBezTo>
                  <a:pt x="281" y="93"/>
                  <a:pt x="276" y="90"/>
                  <a:pt x="270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88"/>
                  <a:pt x="170" y="85"/>
                  <a:pt x="172" y="82"/>
                </a:cubicBezTo>
                <a:cubicBezTo>
                  <a:pt x="173" y="79"/>
                  <a:pt x="175" y="75"/>
                  <a:pt x="178" y="72"/>
                </a:cubicBezTo>
                <a:cubicBezTo>
                  <a:pt x="180" y="69"/>
                  <a:pt x="182" y="65"/>
                  <a:pt x="183" y="60"/>
                </a:cubicBezTo>
                <a:cubicBezTo>
                  <a:pt x="185" y="55"/>
                  <a:pt x="186" y="51"/>
                  <a:pt x="186" y="45"/>
                </a:cubicBezTo>
                <a:cubicBezTo>
                  <a:pt x="186" y="38"/>
                  <a:pt x="183" y="32"/>
                  <a:pt x="178" y="28"/>
                </a:cubicBezTo>
                <a:cubicBezTo>
                  <a:pt x="173" y="25"/>
                  <a:pt x="166" y="23"/>
                  <a:pt x="158" y="23"/>
                </a:cubicBezTo>
                <a:cubicBezTo>
                  <a:pt x="155" y="23"/>
                  <a:pt x="150" y="31"/>
                  <a:pt x="142" y="47"/>
                </a:cubicBezTo>
                <a:cubicBezTo>
                  <a:pt x="139" y="53"/>
                  <a:pt x="137" y="56"/>
                  <a:pt x="136" y="59"/>
                </a:cubicBezTo>
                <a:cubicBezTo>
                  <a:pt x="131" y="66"/>
                  <a:pt x="124" y="75"/>
                  <a:pt x="116" y="84"/>
                </a:cubicBezTo>
                <a:cubicBezTo>
                  <a:pt x="108" y="94"/>
                  <a:pt x="102" y="100"/>
                  <a:pt x="98" y="103"/>
                </a:cubicBezTo>
                <a:cubicBezTo>
                  <a:pt x="90" y="110"/>
                  <a:pt x="82" y="113"/>
                  <a:pt x="74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2" y="225"/>
                  <a:pt x="92" y="227"/>
                  <a:pt x="103" y="231"/>
                </a:cubicBezTo>
                <a:cubicBezTo>
                  <a:pt x="114" y="235"/>
                  <a:pt x="125" y="238"/>
                  <a:pt x="137" y="242"/>
                </a:cubicBezTo>
                <a:cubicBezTo>
                  <a:pt x="148" y="246"/>
                  <a:pt x="159" y="248"/>
                  <a:pt x="168" y="248"/>
                </a:cubicBezTo>
                <a:cubicBezTo>
                  <a:pt x="191" y="248"/>
                  <a:pt x="202" y="238"/>
                  <a:pt x="202" y="219"/>
                </a:cubicBezTo>
                <a:cubicBezTo>
                  <a:pt x="202" y="215"/>
                  <a:pt x="201" y="212"/>
                  <a:pt x="201" y="209"/>
                </a:cubicBezTo>
                <a:cubicBezTo>
                  <a:pt x="204" y="207"/>
                  <a:pt x="207" y="204"/>
                  <a:pt x="209" y="199"/>
                </a:cubicBezTo>
                <a:cubicBezTo>
                  <a:pt x="211" y="195"/>
                  <a:pt x="212" y="191"/>
                  <a:pt x="212" y="187"/>
                </a:cubicBezTo>
                <a:cubicBezTo>
                  <a:pt x="212" y="182"/>
                  <a:pt x="211" y="178"/>
                  <a:pt x="209" y="174"/>
                </a:cubicBezTo>
                <a:cubicBezTo>
                  <a:pt x="215" y="169"/>
                  <a:pt x="218" y="162"/>
                  <a:pt x="218" y="154"/>
                </a:cubicBezTo>
                <a:cubicBezTo>
                  <a:pt x="218" y="151"/>
                  <a:pt x="218" y="147"/>
                  <a:pt x="217" y="144"/>
                </a:cubicBezTo>
                <a:cubicBezTo>
                  <a:pt x="215" y="140"/>
                  <a:pt x="214" y="137"/>
                  <a:pt x="212" y="135"/>
                </a:cubicBezTo>
                <a:cubicBezTo>
                  <a:pt x="270" y="135"/>
                  <a:pt x="270" y="135"/>
                  <a:pt x="270" y="135"/>
                </a:cubicBezTo>
                <a:cubicBezTo>
                  <a:pt x="276" y="135"/>
                  <a:pt x="282" y="133"/>
                  <a:pt x="286" y="129"/>
                </a:cubicBezTo>
                <a:cubicBezTo>
                  <a:pt x="291" y="124"/>
                  <a:pt x="293" y="119"/>
                  <a:pt x="293" y="113"/>
                </a:cubicBezTo>
                <a:close/>
                <a:moveTo>
                  <a:pt x="315" y="113"/>
                </a:moveTo>
                <a:cubicBezTo>
                  <a:pt x="315" y="125"/>
                  <a:pt x="311" y="136"/>
                  <a:pt x="302" y="145"/>
                </a:cubicBezTo>
                <a:cubicBezTo>
                  <a:pt x="293" y="153"/>
                  <a:pt x="283" y="158"/>
                  <a:pt x="270" y="158"/>
                </a:cubicBezTo>
                <a:cubicBezTo>
                  <a:pt x="241" y="158"/>
                  <a:pt x="241" y="158"/>
                  <a:pt x="241" y="158"/>
                </a:cubicBezTo>
                <a:cubicBezTo>
                  <a:pt x="240" y="165"/>
                  <a:pt x="238" y="172"/>
                  <a:pt x="234" y="179"/>
                </a:cubicBezTo>
                <a:cubicBezTo>
                  <a:pt x="234" y="181"/>
                  <a:pt x="235" y="184"/>
                  <a:pt x="235" y="186"/>
                </a:cubicBezTo>
                <a:cubicBezTo>
                  <a:pt x="235" y="198"/>
                  <a:pt x="231" y="209"/>
                  <a:pt x="224" y="218"/>
                </a:cubicBezTo>
                <a:cubicBezTo>
                  <a:pt x="224" y="234"/>
                  <a:pt x="219" y="247"/>
                  <a:pt x="209" y="256"/>
                </a:cubicBezTo>
                <a:cubicBezTo>
                  <a:pt x="199" y="266"/>
                  <a:pt x="186" y="270"/>
                  <a:pt x="169" y="270"/>
                </a:cubicBezTo>
                <a:cubicBezTo>
                  <a:pt x="154" y="270"/>
                  <a:pt x="135" y="266"/>
                  <a:pt x="113" y="258"/>
                </a:cubicBezTo>
                <a:cubicBezTo>
                  <a:pt x="93" y="251"/>
                  <a:pt x="80" y="248"/>
                  <a:pt x="74" y="248"/>
                </a:cubicBezTo>
                <a:cubicBezTo>
                  <a:pt x="23" y="248"/>
                  <a:pt x="23" y="248"/>
                  <a:pt x="23" y="248"/>
                </a:cubicBezTo>
                <a:cubicBezTo>
                  <a:pt x="17" y="248"/>
                  <a:pt x="11" y="246"/>
                  <a:pt x="7" y="241"/>
                </a:cubicBezTo>
                <a:cubicBezTo>
                  <a:pt x="3" y="237"/>
                  <a:pt x="0" y="232"/>
                  <a:pt x="0" y="22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3" y="101"/>
                  <a:pt x="7" y="97"/>
                </a:cubicBezTo>
                <a:cubicBezTo>
                  <a:pt x="11" y="93"/>
                  <a:pt x="17" y="90"/>
                  <a:pt x="2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6" y="90"/>
                  <a:pt x="77" y="90"/>
                </a:cubicBezTo>
                <a:cubicBezTo>
                  <a:pt x="79" y="89"/>
                  <a:pt x="80" y="88"/>
                  <a:pt x="81" y="87"/>
                </a:cubicBezTo>
                <a:cubicBezTo>
                  <a:pt x="83" y="86"/>
                  <a:pt x="84" y="85"/>
                  <a:pt x="85" y="84"/>
                </a:cubicBezTo>
                <a:cubicBezTo>
                  <a:pt x="87" y="83"/>
                  <a:pt x="88" y="82"/>
                  <a:pt x="90" y="80"/>
                </a:cubicBezTo>
                <a:cubicBezTo>
                  <a:pt x="91" y="78"/>
                  <a:pt x="92" y="77"/>
                  <a:pt x="93" y="76"/>
                </a:cubicBezTo>
                <a:cubicBezTo>
                  <a:pt x="94" y="75"/>
                  <a:pt x="95" y="74"/>
                  <a:pt x="97" y="73"/>
                </a:cubicBezTo>
                <a:cubicBezTo>
                  <a:pt x="98" y="71"/>
                  <a:pt x="99" y="70"/>
                  <a:pt x="99" y="70"/>
                </a:cubicBezTo>
                <a:cubicBezTo>
                  <a:pt x="107" y="61"/>
                  <a:pt x="112" y="53"/>
                  <a:pt x="117" y="47"/>
                </a:cubicBezTo>
                <a:cubicBezTo>
                  <a:pt x="118" y="44"/>
                  <a:pt x="120" y="41"/>
                  <a:pt x="122" y="36"/>
                </a:cubicBezTo>
                <a:cubicBezTo>
                  <a:pt x="125" y="31"/>
                  <a:pt x="127" y="27"/>
                  <a:pt x="129" y="23"/>
                </a:cubicBezTo>
                <a:cubicBezTo>
                  <a:pt x="131" y="20"/>
                  <a:pt x="133" y="16"/>
                  <a:pt x="136" y="12"/>
                </a:cubicBezTo>
                <a:cubicBezTo>
                  <a:pt x="139" y="9"/>
                  <a:pt x="142" y="6"/>
                  <a:pt x="146" y="4"/>
                </a:cubicBezTo>
                <a:cubicBezTo>
                  <a:pt x="149" y="2"/>
                  <a:pt x="153" y="0"/>
                  <a:pt x="158" y="0"/>
                </a:cubicBezTo>
                <a:cubicBezTo>
                  <a:pt x="172" y="0"/>
                  <a:pt x="185" y="4"/>
                  <a:pt x="194" y="12"/>
                </a:cubicBezTo>
                <a:cubicBezTo>
                  <a:pt x="204" y="20"/>
                  <a:pt x="208" y="31"/>
                  <a:pt x="208" y="45"/>
                </a:cubicBezTo>
                <a:cubicBezTo>
                  <a:pt x="208" y="53"/>
                  <a:pt x="207" y="61"/>
                  <a:pt x="205" y="68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82" y="68"/>
                  <a:pt x="293" y="72"/>
                  <a:pt x="302" y="81"/>
                </a:cubicBezTo>
                <a:cubicBezTo>
                  <a:pt x="311" y="90"/>
                  <a:pt x="315" y="101"/>
                  <a:pt x="315" y="113"/>
                </a:cubicBezTo>
                <a:close/>
              </a:path>
            </a:pathLst>
          </a:custGeom>
          <a:solidFill>
            <a:srgbClr val="17958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rgbClr val="179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879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8" y="339219"/>
            <a:ext cx="8810348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164E67"/>
                </a:solidFill>
                <a:latin typeface="Century Gothic" panose="020B0502020202020204" pitchFamily="34" charset="0"/>
              </a:rPr>
              <a:t>Должностные инструкции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5556" y="992334"/>
            <a:ext cx="853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Разрабатываются на основании профессиональных стандартов </a:t>
            </a:r>
          </a:p>
          <a:p>
            <a:endParaRPr lang="ru-RU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«Специалист в области воспитания»,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«Педагог дополнительного образования детей и взрослых»,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«Специалист, участвующий в организации деятельности детского коллектива (вожатый)»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Др.</a:t>
            </a:r>
          </a:p>
        </p:txBody>
      </p:sp>
      <p:grpSp>
        <p:nvGrpSpPr>
          <p:cNvPr id="10" name="Group 159">
            <a:extLst>
              <a:ext uri="{FF2B5EF4-FFF2-40B4-BE49-F238E27FC236}">
                <a16:creationId xmlns:a16="http://schemas.microsoft.com/office/drawing/2014/main" xmlns="" id="{A27096BF-8BCC-E948-B66B-B189F65DA27F}"/>
              </a:ext>
            </a:extLst>
          </p:cNvPr>
          <p:cNvGrpSpPr/>
          <p:nvPr/>
        </p:nvGrpSpPr>
        <p:grpSpPr>
          <a:xfrm>
            <a:off x="1370950" y="1176609"/>
            <a:ext cx="661497" cy="651158"/>
            <a:chOff x="704850" y="2703513"/>
            <a:chExt cx="363538" cy="360363"/>
          </a:xfrm>
          <a:solidFill>
            <a:srgbClr val="DC575C"/>
          </a:solidFill>
        </p:grpSpPr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xmlns="" id="{2781FB7E-80ED-AB42-AA60-40D8669B8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2751138"/>
              <a:ext cx="117475" cy="117475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36" y="38"/>
                </a:cxn>
                <a:cxn ang="0">
                  <a:pos x="38" y="40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36" y="38"/>
                </a:cxn>
              </a:cxnLst>
              <a:rect l="0" t="0" r="r" b="b"/>
              <a:pathLst>
                <a:path w="40" h="40"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39"/>
                    <a:pt x="37" y="40"/>
                    <a:pt x="38" y="40"/>
                  </a:cubicBezTo>
                  <a:cubicBezTo>
                    <a:pt x="39" y="40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17"/>
                    <a:pt x="2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1" y="3"/>
                    <a:pt x="36" y="19"/>
                    <a:pt x="36" y="38"/>
                  </a:cubicBezTo>
                  <a:close/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xmlns="" id="{48632095-81D9-134B-B1B5-41A1D4254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" y="2703513"/>
              <a:ext cx="363538" cy="36036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6" y="12"/>
                </a:cxn>
                <a:cxn ang="0">
                  <a:pos x="16" y="64"/>
                </a:cxn>
                <a:cxn ang="0">
                  <a:pos x="4" y="76"/>
                </a:cxn>
                <a:cxn ang="0">
                  <a:pos x="4" y="93"/>
                </a:cxn>
                <a:cxn ang="0">
                  <a:pos x="31" y="120"/>
                </a:cxn>
                <a:cxn ang="0">
                  <a:pos x="39" y="123"/>
                </a:cxn>
                <a:cxn ang="0">
                  <a:pos x="47" y="120"/>
                </a:cxn>
                <a:cxn ang="0">
                  <a:pos x="59" y="108"/>
                </a:cxn>
                <a:cxn ang="0">
                  <a:pos x="112" y="108"/>
                </a:cxn>
                <a:cxn ang="0">
                  <a:pos x="123" y="100"/>
                </a:cxn>
                <a:cxn ang="0">
                  <a:pos x="120" y="88"/>
                </a:cxn>
                <a:cxn ang="0">
                  <a:pos x="36" y="4"/>
                </a:cxn>
                <a:cxn ang="0">
                  <a:pos x="54" y="102"/>
                </a:cxn>
                <a:cxn ang="0">
                  <a:pos x="42" y="114"/>
                </a:cxn>
                <a:cxn ang="0">
                  <a:pos x="39" y="115"/>
                </a:cxn>
                <a:cxn ang="0">
                  <a:pos x="36" y="114"/>
                </a:cxn>
                <a:cxn ang="0">
                  <a:pos x="10" y="87"/>
                </a:cxn>
                <a:cxn ang="0">
                  <a:pos x="8" y="85"/>
                </a:cxn>
                <a:cxn ang="0">
                  <a:pos x="10" y="82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54" y="102"/>
                </a:cxn>
                <a:cxn ang="0">
                  <a:pos x="54" y="102"/>
                </a:cxn>
                <a:cxn ang="0">
                  <a:pos x="59" y="100"/>
                </a:cxn>
                <a:cxn ang="0">
                  <a:pos x="57" y="100"/>
                </a:cxn>
                <a:cxn ang="0">
                  <a:pos x="23" y="66"/>
                </a:cxn>
                <a:cxn ang="0">
                  <a:pos x="24" y="64"/>
                </a:cxn>
                <a:cxn ang="0">
                  <a:pos x="24" y="18"/>
                </a:cxn>
                <a:cxn ang="0">
                  <a:pos x="105" y="100"/>
                </a:cxn>
                <a:cxn ang="0">
                  <a:pos x="59" y="100"/>
                </a:cxn>
                <a:cxn ang="0">
                  <a:pos x="116" y="98"/>
                </a:cxn>
                <a:cxn ang="0">
                  <a:pos x="112" y="100"/>
                </a:cxn>
                <a:cxn ang="0">
                  <a:pos x="111" y="100"/>
                </a:cxn>
                <a:cxn ang="0">
                  <a:pos x="24" y="13"/>
                </a:cxn>
                <a:cxn ang="0">
                  <a:pos x="24" y="12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115" y="93"/>
                </a:cxn>
                <a:cxn ang="0">
                  <a:pos x="116" y="98"/>
                </a:cxn>
                <a:cxn ang="0">
                  <a:pos x="116" y="98"/>
                </a:cxn>
                <a:cxn ang="0">
                  <a:pos x="116" y="98"/>
                </a:cxn>
              </a:cxnLst>
              <a:rect l="0" t="0" r="r" b="b"/>
              <a:pathLst>
                <a:path w="124" h="123">
                  <a:moveTo>
                    <a:pt x="36" y="4"/>
                  </a:moveTo>
                  <a:cubicBezTo>
                    <a:pt x="34" y="1"/>
                    <a:pt x="31" y="0"/>
                    <a:pt x="28" y="0"/>
                  </a:cubicBezTo>
                  <a:cubicBezTo>
                    <a:pt x="26" y="0"/>
                    <a:pt x="25" y="0"/>
                    <a:pt x="23" y="1"/>
                  </a:cubicBezTo>
                  <a:cubicBezTo>
                    <a:pt x="19" y="3"/>
                    <a:pt x="16" y="7"/>
                    <a:pt x="16" y="1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81"/>
                    <a:pt x="0" y="88"/>
                    <a:pt x="4" y="93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3" y="122"/>
                    <a:pt x="36" y="123"/>
                    <a:pt x="39" y="123"/>
                  </a:cubicBezTo>
                  <a:cubicBezTo>
                    <a:pt x="42" y="123"/>
                    <a:pt x="45" y="122"/>
                    <a:pt x="47" y="120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7" y="108"/>
                    <a:pt x="121" y="105"/>
                    <a:pt x="123" y="100"/>
                  </a:cubicBezTo>
                  <a:cubicBezTo>
                    <a:pt x="124" y="96"/>
                    <a:pt x="123" y="91"/>
                    <a:pt x="120" y="88"/>
                  </a:cubicBezTo>
                  <a:lnTo>
                    <a:pt x="36" y="4"/>
                  </a:lnTo>
                  <a:close/>
                  <a:moveTo>
                    <a:pt x="54" y="102"/>
                  </a:moveTo>
                  <a:cubicBezTo>
                    <a:pt x="42" y="114"/>
                    <a:pt x="42" y="114"/>
                    <a:pt x="42" y="114"/>
                  </a:cubicBezTo>
                  <a:cubicBezTo>
                    <a:pt x="41" y="115"/>
                    <a:pt x="40" y="115"/>
                    <a:pt x="39" y="115"/>
                  </a:cubicBezTo>
                  <a:cubicBezTo>
                    <a:pt x="39" y="115"/>
                    <a:pt x="37" y="115"/>
                    <a:pt x="36" y="114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6"/>
                    <a:pt x="8" y="85"/>
                    <a:pt x="8" y="85"/>
                  </a:cubicBezTo>
                  <a:cubicBezTo>
                    <a:pt x="8" y="84"/>
                    <a:pt x="9" y="83"/>
                    <a:pt x="10" y="82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lose/>
                  <a:moveTo>
                    <a:pt x="59" y="100"/>
                  </a:moveTo>
                  <a:cubicBezTo>
                    <a:pt x="59" y="100"/>
                    <a:pt x="58" y="100"/>
                    <a:pt x="57" y="10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6"/>
                    <a:pt x="24" y="65"/>
                    <a:pt x="24" y="6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05" y="100"/>
                    <a:pt x="105" y="100"/>
                    <a:pt x="105" y="100"/>
                  </a:cubicBezTo>
                  <a:lnTo>
                    <a:pt x="59" y="100"/>
                  </a:lnTo>
                  <a:close/>
                  <a:moveTo>
                    <a:pt x="116" y="98"/>
                  </a:moveTo>
                  <a:cubicBezTo>
                    <a:pt x="115" y="99"/>
                    <a:pt x="114" y="100"/>
                    <a:pt x="112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5" y="9"/>
                    <a:pt x="26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4"/>
                    <a:pt x="116" y="96"/>
                    <a:pt x="116" y="98"/>
                  </a:cubicBezTo>
                  <a:close/>
                  <a:moveTo>
                    <a:pt x="116" y="98"/>
                  </a:moveTo>
                  <a:cubicBezTo>
                    <a:pt x="116" y="98"/>
                    <a:pt x="116" y="98"/>
                    <a:pt x="116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19">
              <a:extLst>
                <a:ext uri="{FF2B5EF4-FFF2-40B4-BE49-F238E27FC236}">
                  <a16:creationId xmlns:a16="http://schemas.microsoft.com/office/drawing/2014/main" xmlns="" id="{19A3288E-05A8-FA40-B82A-A08DC677F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525" y="2703513"/>
              <a:ext cx="166688" cy="16986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50" y="54"/>
                </a:cxn>
                <a:cxn ang="0">
                  <a:pos x="54" y="58"/>
                </a:cxn>
                <a:cxn ang="0">
                  <a:pos x="57" y="54"/>
                </a:cxn>
                <a:cxn ang="0">
                  <a:pos x="57" y="5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57" h="5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9" y="8"/>
                    <a:pt x="50" y="29"/>
                    <a:pt x="50" y="54"/>
                  </a:cubicBezTo>
                  <a:cubicBezTo>
                    <a:pt x="50" y="56"/>
                    <a:pt x="52" y="58"/>
                    <a:pt x="54" y="58"/>
                  </a:cubicBezTo>
                  <a:cubicBezTo>
                    <a:pt x="56" y="58"/>
                    <a:pt x="57" y="5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24"/>
                    <a:pt x="3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96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8" y="339219"/>
            <a:ext cx="8810348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164E67"/>
                </a:solidFill>
                <a:latin typeface="Century Gothic" panose="020B0502020202020204" pitchFamily="34" charset="0"/>
              </a:rPr>
              <a:t>Должностные инструкции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5556" y="992334"/>
            <a:ext cx="853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Структура должностной инструкции:</a:t>
            </a:r>
          </a:p>
          <a:p>
            <a:endParaRPr lang="ru-RU" sz="2800" dirty="0">
              <a:latin typeface="Century Gothic" panose="020B0502020202020204" pitchFamily="34" charset="0"/>
            </a:endParaRPr>
          </a:p>
          <a:p>
            <a:r>
              <a:rPr lang="ru-RU" sz="2800" dirty="0">
                <a:latin typeface="Century Gothic" panose="020B0502020202020204" pitchFamily="34" charset="0"/>
              </a:rPr>
              <a:t>1. Общие положения</a:t>
            </a:r>
          </a:p>
          <a:p>
            <a:r>
              <a:rPr lang="ru-RU" sz="2800" dirty="0">
                <a:latin typeface="Century Gothic" panose="020B0502020202020204" pitchFamily="34" charset="0"/>
              </a:rPr>
              <a:t>2. Трудовые функции</a:t>
            </a:r>
          </a:p>
          <a:p>
            <a:r>
              <a:rPr lang="ru-RU" sz="2800" dirty="0">
                <a:latin typeface="Century Gothic" panose="020B0502020202020204" pitchFamily="34" charset="0"/>
              </a:rPr>
              <a:t>3. Должностные обязанности (описываются через трудовые действия)</a:t>
            </a:r>
          </a:p>
          <a:p>
            <a:r>
              <a:rPr lang="ru-RU" sz="2800" dirty="0">
                <a:latin typeface="Century Gothic" panose="020B0502020202020204" pitchFamily="34" charset="0"/>
              </a:rPr>
              <a:t>4. Права</a:t>
            </a:r>
          </a:p>
          <a:p>
            <a:r>
              <a:rPr lang="ru-RU" sz="2800" dirty="0">
                <a:latin typeface="Century Gothic" panose="020B0502020202020204" pitchFamily="34" charset="0"/>
              </a:rPr>
              <a:t>5. Ответственность</a:t>
            </a:r>
          </a:p>
          <a:p>
            <a:r>
              <a:rPr lang="ru-RU" sz="2800" dirty="0">
                <a:latin typeface="Century Gothic" panose="020B0502020202020204" pitchFamily="34" charset="0"/>
              </a:rPr>
              <a:t>6. Заключительные положения</a:t>
            </a:r>
          </a:p>
        </p:txBody>
      </p:sp>
      <p:grpSp>
        <p:nvGrpSpPr>
          <p:cNvPr id="10" name="Group 159">
            <a:extLst>
              <a:ext uri="{FF2B5EF4-FFF2-40B4-BE49-F238E27FC236}">
                <a16:creationId xmlns:a16="http://schemas.microsoft.com/office/drawing/2014/main" xmlns="" id="{A27096BF-8BCC-E948-B66B-B189F65DA27F}"/>
              </a:ext>
            </a:extLst>
          </p:cNvPr>
          <p:cNvGrpSpPr/>
          <p:nvPr/>
        </p:nvGrpSpPr>
        <p:grpSpPr>
          <a:xfrm>
            <a:off x="1370950" y="1176609"/>
            <a:ext cx="661497" cy="651158"/>
            <a:chOff x="704850" y="2703513"/>
            <a:chExt cx="363538" cy="360363"/>
          </a:xfrm>
          <a:solidFill>
            <a:srgbClr val="DC575C"/>
          </a:solidFill>
        </p:grpSpPr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xmlns="" id="{2781FB7E-80ED-AB42-AA60-40D8669B8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2751138"/>
              <a:ext cx="117475" cy="117475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36" y="38"/>
                </a:cxn>
                <a:cxn ang="0">
                  <a:pos x="38" y="40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36" y="38"/>
                </a:cxn>
              </a:cxnLst>
              <a:rect l="0" t="0" r="r" b="b"/>
              <a:pathLst>
                <a:path w="40" h="40"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39"/>
                    <a:pt x="37" y="40"/>
                    <a:pt x="38" y="40"/>
                  </a:cubicBezTo>
                  <a:cubicBezTo>
                    <a:pt x="39" y="40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17"/>
                    <a:pt x="2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1" y="3"/>
                    <a:pt x="36" y="19"/>
                    <a:pt x="36" y="38"/>
                  </a:cubicBezTo>
                  <a:close/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xmlns="" id="{48632095-81D9-134B-B1B5-41A1D4254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" y="2703513"/>
              <a:ext cx="363538" cy="36036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6" y="12"/>
                </a:cxn>
                <a:cxn ang="0">
                  <a:pos x="16" y="64"/>
                </a:cxn>
                <a:cxn ang="0">
                  <a:pos x="4" y="76"/>
                </a:cxn>
                <a:cxn ang="0">
                  <a:pos x="4" y="93"/>
                </a:cxn>
                <a:cxn ang="0">
                  <a:pos x="31" y="120"/>
                </a:cxn>
                <a:cxn ang="0">
                  <a:pos x="39" y="123"/>
                </a:cxn>
                <a:cxn ang="0">
                  <a:pos x="47" y="120"/>
                </a:cxn>
                <a:cxn ang="0">
                  <a:pos x="59" y="108"/>
                </a:cxn>
                <a:cxn ang="0">
                  <a:pos x="112" y="108"/>
                </a:cxn>
                <a:cxn ang="0">
                  <a:pos x="123" y="100"/>
                </a:cxn>
                <a:cxn ang="0">
                  <a:pos x="120" y="88"/>
                </a:cxn>
                <a:cxn ang="0">
                  <a:pos x="36" y="4"/>
                </a:cxn>
                <a:cxn ang="0">
                  <a:pos x="54" y="102"/>
                </a:cxn>
                <a:cxn ang="0">
                  <a:pos x="42" y="114"/>
                </a:cxn>
                <a:cxn ang="0">
                  <a:pos x="39" y="115"/>
                </a:cxn>
                <a:cxn ang="0">
                  <a:pos x="36" y="114"/>
                </a:cxn>
                <a:cxn ang="0">
                  <a:pos x="10" y="87"/>
                </a:cxn>
                <a:cxn ang="0">
                  <a:pos x="8" y="85"/>
                </a:cxn>
                <a:cxn ang="0">
                  <a:pos x="10" y="82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54" y="102"/>
                </a:cxn>
                <a:cxn ang="0">
                  <a:pos x="54" y="102"/>
                </a:cxn>
                <a:cxn ang="0">
                  <a:pos x="59" y="100"/>
                </a:cxn>
                <a:cxn ang="0">
                  <a:pos x="57" y="100"/>
                </a:cxn>
                <a:cxn ang="0">
                  <a:pos x="23" y="66"/>
                </a:cxn>
                <a:cxn ang="0">
                  <a:pos x="24" y="64"/>
                </a:cxn>
                <a:cxn ang="0">
                  <a:pos x="24" y="18"/>
                </a:cxn>
                <a:cxn ang="0">
                  <a:pos x="105" y="100"/>
                </a:cxn>
                <a:cxn ang="0">
                  <a:pos x="59" y="100"/>
                </a:cxn>
                <a:cxn ang="0">
                  <a:pos x="116" y="98"/>
                </a:cxn>
                <a:cxn ang="0">
                  <a:pos x="112" y="100"/>
                </a:cxn>
                <a:cxn ang="0">
                  <a:pos x="111" y="100"/>
                </a:cxn>
                <a:cxn ang="0">
                  <a:pos x="24" y="13"/>
                </a:cxn>
                <a:cxn ang="0">
                  <a:pos x="24" y="12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115" y="93"/>
                </a:cxn>
                <a:cxn ang="0">
                  <a:pos x="116" y="98"/>
                </a:cxn>
                <a:cxn ang="0">
                  <a:pos x="116" y="98"/>
                </a:cxn>
                <a:cxn ang="0">
                  <a:pos x="116" y="98"/>
                </a:cxn>
              </a:cxnLst>
              <a:rect l="0" t="0" r="r" b="b"/>
              <a:pathLst>
                <a:path w="124" h="123">
                  <a:moveTo>
                    <a:pt x="36" y="4"/>
                  </a:moveTo>
                  <a:cubicBezTo>
                    <a:pt x="34" y="1"/>
                    <a:pt x="31" y="0"/>
                    <a:pt x="28" y="0"/>
                  </a:cubicBezTo>
                  <a:cubicBezTo>
                    <a:pt x="26" y="0"/>
                    <a:pt x="25" y="0"/>
                    <a:pt x="23" y="1"/>
                  </a:cubicBezTo>
                  <a:cubicBezTo>
                    <a:pt x="19" y="3"/>
                    <a:pt x="16" y="7"/>
                    <a:pt x="16" y="1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81"/>
                    <a:pt x="0" y="88"/>
                    <a:pt x="4" y="93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3" y="122"/>
                    <a:pt x="36" y="123"/>
                    <a:pt x="39" y="123"/>
                  </a:cubicBezTo>
                  <a:cubicBezTo>
                    <a:pt x="42" y="123"/>
                    <a:pt x="45" y="122"/>
                    <a:pt x="47" y="120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7" y="108"/>
                    <a:pt x="121" y="105"/>
                    <a:pt x="123" y="100"/>
                  </a:cubicBezTo>
                  <a:cubicBezTo>
                    <a:pt x="124" y="96"/>
                    <a:pt x="123" y="91"/>
                    <a:pt x="120" y="88"/>
                  </a:cubicBezTo>
                  <a:lnTo>
                    <a:pt x="36" y="4"/>
                  </a:lnTo>
                  <a:close/>
                  <a:moveTo>
                    <a:pt x="54" y="102"/>
                  </a:moveTo>
                  <a:cubicBezTo>
                    <a:pt x="42" y="114"/>
                    <a:pt x="42" y="114"/>
                    <a:pt x="42" y="114"/>
                  </a:cubicBezTo>
                  <a:cubicBezTo>
                    <a:pt x="41" y="115"/>
                    <a:pt x="40" y="115"/>
                    <a:pt x="39" y="115"/>
                  </a:cubicBezTo>
                  <a:cubicBezTo>
                    <a:pt x="39" y="115"/>
                    <a:pt x="37" y="115"/>
                    <a:pt x="36" y="114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6"/>
                    <a:pt x="8" y="85"/>
                    <a:pt x="8" y="85"/>
                  </a:cubicBezTo>
                  <a:cubicBezTo>
                    <a:pt x="8" y="84"/>
                    <a:pt x="9" y="83"/>
                    <a:pt x="10" y="82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lose/>
                  <a:moveTo>
                    <a:pt x="59" y="100"/>
                  </a:moveTo>
                  <a:cubicBezTo>
                    <a:pt x="59" y="100"/>
                    <a:pt x="58" y="100"/>
                    <a:pt x="57" y="10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6"/>
                    <a:pt x="24" y="65"/>
                    <a:pt x="24" y="6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05" y="100"/>
                    <a:pt x="105" y="100"/>
                    <a:pt x="105" y="100"/>
                  </a:cubicBezTo>
                  <a:lnTo>
                    <a:pt x="59" y="100"/>
                  </a:lnTo>
                  <a:close/>
                  <a:moveTo>
                    <a:pt x="116" y="98"/>
                  </a:moveTo>
                  <a:cubicBezTo>
                    <a:pt x="115" y="99"/>
                    <a:pt x="114" y="100"/>
                    <a:pt x="112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5" y="9"/>
                    <a:pt x="26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4"/>
                    <a:pt x="116" y="96"/>
                    <a:pt x="116" y="98"/>
                  </a:cubicBezTo>
                  <a:close/>
                  <a:moveTo>
                    <a:pt x="116" y="98"/>
                  </a:moveTo>
                  <a:cubicBezTo>
                    <a:pt x="116" y="98"/>
                    <a:pt x="116" y="98"/>
                    <a:pt x="116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19">
              <a:extLst>
                <a:ext uri="{FF2B5EF4-FFF2-40B4-BE49-F238E27FC236}">
                  <a16:creationId xmlns:a16="http://schemas.microsoft.com/office/drawing/2014/main" xmlns="" id="{19A3288E-05A8-FA40-B82A-A08DC677F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525" y="2703513"/>
              <a:ext cx="166688" cy="16986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50" y="54"/>
                </a:cxn>
                <a:cxn ang="0">
                  <a:pos x="54" y="58"/>
                </a:cxn>
                <a:cxn ang="0">
                  <a:pos x="57" y="54"/>
                </a:cxn>
                <a:cxn ang="0">
                  <a:pos x="57" y="5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57" h="5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9" y="8"/>
                    <a:pt x="50" y="29"/>
                    <a:pt x="50" y="54"/>
                  </a:cubicBezTo>
                  <a:cubicBezTo>
                    <a:pt x="50" y="56"/>
                    <a:pt x="52" y="58"/>
                    <a:pt x="54" y="58"/>
                  </a:cubicBezTo>
                  <a:cubicBezTo>
                    <a:pt x="56" y="58"/>
                    <a:pt x="57" y="5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24"/>
                    <a:pt x="3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261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уководство по использованию элементов фирменного стиля для презентаций"/>
          <p:cNvSpPr txBox="1">
            <a:spLocks/>
          </p:cNvSpPr>
          <p:nvPr/>
        </p:nvSpPr>
        <p:spPr>
          <a:xfrm>
            <a:off x="301568" y="339219"/>
            <a:ext cx="8810348" cy="751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164E67"/>
                </a:solidFill>
                <a:latin typeface="Century Gothic" panose="020B0502020202020204" pitchFamily="34" charset="0"/>
              </a:rPr>
              <a:t>Договор об оказании услуг в организациях отдыха детей и их оздоровления</a:t>
            </a:r>
          </a:p>
          <a:p>
            <a:pPr algn="l"/>
            <a:endParaRPr lang="ru-RU" sz="3600" dirty="0">
              <a:solidFill>
                <a:srgbClr val="164E6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5435" y="2506406"/>
            <a:ext cx="853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Примерная форма договора об организации отдыха и оздоровления ребенка </a:t>
            </a:r>
            <a:r>
              <a:rPr lang="ru-RU" sz="1600" dirty="0">
                <a:latin typeface="Century Gothic" panose="020B0502020202020204" pitchFamily="34" charset="0"/>
              </a:rPr>
              <a:t>(утверждена приказом Министерства просвещения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Российской Федерации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от 23 августа 2018 г. № 6)</a:t>
            </a:r>
          </a:p>
        </p:txBody>
      </p:sp>
      <p:grpSp>
        <p:nvGrpSpPr>
          <p:cNvPr id="10" name="Group 159">
            <a:extLst>
              <a:ext uri="{FF2B5EF4-FFF2-40B4-BE49-F238E27FC236}">
                <a16:creationId xmlns:a16="http://schemas.microsoft.com/office/drawing/2014/main" xmlns="" id="{A27096BF-8BCC-E948-B66B-B189F65DA27F}"/>
              </a:ext>
            </a:extLst>
          </p:cNvPr>
          <p:cNvGrpSpPr/>
          <p:nvPr/>
        </p:nvGrpSpPr>
        <p:grpSpPr>
          <a:xfrm>
            <a:off x="1279843" y="2637772"/>
            <a:ext cx="661497" cy="651158"/>
            <a:chOff x="704850" y="2703513"/>
            <a:chExt cx="363538" cy="360363"/>
          </a:xfrm>
          <a:solidFill>
            <a:srgbClr val="DC575C"/>
          </a:solidFill>
        </p:grpSpPr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xmlns="" id="{2781FB7E-80ED-AB42-AA60-40D8669B8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2751138"/>
              <a:ext cx="117475" cy="117475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36" y="38"/>
                </a:cxn>
                <a:cxn ang="0">
                  <a:pos x="38" y="40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36" y="38"/>
                </a:cxn>
              </a:cxnLst>
              <a:rect l="0" t="0" r="r" b="b"/>
              <a:pathLst>
                <a:path w="40" h="40"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39"/>
                    <a:pt x="37" y="40"/>
                    <a:pt x="38" y="40"/>
                  </a:cubicBezTo>
                  <a:cubicBezTo>
                    <a:pt x="39" y="40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17"/>
                    <a:pt x="2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1" y="3"/>
                    <a:pt x="36" y="19"/>
                    <a:pt x="36" y="38"/>
                  </a:cubicBezTo>
                  <a:close/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xmlns="" id="{48632095-81D9-134B-B1B5-41A1D4254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" y="2703513"/>
              <a:ext cx="363538" cy="36036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6" y="12"/>
                </a:cxn>
                <a:cxn ang="0">
                  <a:pos x="16" y="64"/>
                </a:cxn>
                <a:cxn ang="0">
                  <a:pos x="4" y="76"/>
                </a:cxn>
                <a:cxn ang="0">
                  <a:pos x="4" y="93"/>
                </a:cxn>
                <a:cxn ang="0">
                  <a:pos x="31" y="120"/>
                </a:cxn>
                <a:cxn ang="0">
                  <a:pos x="39" y="123"/>
                </a:cxn>
                <a:cxn ang="0">
                  <a:pos x="47" y="120"/>
                </a:cxn>
                <a:cxn ang="0">
                  <a:pos x="59" y="108"/>
                </a:cxn>
                <a:cxn ang="0">
                  <a:pos x="112" y="108"/>
                </a:cxn>
                <a:cxn ang="0">
                  <a:pos x="123" y="100"/>
                </a:cxn>
                <a:cxn ang="0">
                  <a:pos x="120" y="88"/>
                </a:cxn>
                <a:cxn ang="0">
                  <a:pos x="36" y="4"/>
                </a:cxn>
                <a:cxn ang="0">
                  <a:pos x="54" y="102"/>
                </a:cxn>
                <a:cxn ang="0">
                  <a:pos x="42" y="114"/>
                </a:cxn>
                <a:cxn ang="0">
                  <a:pos x="39" y="115"/>
                </a:cxn>
                <a:cxn ang="0">
                  <a:pos x="36" y="114"/>
                </a:cxn>
                <a:cxn ang="0">
                  <a:pos x="10" y="87"/>
                </a:cxn>
                <a:cxn ang="0">
                  <a:pos x="8" y="85"/>
                </a:cxn>
                <a:cxn ang="0">
                  <a:pos x="10" y="82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54" y="102"/>
                </a:cxn>
                <a:cxn ang="0">
                  <a:pos x="54" y="102"/>
                </a:cxn>
                <a:cxn ang="0">
                  <a:pos x="59" y="100"/>
                </a:cxn>
                <a:cxn ang="0">
                  <a:pos x="57" y="100"/>
                </a:cxn>
                <a:cxn ang="0">
                  <a:pos x="23" y="66"/>
                </a:cxn>
                <a:cxn ang="0">
                  <a:pos x="24" y="64"/>
                </a:cxn>
                <a:cxn ang="0">
                  <a:pos x="24" y="18"/>
                </a:cxn>
                <a:cxn ang="0">
                  <a:pos x="105" y="100"/>
                </a:cxn>
                <a:cxn ang="0">
                  <a:pos x="59" y="100"/>
                </a:cxn>
                <a:cxn ang="0">
                  <a:pos x="116" y="98"/>
                </a:cxn>
                <a:cxn ang="0">
                  <a:pos x="112" y="100"/>
                </a:cxn>
                <a:cxn ang="0">
                  <a:pos x="111" y="100"/>
                </a:cxn>
                <a:cxn ang="0">
                  <a:pos x="24" y="13"/>
                </a:cxn>
                <a:cxn ang="0">
                  <a:pos x="24" y="12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115" y="93"/>
                </a:cxn>
                <a:cxn ang="0">
                  <a:pos x="116" y="98"/>
                </a:cxn>
                <a:cxn ang="0">
                  <a:pos x="116" y="98"/>
                </a:cxn>
                <a:cxn ang="0">
                  <a:pos x="116" y="98"/>
                </a:cxn>
              </a:cxnLst>
              <a:rect l="0" t="0" r="r" b="b"/>
              <a:pathLst>
                <a:path w="124" h="123">
                  <a:moveTo>
                    <a:pt x="36" y="4"/>
                  </a:moveTo>
                  <a:cubicBezTo>
                    <a:pt x="34" y="1"/>
                    <a:pt x="31" y="0"/>
                    <a:pt x="28" y="0"/>
                  </a:cubicBezTo>
                  <a:cubicBezTo>
                    <a:pt x="26" y="0"/>
                    <a:pt x="25" y="0"/>
                    <a:pt x="23" y="1"/>
                  </a:cubicBezTo>
                  <a:cubicBezTo>
                    <a:pt x="19" y="3"/>
                    <a:pt x="16" y="7"/>
                    <a:pt x="16" y="1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81"/>
                    <a:pt x="0" y="88"/>
                    <a:pt x="4" y="93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3" y="122"/>
                    <a:pt x="36" y="123"/>
                    <a:pt x="39" y="123"/>
                  </a:cubicBezTo>
                  <a:cubicBezTo>
                    <a:pt x="42" y="123"/>
                    <a:pt x="45" y="122"/>
                    <a:pt x="47" y="120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7" y="108"/>
                    <a:pt x="121" y="105"/>
                    <a:pt x="123" y="100"/>
                  </a:cubicBezTo>
                  <a:cubicBezTo>
                    <a:pt x="124" y="96"/>
                    <a:pt x="123" y="91"/>
                    <a:pt x="120" y="88"/>
                  </a:cubicBezTo>
                  <a:lnTo>
                    <a:pt x="36" y="4"/>
                  </a:lnTo>
                  <a:close/>
                  <a:moveTo>
                    <a:pt x="54" y="102"/>
                  </a:moveTo>
                  <a:cubicBezTo>
                    <a:pt x="42" y="114"/>
                    <a:pt x="42" y="114"/>
                    <a:pt x="42" y="114"/>
                  </a:cubicBezTo>
                  <a:cubicBezTo>
                    <a:pt x="41" y="115"/>
                    <a:pt x="40" y="115"/>
                    <a:pt x="39" y="115"/>
                  </a:cubicBezTo>
                  <a:cubicBezTo>
                    <a:pt x="39" y="115"/>
                    <a:pt x="37" y="115"/>
                    <a:pt x="36" y="114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6"/>
                    <a:pt x="8" y="85"/>
                    <a:pt x="8" y="85"/>
                  </a:cubicBezTo>
                  <a:cubicBezTo>
                    <a:pt x="8" y="84"/>
                    <a:pt x="9" y="83"/>
                    <a:pt x="10" y="82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lose/>
                  <a:moveTo>
                    <a:pt x="59" y="100"/>
                  </a:moveTo>
                  <a:cubicBezTo>
                    <a:pt x="59" y="100"/>
                    <a:pt x="58" y="100"/>
                    <a:pt x="57" y="10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6"/>
                    <a:pt x="24" y="65"/>
                    <a:pt x="24" y="6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05" y="100"/>
                    <a:pt x="105" y="100"/>
                    <a:pt x="105" y="100"/>
                  </a:cubicBezTo>
                  <a:lnTo>
                    <a:pt x="59" y="100"/>
                  </a:lnTo>
                  <a:close/>
                  <a:moveTo>
                    <a:pt x="116" y="98"/>
                  </a:moveTo>
                  <a:cubicBezTo>
                    <a:pt x="115" y="99"/>
                    <a:pt x="114" y="100"/>
                    <a:pt x="112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5" y="9"/>
                    <a:pt x="26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4"/>
                    <a:pt x="116" y="96"/>
                    <a:pt x="116" y="98"/>
                  </a:cubicBezTo>
                  <a:close/>
                  <a:moveTo>
                    <a:pt x="116" y="98"/>
                  </a:moveTo>
                  <a:cubicBezTo>
                    <a:pt x="116" y="98"/>
                    <a:pt x="116" y="98"/>
                    <a:pt x="116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19">
              <a:extLst>
                <a:ext uri="{FF2B5EF4-FFF2-40B4-BE49-F238E27FC236}">
                  <a16:creationId xmlns:a16="http://schemas.microsoft.com/office/drawing/2014/main" xmlns="" id="{19A3288E-05A8-FA40-B82A-A08DC677F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525" y="2703513"/>
              <a:ext cx="166688" cy="16986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50" y="54"/>
                </a:cxn>
                <a:cxn ang="0">
                  <a:pos x="54" y="58"/>
                </a:cxn>
                <a:cxn ang="0">
                  <a:pos x="57" y="54"/>
                </a:cxn>
                <a:cxn ang="0">
                  <a:pos x="57" y="5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57" h="5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9" y="8"/>
                    <a:pt x="50" y="29"/>
                    <a:pt x="50" y="54"/>
                  </a:cubicBezTo>
                  <a:cubicBezTo>
                    <a:pt x="50" y="56"/>
                    <a:pt x="52" y="58"/>
                    <a:pt x="54" y="58"/>
                  </a:cubicBezTo>
                  <a:cubicBezTo>
                    <a:pt x="56" y="58"/>
                    <a:pt x="57" y="5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24"/>
                    <a:pt x="3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794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1500</Words>
  <Application>Microsoft Office PowerPoint</Application>
  <PresentationFormat>Произвольный</PresentationFormat>
  <Paragraphs>228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документы</vt:lpstr>
      <vt:lpstr>Федеральные документы</vt:lpstr>
      <vt:lpstr>Федеральные документы</vt:lpstr>
      <vt:lpstr>Федеральные документы</vt:lpstr>
      <vt:lpstr>Федеральные документы</vt:lpstr>
      <vt:lpstr>Федеральные документы</vt:lpstr>
      <vt:lpstr>Федеральные документы</vt:lpstr>
      <vt:lpstr>Презентация PowerPoint</vt:lpstr>
      <vt:lpstr>Рекомендации по примерному содержанию ОП, реализуемых в организациях, осуществляющих отдых и оздоровление детей</vt:lpstr>
      <vt:lpstr>Рекомендации по примерному содержанию ОП, реализуемых в организациях, осуществляющих отдых и оздоровление детей</vt:lpstr>
      <vt:lpstr>Рекомендации по примерному содержанию ОП, реализуемых в организациях, осуществляющих отдых и оздоровление детей</vt:lpstr>
      <vt:lpstr>Рекомендации по примерному содержанию ОП, реализуемых в организациях, осуществляющих отдых и оздоровление детей</vt:lpstr>
      <vt:lpstr>Какие программы могут быть?</vt:lpstr>
      <vt:lpstr>Структура программ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Журавлёва Марина Владимировна</dc:creator>
  <cp:lastModifiedBy>MI_Voronkova</cp:lastModifiedBy>
  <cp:revision>98</cp:revision>
  <dcterms:created xsi:type="dcterms:W3CDTF">2021-01-27T06:46:56Z</dcterms:created>
  <dcterms:modified xsi:type="dcterms:W3CDTF">2021-03-05T02:43:59Z</dcterms:modified>
</cp:coreProperties>
</file>