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9" r:id="rId3"/>
    <p:sldId id="301" r:id="rId4"/>
    <p:sldId id="302" r:id="rId5"/>
    <p:sldId id="304" r:id="rId6"/>
    <p:sldId id="280" r:id="rId7"/>
    <p:sldId id="305" r:id="rId8"/>
    <p:sldId id="306" r:id="rId9"/>
    <p:sldId id="307" r:id="rId10"/>
    <p:sldId id="308" r:id="rId11"/>
    <p:sldId id="311" r:id="rId12"/>
    <p:sldId id="312" r:id="rId13"/>
    <p:sldId id="309" r:id="rId14"/>
    <p:sldId id="315" r:id="rId15"/>
    <p:sldId id="317" r:id="rId16"/>
    <p:sldId id="286" r:id="rId17"/>
    <p:sldId id="314" r:id="rId18"/>
    <p:sldId id="316" r:id="rId19"/>
    <p:sldId id="284" r:id="rId20"/>
    <p:sldId id="299" r:id="rId21"/>
    <p:sldId id="294" r:id="rId22"/>
    <p:sldId id="295" r:id="rId23"/>
    <p:sldId id="296" r:id="rId24"/>
    <p:sldId id="297" r:id="rId25"/>
    <p:sldId id="323" r:id="rId26"/>
    <p:sldId id="324" r:id="rId27"/>
    <p:sldId id="318" r:id="rId28"/>
    <p:sldId id="319" r:id="rId29"/>
    <p:sldId id="320" r:id="rId30"/>
    <p:sldId id="321" r:id="rId31"/>
    <p:sldId id="322" r:id="rId32"/>
    <p:sldId id="29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6" autoAdjust="0"/>
    <p:restoredTop sz="95596" autoAdjust="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E0C93-5EB1-4DCD-9624-5F262B6DDCE3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11DE458-8729-4694-AECD-BC23150AAF2F}">
      <dgm:prSet phldrT="[Текст]"/>
      <dgm:spPr/>
      <dgm:t>
        <a:bodyPr/>
        <a:lstStyle/>
        <a:p>
          <a:r>
            <a:rPr lang="ru-RU" b="1" dirty="0" smtClean="0"/>
            <a:t>Актуальной</a:t>
          </a:r>
          <a:endParaRPr lang="ru-RU" b="1" dirty="0"/>
        </a:p>
      </dgm:t>
    </dgm:pt>
    <dgm:pt modelId="{12E4A19B-DDEE-4E62-A56B-888B0BE4257D}" type="parTrans" cxnId="{082BC3B5-FF70-46ED-B349-6E53F1E82E8E}">
      <dgm:prSet/>
      <dgm:spPr/>
      <dgm:t>
        <a:bodyPr/>
        <a:lstStyle/>
        <a:p>
          <a:endParaRPr lang="ru-RU"/>
        </a:p>
      </dgm:t>
    </dgm:pt>
    <dgm:pt modelId="{7C81E58D-4C45-47C8-947C-B960EDE8BC0C}" type="sibTrans" cxnId="{082BC3B5-FF70-46ED-B349-6E53F1E82E8E}">
      <dgm:prSet/>
      <dgm:spPr/>
      <dgm:t>
        <a:bodyPr/>
        <a:lstStyle/>
        <a:p>
          <a:endParaRPr lang="ru-RU"/>
        </a:p>
      </dgm:t>
    </dgm:pt>
    <dgm:pt modelId="{095B73B2-92C2-4278-9482-591B8BDE07D9}">
      <dgm:prSet phldrT="[Текст]" custT="1"/>
      <dgm:spPr/>
      <dgm:t>
        <a:bodyPr/>
        <a:lstStyle/>
        <a:p>
          <a:r>
            <a:rPr lang="ru-RU" sz="1800" b="1" dirty="0" smtClean="0"/>
            <a:t>Учитывать  запрос   и  потребности и   детей,  времени,  коллектива , территории и т.д.)</a:t>
          </a:r>
          <a:endParaRPr lang="ru-RU" sz="1800" b="1" dirty="0"/>
        </a:p>
      </dgm:t>
    </dgm:pt>
    <dgm:pt modelId="{44B0B8C0-1C09-4BC2-9E07-FE1BF07BB36D}" type="parTrans" cxnId="{ADE83EE6-7698-4B73-B8B4-FB6FD4CF4DA2}">
      <dgm:prSet/>
      <dgm:spPr/>
      <dgm:t>
        <a:bodyPr/>
        <a:lstStyle/>
        <a:p>
          <a:endParaRPr lang="ru-RU"/>
        </a:p>
      </dgm:t>
    </dgm:pt>
    <dgm:pt modelId="{68A8C93F-9716-477F-8D6F-53FA54E7BFD6}" type="sibTrans" cxnId="{ADE83EE6-7698-4B73-B8B4-FB6FD4CF4DA2}">
      <dgm:prSet/>
      <dgm:spPr/>
      <dgm:t>
        <a:bodyPr/>
        <a:lstStyle/>
        <a:p>
          <a:endParaRPr lang="ru-RU"/>
        </a:p>
      </dgm:t>
    </dgm:pt>
    <dgm:pt modelId="{95611066-0074-426E-951B-A33445E6AEE1}">
      <dgm:prSet phldrT="[Текст]"/>
      <dgm:spPr/>
      <dgm:t>
        <a:bodyPr/>
        <a:lstStyle/>
        <a:p>
          <a:r>
            <a:rPr lang="ru-RU" b="1" dirty="0" smtClean="0"/>
            <a:t>Целостной</a:t>
          </a:r>
          <a:endParaRPr lang="ru-RU" b="1" dirty="0"/>
        </a:p>
      </dgm:t>
    </dgm:pt>
    <dgm:pt modelId="{0CD59F6E-DC6D-4E23-9C0A-D651E6A4F4E3}" type="parTrans" cxnId="{DE739133-3FD5-4C86-B146-35B434320F15}">
      <dgm:prSet/>
      <dgm:spPr/>
      <dgm:t>
        <a:bodyPr/>
        <a:lstStyle/>
        <a:p>
          <a:endParaRPr lang="ru-RU"/>
        </a:p>
      </dgm:t>
    </dgm:pt>
    <dgm:pt modelId="{B33913DC-47B5-4518-8FD5-0FBDE06BC3D3}" type="sibTrans" cxnId="{DE739133-3FD5-4C86-B146-35B434320F15}">
      <dgm:prSet/>
      <dgm:spPr/>
      <dgm:t>
        <a:bodyPr/>
        <a:lstStyle/>
        <a:p>
          <a:endParaRPr lang="ru-RU"/>
        </a:p>
      </dgm:t>
    </dgm:pt>
    <dgm:pt modelId="{06D30354-3729-495C-A750-75C094CC37B3}">
      <dgm:prSet phldrT="[Текст]" custT="1"/>
      <dgm:spPr/>
      <dgm:t>
        <a:bodyPr/>
        <a:lstStyle/>
        <a:p>
          <a:r>
            <a:rPr lang="ru-RU" sz="1800" b="1" dirty="0" smtClean="0"/>
            <a:t>Составлять  единую  систему   действий  от  целей до  результата </a:t>
          </a:r>
          <a:endParaRPr lang="ru-RU" sz="1800" b="1" dirty="0"/>
        </a:p>
      </dgm:t>
    </dgm:pt>
    <dgm:pt modelId="{6B8D9ED1-064D-4422-A2BC-21CB83A9B797}" type="parTrans" cxnId="{681F3EC8-AA75-4825-8867-96F1EC6E45BE}">
      <dgm:prSet/>
      <dgm:spPr/>
      <dgm:t>
        <a:bodyPr/>
        <a:lstStyle/>
        <a:p>
          <a:endParaRPr lang="ru-RU"/>
        </a:p>
      </dgm:t>
    </dgm:pt>
    <dgm:pt modelId="{8F90E9C2-E56D-47A3-B2E2-A07B8B5E7462}" type="sibTrans" cxnId="{681F3EC8-AA75-4825-8867-96F1EC6E45BE}">
      <dgm:prSet/>
      <dgm:spPr/>
      <dgm:t>
        <a:bodyPr/>
        <a:lstStyle/>
        <a:p>
          <a:endParaRPr lang="ru-RU"/>
        </a:p>
      </dgm:t>
    </dgm:pt>
    <dgm:pt modelId="{79FDF23B-74AC-4FAA-A1D4-2FFEA294A149}">
      <dgm:prSet phldrT="[Текст]"/>
      <dgm:spPr/>
      <dgm:t>
        <a:bodyPr/>
        <a:lstStyle/>
        <a:p>
          <a:r>
            <a:rPr lang="ru-RU" b="1" dirty="0" smtClean="0"/>
            <a:t>Реалистичной</a:t>
          </a:r>
          <a:endParaRPr lang="ru-RU" b="1" dirty="0"/>
        </a:p>
      </dgm:t>
    </dgm:pt>
    <dgm:pt modelId="{2C8A4D32-E0C3-4C13-A376-A8A6185D48CC}" type="parTrans" cxnId="{838C8872-232C-46F1-8860-CE701B93DA7A}">
      <dgm:prSet/>
      <dgm:spPr/>
      <dgm:t>
        <a:bodyPr/>
        <a:lstStyle/>
        <a:p>
          <a:endParaRPr lang="ru-RU"/>
        </a:p>
      </dgm:t>
    </dgm:pt>
    <dgm:pt modelId="{300D7E12-CF28-4496-8EB5-4539EA78A5ED}" type="sibTrans" cxnId="{838C8872-232C-46F1-8860-CE701B93DA7A}">
      <dgm:prSet/>
      <dgm:spPr/>
      <dgm:t>
        <a:bodyPr/>
        <a:lstStyle/>
        <a:p>
          <a:endParaRPr lang="ru-RU"/>
        </a:p>
      </dgm:t>
    </dgm:pt>
    <dgm:pt modelId="{8DD3870C-E09D-4891-9C8A-332CEBB1E266}">
      <dgm:prSet phldrT="[Текст]" custT="1"/>
      <dgm:spPr/>
      <dgm:t>
        <a:bodyPr/>
        <a:lstStyle/>
        <a:p>
          <a:r>
            <a:rPr lang="ru-RU" sz="1800" b="1" dirty="0" smtClean="0"/>
            <a:t>Быть выполнимой. Учитывать  возможности лагеря и коллектива</a:t>
          </a:r>
          <a:endParaRPr lang="ru-RU" sz="1800" b="1" dirty="0"/>
        </a:p>
      </dgm:t>
    </dgm:pt>
    <dgm:pt modelId="{02239E59-A464-43C6-AB92-EE60881E89DF}" type="parTrans" cxnId="{D450A806-B501-4C54-9FE4-EE4022DA5683}">
      <dgm:prSet/>
      <dgm:spPr/>
      <dgm:t>
        <a:bodyPr/>
        <a:lstStyle/>
        <a:p>
          <a:endParaRPr lang="ru-RU"/>
        </a:p>
      </dgm:t>
    </dgm:pt>
    <dgm:pt modelId="{761449FB-8F5E-4E1A-9E58-E17D4E29EAA7}" type="sibTrans" cxnId="{D450A806-B501-4C54-9FE4-EE4022DA5683}">
      <dgm:prSet/>
      <dgm:spPr/>
      <dgm:t>
        <a:bodyPr/>
        <a:lstStyle/>
        <a:p>
          <a:endParaRPr lang="ru-RU"/>
        </a:p>
      </dgm:t>
    </dgm:pt>
    <dgm:pt modelId="{A7C3A856-DE9D-4A0E-9369-A75A54CA8925}">
      <dgm:prSet/>
      <dgm:spPr/>
      <dgm:t>
        <a:bodyPr/>
        <a:lstStyle/>
        <a:p>
          <a:r>
            <a:rPr lang="ru-RU" b="1" dirty="0" smtClean="0"/>
            <a:t>Оригинально</a:t>
          </a:r>
          <a:r>
            <a:rPr lang="ru-RU" dirty="0" smtClean="0"/>
            <a:t>й</a:t>
          </a:r>
          <a:endParaRPr lang="ru-RU" dirty="0"/>
        </a:p>
      </dgm:t>
    </dgm:pt>
    <dgm:pt modelId="{E20D88CE-2581-4C58-8FD1-BF4454C002B9}" type="parTrans" cxnId="{D8D62032-2DFB-4B70-AE0C-B478F9499336}">
      <dgm:prSet/>
      <dgm:spPr/>
      <dgm:t>
        <a:bodyPr/>
        <a:lstStyle/>
        <a:p>
          <a:endParaRPr lang="ru-RU"/>
        </a:p>
      </dgm:t>
    </dgm:pt>
    <dgm:pt modelId="{934A35F8-ED76-4051-B6FA-C6BB9F5E6ECD}" type="sibTrans" cxnId="{D8D62032-2DFB-4B70-AE0C-B478F9499336}">
      <dgm:prSet/>
      <dgm:spPr/>
      <dgm:t>
        <a:bodyPr/>
        <a:lstStyle/>
        <a:p>
          <a:endParaRPr lang="ru-RU"/>
        </a:p>
      </dgm:t>
    </dgm:pt>
    <dgm:pt modelId="{67331AC7-3CAE-4BD9-A111-584B42F2081E}">
      <dgm:prSet custT="1"/>
      <dgm:spPr/>
      <dgm:t>
        <a:bodyPr/>
        <a:lstStyle/>
        <a:p>
          <a:r>
            <a:rPr lang="ru-RU" sz="1800" b="1" dirty="0" smtClean="0"/>
            <a:t>Отражать специфику лагеря, его своеобразие, индивидуальность детей.</a:t>
          </a:r>
          <a:endParaRPr lang="ru-RU" sz="1800" b="1" dirty="0"/>
        </a:p>
      </dgm:t>
    </dgm:pt>
    <dgm:pt modelId="{4C8A0DA3-7556-45A8-8B73-87409992210E}" type="parTrans" cxnId="{CE94F9BE-EE55-4CF1-B317-F2E9666826E5}">
      <dgm:prSet/>
      <dgm:spPr/>
      <dgm:t>
        <a:bodyPr/>
        <a:lstStyle/>
        <a:p>
          <a:endParaRPr lang="ru-RU"/>
        </a:p>
      </dgm:t>
    </dgm:pt>
    <dgm:pt modelId="{2A9E7DD1-2353-4934-8323-AA3045586D0A}" type="sibTrans" cxnId="{CE94F9BE-EE55-4CF1-B317-F2E9666826E5}">
      <dgm:prSet/>
      <dgm:spPr/>
      <dgm:t>
        <a:bodyPr/>
        <a:lstStyle/>
        <a:p>
          <a:endParaRPr lang="ru-RU"/>
        </a:p>
      </dgm:t>
    </dgm:pt>
    <dgm:pt modelId="{037AC072-20DF-40FC-9E1D-AEE466FF9939}">
      <dgm:prSet/>
      <dgm:spPr/>
      <dgm:t>
        <a:bodyPr/>
        <a:lstStyle/>
        <a:p>
          <a:r>
            <a:rPr lang="ru-RU" b="1" dirty="0" smtClean="0"/>
            <a:t>Контролируемой</a:t>
          </a:r>
          <a:endParaRPr lang="ru-RU" b="1" dirty="0"/>
        </a:p>
      </dgm:t>
    </dgm:pt>
    <dgm:pt modelId="{55C09C30-BE5F-4A71-9C22-C74CEBE0B647}" type="parTrans" cxnId="{A27226C0-C999-4E8A-ADDE-6A5F4690A4EE}">
      <dgm:prSet/>
      <dgm:spPr/>
      <dgm:t>
        <a:bodyPr/>
        <a:lstStyle/>
        <a:p>
          <a:endParaRPr lang="ru-RU"/>
        </a:p>
      </dgm:t>
    </dgm:pt>
    <dgm:pt modelId="{4D4CFE3B-38F9-443A-B389-6D25B6A20808}" type="sibTrans" cxnId="{A27226C0-C999-4E8A-ADDE-6A5F4690A4EE}">
      <dgm:prSet/>
      <dgm:spPr/>
      <dgm:t>
        <a:bodyPr/>
        <a:lstStyle/>
        <a:p>
          <a:endParaRPr lang="ru-RU"/>
        </a:p>
      </dgm:t>
    </dgm:pt>
    <dgm:pt modelId="{2D066A1C-1643-42F9-8CB4-8E0BD34BE729}">
      <dgm:prSet custT="1"/>
      <dgm:spPr/>
      <dgm:t>
        <a:bodyPr/>
        <a:lstStyle/>
        <a:p>
          <a:r>
            <a:rPr lang="ru-RU" sz="1800" b="1" dirty="0" smtClean="0"/>
            <a:t>Определять ожидаемые результаты и параметры  проверки   результатов</a:t>
          </a:r>
          <a:endParaRPr lang="ru-RU" sz="1800" dirty="0"/>
        </a:p>
      </dgm:t>
    </dgm:pt>
    <dgm:pt modelId="{43A32198-5C78-4AE6-9E04-3AFCEAD83202}" type="parTrans" cxnId="{D340BC1C-5A01-4DA9-AAA5-E3DC025A8FFF}">
      <dgm:prSet/>
      <dgm:spPr/>
      <dgm:t>
        <a:bodyPr/>
        <a:lstStyle/>
        <a:p>
          <a:endParaRPr lang="ru-RU"/>
        </a:p>
      </dgm:t>
    </dgm:pt>
    <dgm:pt modelId="{EF5D6377-7BDE-4392-AEBA-40E7CCF1A2F3}" type="sibTrans" cxnId="{D340BC1C-5A01-4DA9-AAA5-E3DC025A8FFF}">
      <dgm:prSet/>
      <dgm:spPr/>
      <dgm:t>
        <a:bodyPr/>
        <a:lstStyle/>
        <a:p>
          <a:endParaRPr lang="ru-RU"/>
        </a:p>
      </dgm:t>
    </dgm:pt>
    <dgm:pt modelId="{BBB2DC5A-FAB2-4938-8009-300E16FA18E3}" type="pres">
      <dgm:prSet presAssocID="{DE6E0C93-5EB1-4DCD-9624-5F262B6DD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E1B05-C154-4251-AF36-5F0D27A10D9E}" type="pres">
      <dgm:prSet presAssocID="{C11DE458-8729-4694-AECD-BC23150AAF2F}" presName="linNode" presStyleCnt="0"/>
      <dgm:spPr/>
    </dgm:pt>
    <dgm:pt modelId="{C4A8367A-3BC3-4650-BC1A-0BA373F06BE4}" type="pres">
      <dgm:prSet presAssocID="{C11DE458-8729-4694-AECD-BC23150AAF2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98313-CAB4-4424-A6BE-A84B89628235}" type="pres">
      <dgm:prSet presAssocID="{C11DE458-8729-4694-AECD-BC23150AAF2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9D1F2-789C-4DA6-AB8F-867E0C870DAA}" type="pres">
      <dgm:prSet presAssocID="{7C81E58D-4C45-47C8-947C-B960EDE8BC0C}" presName="sp" presStyleCnt="0"/>
      <dgm:spPr/>
    </dgm:pt>
    <dgm:pt modelId="{E0AA9803-4AED-4943-BFEB-14493B046FAB}" type="pres">
      <dgm:prSet presAssocID="{95611066-0074-426E-951B-A33445E6AEE1}" presName="linNode" presStyleCnt="0"/>
      <dgm:spPr/>
    </dgm:pt>
    <dgm:pt modelId="{159A3008-8C21-40FF-AF98-C5E326BDB9B4}" type="pres">
      <dgm:prSet presAssocID="{95611066-0074-426E-951B-A33445E6AEE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6CDC0-7F71-4525-B746-1F266BF44347}" type="pres">
      <dgm:prSet presAssocID="{95611066-0074-426E-951B-A33445E6AEE1}" presName="descendantText" presStyleLbl="alignAccFollowNode1" presStyleIdx="1" presStyleCnt="5" custLinFactNeighborX="374" custLinFactNeighborY="-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2337A-C229-452A-B2B9-6A05CE1E6EFB}" type="pres">
      <dgm:prSet presAssocID="{B33913DC-47B5-4518-8FD5-0FBDE06BC3D3}" presName="sp" presStyleCnt="0"/>
      <dgm:spPr/>
    </dgm:pt>
    <dgm:pt modelId="{C4CF0D14-0927-428D-8E7A-03D0F01245EC}" type="pres">
      <dgm:prSet presAssocID="{79FDF23B-74AC-4FAA-A1D4-2FFEA294A149}" presName="linNode" presStyleCnt="0"/>
      <dgm:spPr/>
    </dgm:pt>
    <dgm:pt modelId="{083E9E87-3F9B-42A7-BB18-AA1C5396CC3E}" type="pres">
      <dgm:prSet presAssocID="{79FDF23B-74AC-4FAA-A1D4-2FFEA294A14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3B0E4-FBCD-4FE0-9453-E7E984E812A8}" type="pres">
      <dgm:prSet presAssocID="{79FDF23B-74AC-4FAA-A1D4-2FFEA294A14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38911-536D-4590-9E08-E4CFF4C371B6}" type="pres">
      <dgm:prSet presAssocID="{300D7E12-CF28-4496-8EB5-4539EA78A5ED}" presName="sp" presStyleCnt="0"/>
      <dgm:spPr/>
    </dgm:pt>
    <dgm:pt modelId="{2D077311-9D48-42A5-944E-BF92C0F1338A}" type="pres">
      <dgm:prSet presAssocID="{A7C3A856-DE9D-4A0E-9369-A75A54CA8925}" presName="linNode" presStyleCnt="0"/>
      <dgm:spPr/>
    </dgm:pt>
    <dgm:pt modelId="{28E5F965-A509-4474-ADBB-0BE1CF98C31F}" type="pres">
      <dgm:prSet presAssocID="{A7C3A856-DE9D-4A0E-9369-A75A54CA8925}" presName="parentText" presStyleLbl="node1" presStyleIdx="3" presStyleCnt="5" custLinFactNeighborY="-3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8504C-62AE-4A6F-B32E-048ECAE84873}" type="pres">
      <dgm:prSet presAssocID="{A7C3A856-DE9D-4A0E-9369-A75A54CA892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B12BD-6099-49A6-AA83-457F42DCA1E6}" type="pres">
      <dgm:prSet presAssocID="{934A35F8-ED76-4051-B6FA-C6BB9F5E6ECD}" presName="sp" presStyleCnt="0"/>
      <dgm:spPr/>
    </dgm:pt>
    <dgm:pt modelId="{25342067-DE3B-4E58-A67E-EF74462C5828}" type="pres">
      <dgm:prSet presAssocID="{037AC072-20DF-40FC-9E1D-AEE466FF9939}" presName="linNode" presStyleCnt="0"/>
      <dgm:spPr/>
    </dgm:pt>
    <dgm:pt modelId="{8E525431-FF81-4F86-892B-3408B4F9EDE1}" type="pres">
      <dgm:prSet presAssocID="{037AC072-20DF-40FC-9E1D-AEE466FF993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984B3-A182-45B4-831B-00F7762A658E}" type="pres">
      <dgm:prSet presAssocID="{037AC072-20DF-40FC-9E1D-AEE466FF993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67595-06C0-4EB5-95E7-01096DD19C8F}" type="presOf" srcId="{8DD3870C-E09D-4891-9C8A-332CEBB1E266}" destId="{2AB3B0E4-FBCD-4FE0-9453-E7E984E812A8}" srcOrd="0" destOrd="0" presId="urn:microsoft.com/office/officeart/2005/8/layout/vList5"/>
    <dgm:cxn modelId="{15337195-321B-4DB0-AE82-E42988DB58A4}" type="presOf" srcId="{95611066-0074-426E-951B-A33445E6AEE1}" destId="{159A3008-8C21-40FF-AF98-C5E326BDB9B4}" srcOrd="0" destOrd="0" presId="urn:microsoft.com/office/officeart/2005/8/layout/vList5"/>
    <dgm:cxn modelId="{809EF41A-CBA0-4D4F-BC8C-363DEEBFDA62}" type="presOf" srcId="{06D30354-3729-495C-A750-75C094CC37B3}" destId="{2426CDC0-7F71-4525-B746-1F266BF44347}" srcOrd="0" destOrd="0" presId="urn:microsoft.com/office/officeart/2005/8/layout/vList5"/>
    <dgm:cxn modelId="{A27226C0-C999-4E8A-ADDE-6A5F4690A4EE}" srcId="{DE6E0C93-5EB1-4DCD-9624-5F262B6DDCE3}" destId="{037AC072-20DF-40FC-9E1D-AEE466FF9939}" srcOrd="4" destOrd="0" parTransId="{55C09C30-BE5F-4A71-9C22-C74CEBE0B647}" sibTransId="{4D4CFE3B-38F9-443A-B389-6D25B6A20808}"/>
    <dgm:cxn modelId="{BB869E4F-001D-4F1C-9883-F0B1A6EE9EC4}" type="presOf" srcId="{095B73B2-92C2-4278-9482-591B8BDE07D9}" destId="{7D598313-CAB4-4424-A6BE-A84B89628235}" srcOrd="0" destOrd="0" presId="urn:microsoft.com/office/officeart/2005/8/layout/vList5"/>
    <dgm:cxn modelId="{CE94F9BE-EE55-4CF1-B317-F2E9666826E5}" srcId="{A7C3A856-DE9D-4A0E-9369-A75A54CA8925}" destId="{67331AC7-3CAE-4BD9-A111-584B42F2081E}" srcOrd="0" destOrd="0" parTransId="{4C8A0DA3-7556-45A8-8B73-87409992210E}" sibTransId="{2A9E7DD1-2353-4934-8323-AA3045586D0A}"/>
    <dgm:cxn modelId="{681F3EC8-AA75-4825-8867-96F1EC6E45BE}" srcId="{95611066-0074-426E-951B-A33445E6AEE1}" destId="{06D30354-3729-495C-A750-75C094CC37B3}" srcOrd="0" destOrd="0" parTransId="{6B8D9ED1-064D-4422-A2BC-21CB83A9B797}" sibTransId="{8F90E9C2-E56D-47A3-B2E2-A07B8B5E7462}"/>
    <dgm:cxn modelId="{D450A806-B501-4C54-9FE4-EE4022DA5683}" srcId="{79FDF23B-74AC-4FAA-A1D4-2FFEA294A149}" destId="{8DD3870C-E09D-4891-9C8A-332CEBB1E266}" srcOrd="0" destOrd="0" parTransId="{02239E59-A464-43C6-AB92-EE60881E89DF}" sibTransId="{761449FB-8F5E-4E1A-9E58-E17D4E29EAA7}"/>
    <dgm:cxn modelId="{DBB2D8C7-4A80-43F8-97F7-8FCA5503345D}" type="presOf" srcId="{DE6E0C93-5EB1-4DCD-9624-5F262B6DDCE3}" destId="{BBB2DC5A-FAB2-4938-8009-300E16FA18E3}" srcOrd="0" destOrd="0" presId="urn:microsoft.com/office/officeart/2005/8/layout/vList5"/>
    <dgm:cxn modelId="{D8D62032-2DFB-4B70-AE0C-B478F9499336}" srcId="{DE6E0C93-5EB1-4DCD-9624-5F262B6DDCE3}" destId="{A7C3A856-DE9D-4A0E-9369-A75A54CA8925}" srcOrd="3" destOrd="0" parTransId="{E20D88CE-2581-4C58-8FD1-BF4454C002B9}" sibTransId="{934A35F8-ED76-4051-B6FA-C6BB9F5E6ECD}"/>
    <dgm:cxn modelId="{B2861AE2-B92C-4E62-9854-2B151D37A0B4}" type="presOf" srcId="{C11DE458-8729-4694-AECD-BC23150AAF2F}" destId="{C4A8367A-3BC3-4650-BC1A-0BA373F06BE4}" srcOrd="0" destOrd="0" presId="urn:microsoft.com/office/officeart/2005/8/layout/vList5"/>
    <dgm:cxn modelId="{6E3FED5D-2C84-44EB-9B05-E3DE3A01A1ED}" type="presOf" srcId="{2D066A1C-1643-42F9-8CB4-8E0BD34BE729}" destId="{815984B3-A182-45B4-831B-00F7762A658E}" srcOrd="0" destOrd="0" presId="urn:microsoft.com/office/officeart/2005/8/layout/vList5"/>
    <dgm:cxn modelId="{BA2F9E88-7381-4386-BFBE-FEE70998D9D2}" type="presOf" srcId="{037AC072-20DF-40FC-9E1D-AEE466FF9939}" destId="{8E525431-FF81-4F86-892B-3408B4F9EDE1}" srcOrd="0" destOrd="0" presId="urn:microsoft.com/office/officeart/2005/8/layout/vList5"/>
    <dgm:cxn modelId="{D340BC1C-5A01-4DA9-AAA5-E3DC025A8FFF}" srcId="{037AC072-20DF-40FC-9E1D-AEE466FF9939}" destId="{2D066A1C-1643-42F9-8CB4-8E0BD34BE729}" srcOrd="0" destOrd="0" parTransId="{43A32198-5C78-4AE6-9E04-3AFCEAD83202}" sibTransId="{EF5D6377-7BDE-4392-AEBA-40E7CCF1A2F3}"/>
    <dgm:cxn modelId="{082BC3B5-FF70-46ED-B349-6E53F1E82E8E}" srcId="{DE6E0C93-5EB1-4DCD-9624-5F262B6DDCE3}" destId="{C11DE458-8729-4694-AECD-BC23150AAF2F}" srcOrd="0" destOrd="0" parTransId="{12E4A19B-DDEE-4E62-A56B-888B0BE4257D}" sibTransId="{7C81E58D-4C45-47C8-947C-B960EDE8BC0C}"/>
    <dgm:cxn modelId="{C713DFB8-561E-4142-9AEC-58ED852B2C96}" type="presOf" srcId="{67331AC7-3CAE-4BD9-A111-584B42F2081E}" destId="{6E38504C-62AE-4A6F-B32E-048ECAE84873}" srcOrd="0" destOrd="0" presId="urn:microsoft.com/office/officeart/2005/8/layout/vList5"/>
    <dgm:cxn modelId="{8A0A3FBE-E7FC-4799-B442-1B3ACB1C86DF}" type="presOf" srcId="{79FDF23B-74AC-4FAA-A1D4-2FFEA294A149}" destId="{083E9E87-3F9B-42A7-BB18-AA1C5396CC3E}" srcOrd="0" destOrd="0" presId="urn:microsoft.com/office/officeart/2005/8/layout/vList5"/>
    <dgm:cxn modelId="{DE739133-3FD5-4C86-B146-35B434320F15}" srcId="{DE6E0C93-5EB1-4DCD-9624-5F262B6DDCE3}" destId="{95611066-0074-426E-951B-A33445E6AEE1}" srcOrd="1" destOrd="0" parTransId="{0CD59F6E-DC6D-4E23-9C0A-D651E6A4F4E3}" sibTransId="{B33913DC-47B5-4518-8FD5-0FBDE06BC3D3}"/>
    <dgm:cxn modelId="{ADE83EE6-7698-4B73-B8B4-FB6FD4CF4DA2}" srcId="{C11DE458-8729-4694-AECD-BC23150AAF2F}" destId="{095B73B2-92C2-4278-9482-591B8BDE07D9}" srcOrd="0" destOrd="0" parTransId="{44B0B8C0-1C09-4BC2-9E07-FE1BF07BB36D}" sibTransId="{68A8C93F-9716-477F-8D6F-53FA54E7BFD6}"/>
    <dgm:cxn modelId="{23735F06-3D0C-4AC9-8C6E-2B77A7BC666A}" type="presOf" srcId="{A7C3A856-DE9D-4A0E-9369-A75A54CA8925}" destId="{28E5F965-A509-4474-ADBB-0BE1CF98C31F}" srcOrd="0" destOrd="0" presId="urn:microsoft.com/office/officeart/2005/8/layout/vList5"/>
    <dgm:cxn modelId="{838C8872-232C-46F1-8860-CE701B93DA7A}" srcId="{DE6E0C93-5EB1-4DCD-9624-5F262B6DDCE3}" destId="{79FDF23B-74AC-4FAA-A1D4-2FFEA294A149}" srcOrd="2" destOrd="0" parTransId="{2C8A4D32-E0C3-4C13-A376-A8A6185D48CC}" sibTransId="{300D7E12-CF28-4496-8EB5-4539EA78A5ED}"/>
    <dgm:cxn modelId="{89D89B73-6327-48F2-9171-0C68AA9AC2B4}" type="presParOf" srcId="{BBB2DC5A-FAB2-4938-8009-300E16FA18E3}" destId="{75EE1B05-C154-4251-AF36-5F0D27A10D9E}" srcOrd="0" destOrd="0" presId="urn:microsoft.com/office/officeart/2005/8/layout/vList5"/>
    <dgm:cxn modelId="{365009E0-2C6B-4BAF-8EDD-F181BE8C7E60}" type="presParOf" srcId="{75EE1B05-C154-4251-AF36-5F0D27A10D9E}" destId="{C4A8367A-3BC3-4650-BC1A-0BA373F06BE4}" srcOrd="0" destOrd="0" presId="urn:microsoft.com/office/officeart/2005/8/layout/vList5"/>
    <dgm:cxn modelId="{1104F77E-A0C4-4C98-87F9-926E6B1A29B8}" type="presParOf" srcId="{75EE1B05-C154-4251-AF36-5F0D27A10D9E}" destId="{7D598313-CAB4-4424-A6BE-A84B89628235}" srcOrd="1" destOrd="0" presId="urn:microsoft.com/office/officeart/2005/8/layout/vList5"/>
    <dgm:cxn modelId="{C2255E1F-7042-46A2-BFDB-E75049E14067}" type="presParOf" srcId="{BBB2DC5A-FAB2-4938-8009-300E16FA18E3}" destId="{C959D1F2-789C-4DA6-AB8F-867E0C870DAA}" srcOrd="1" destOrd="0" presId="urn:microsoft.com/office/officeart/2005/8/layout/vList5"/>
    <dgm:cxn modelId="{677D9471-AA6C-40C5-9E08-D9D36D27D762}" type="presParOf" srcId="{BBB2DC5A-FAB2-4938-8009-300E16FA18E3}" destId="{E0AA9803-4AED-4943-BFEB-14493B046FAB}" srcOrd="2" destOrd="0" presId="urn:microsoft.com/office/officeart/2005/8/layout/vList5"/>
    <dgm:cxn modelId="{663EA3D7-DC31-43B6-B82C-AAB85473ED1A}" type="presParOf" srcId="{E0AA9803-4AED-4943-BFEB-14493B046FAB}" destId="{159A3008-8C21-40FF-AF98-C5E326BDB9B4}" srcOrd="0" destOrd="0" presId="urn:microsoft.com/office/officeart/2005/8/layout/vList5"/>
    <dgm:cxn modelId="{DA3CC0D4-79A7-4071-8F0A-6DB3A526844C}" type="presParOf" srcId="{E0AA9803-4AED-4943-BFEB-14493B046FAB}" destId="{2426CDC0-7F71-4525-B746-1F266BF44347}" srcOrd="1" destOrd="0" presId="urn:microsoft.com/office/officeart/2005/8/layout/vList5"/>
    <dgm:cxn modelId="{ADFE264E-A73E-4323-952F-4EA4084C863A}" type="presParOf" srcId="{BBB2DC5A-FAB2-4938-8009-300E16FA18E3}" destId="{1482337A-C229-452A-B2B9-6A05CE1E6EFB}" srcOrd="3" destOrd="0" presId="urn:microsoft.com/office/officeart/2005/8/layout/vList5"/>
    <dgm:cxn modelId="{22039949-DB35-49FB-8B41-F613A297ECDB}" type="presParOf" srcId="{BBB2DC5A-FAB2-4938-8009-300E16FA18E3}" destId="{C4CF0D14-0927-428D-8E7A-03D0F01245EC}" srcOrd="4" destOrd="0" presId="urn:microsoft.com/office/officeart/2005/8/layout/vList5"/>
    <dgm:cxn modelId="{7A525156-CD5F-463D-BB75-C15747B43B82}" type="presParOf" srcId="{C4CF0D14-0927-428D-8E7A-03D0F01245EC}" destId="{083E9E87-3F9B-42A7-BB18-AA1C5396CC3E}" srcOrd="0" destOrd="0" presId="urn:microsoft.com/office/officeart/2005/8/layout/vList5"/>
    <dgm:cxn modelId="{A236BD78-DBBE-4FAD-9CBE-91EB49DE258C}" type="presParOf" srcId="{C4CF0D14-0927-428D-8E7A-03D0F01245EC}" destId="{2AB3B0E4-FBCD-4FE0-9453-E7E984E812A8}" srcOrd="1" destOrd="0" presId="urn:microsoft.com/office/officeart/2005/8/layout/vList5"/>
    <dgm:cxn modelId="{4C48E337-ABF5-4E24-88AB-5B05CA8B1D92}" type="presParOf" srcId="{BBB2DC5A-FAB2-4938-8009-300E16FA18E3}" destId="{CC438911-536D-4590-9E08-E4CFF4C371B6}" srcOrd="5" destOrd="0" presId="urn:microsoft.com/office/officeart/2005/8/layout/vList5"/>
    <dgm:cxn modelId="{62F64AD5-9ACE-43E6-956A-8A708F7B6236}" type="presParOf" srcId="{BBB2DC5A-FAB2-4938-8009-300E16FA18E3}" destId="{2D077311-9D48-42A5-944E-BF92C0F1338A}" srcOrd="6" destOrd="0" presId="urn:microsoft.com/office/officeart/2005/8/layout/vList5"/>
    <dgm:cxn modelId="{058EDEC2-6692-4C31-AC47-7FA013E0DC4C}" type="presParOf" srcId="{2D077311-9D48-42A5-944E-BF92C0F1338A}" destId="{28E5F965-A509-4474-ADBB-0BE1CF98C31F}" srcOrd="0" destOrd="0" presId="urn:microsoft.com/office/officeart/2005/8/layout/vList5"/>
    <dgm:cxn modelId="{11EB0A7F-A131-4A2E-AF63-CD5DB915F5CC}" type="presParOf" srcId="{2D077311-9D48-42A5-944E-BF92C0F1338A}" destId="{6E38504C-62AE-4A6F-B32E-048ECAE84873}" srcOrd="1" destOrd="0" presId="urn:microsoft.com/office/officeart/2005/8/layout/vList5"/>
    <dgm:cxn modelId="{D2F45D68-2748-4E9E-9C31-88BE28155214}" type="presParOf" srcId="{BBB2DC5A-FAB2-4938-8009-300E16FA18E3}" destId="{24EB12BD-6099-49A6-AA83-457F42DCA1E6}" srcOrd="7" destOrd="0" presId="urn:microsoft.com/office/officeart/2005/8/layout/vList5"/>
    <dgm:cxn modelId="{51C1DC9B-F673-47DD-88B4-CC8BE905E315}" type="presParOf" srcId="{BBB2DC5A-FAB2-4938-8009-300E16FA18E3}" destId="{25342067-DE3B-4E58-A67E-EF74462C5828}" srcOrd="8" destOrd="0" presId="urn:microsoft.com/office/officeart/2005/8/layout/vList5"/>
    <dgm:cxn modelId="{C5F277F7-048E-4117-B870-1B65E903BE43}" type="presParOf" srcId="{25342067-DE3B-4E58-A67E-EF74462C5828}" destId="{8E525431-FF81-4F86-892B-3408B4F9EDE1}" srcOrd="0" destOrd="0" presId="urn:microsoft.com/office/officeart/2005/8/layout/vList5"/>
    <dgm:cxn modelId="{A80B0556-F0FC-4786-81F4-C5CF8914A293}" type="presParOf" srcId="{25342067-DE3B-4E58-A67E-EF74462C5828}" destId="{815984B3-A182-45B4-831B-00F7762A65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98313-CAB4-4424-A6BE-A84B89628235}">
      <dsp:nvSpPr>
        <dsp:cNvPr id="0" name=""/>
        <dsp:cNvSpPr/>
      </dsp:nvSpPr>
      <dsp:spPr>
        <a:xfrm rot="5400000">
          <a:off x="5254813" y="-2177478"/>
          <a:ext cx="752423" cy="52997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Учитывать  запрос   и  потребности и   детей,  времени,  коллектива , территории и т.д.)</a:t>
          </a:r>
          <a:endParaRPr lang="ru-RU" sz="1800" b="1" kern="1200" dirty="0"/>
        </a:p>
      </dsp:txBody>
      <dsp:txXfrm rot="-5400000">
        <a:off x="2981131" y="132934"/>
        <a:ext cx="5263058" cy="678963"/>
      </dsp:txXfrm>
    </dsp:sp>
    <dsp:sp modelId="{C4A8367A-3BC3-4650-BC1A-0BA373F06BE4}">
      <dsp:nvSpPr>
        <dsp:cNvPr id="0" name=""/>
        <dsp:cNvSpPr/>
      </dsp:nvSpPr>
      <dsp:spPr>
        <a:xfrm>
          <a:off x="0" y="2151"/>
          <a:ext cx="2981131" cy="940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Актуальной</a:t>
          </a:r>
          <a:endParaRPr lang="ru-RU" sz="2400" b="1" kern="1200" dirty="0"/>
        </a:p>
      </dsp:txBody>
      <dsp:txXfrm>
        <a:off x="45913" y="48064"/>
        <a:ext cx="2889305" cy="848703"/>
      </dsp:txXfrm>
    </dsp:sp>
    <dsp:sp modelId="{2426CDC0-7F71-4525-B746-1F266BF44347}">
      <dsp:nvSpPr>
        <dsp:cNvPr id="0" name=""/>
        <dsp:cNvSpPr/>
      </dsp:nvSpPr>
      <dsp:spPr>
        <a:xfrm rot="5400000">
          <a:off x="5254813" y="-1193564"/>
          <a:ext cx="752423" cy="52997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Составлять  единую  систему   действий  от  целей до  результата </a:t>
          </a:r>
          <a:endParaRPr lang="ru-RU" sz="1800" b="1" kern="1200" dirty="0"/>
        </a:p>
      </dsp:txBody>
      <dsp:txXfrm rot="-5400000">
        <a:off x="2981131" y="1116848"/>
        <a:ext cx="5263058" cy="678963"/>
      </dsp:txXfrm>
    </dsp:sp>
    <dsp:sp modelId="{159A3008-8C21-40FF-AF98-C5E326BDB9B4}">
      <dsp:nvSpPr>
        <dsp:cNvPr id="0" name=""/>
        <dsp:cNvSpPr/>
      </dsp:nvSpPr>
      <dsp:spPr>
        <a:xfrm>
          <a:off x="0" y="989707"/>
          <a:ext cx="2981131" cy="940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Целостной</a:t>
          </a:r>
          <a:endParaRPr lang="ru-RU" sz="2400" b="1" kern="1200" dirty="0"/>
        </a:p>
      </dsp:txBody>
      <dsp:txXfrm>
        <a:off x="45913" y="1035620"/>
        <a:ext cx="2889305" cy="848703"/>
      </dsp:txXfrm>
    </dsp:sp>
    <dsp:sp modelId="{2AB3B0E4-FBCD-4FE0-9453-E7E984E812A8}">
      <dsp:nvSpPr>
        <dsp:cNvPr id="0" name=""/>
        <dsp:cNvSpPr/>
      </dsp:nvSpPr>
      <dsp:spPr>
        <a:xfrm rot="5400000">
          <a:off x="5254813" y="-202366"/>
          <a:ext cx="752423" cy="52997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Быть выполнимой. Учитывать  возможности лагеря и коллектива</a:t>
          </a:r>
          <a:endParaRPr lang="ru-RU" sz="1800" b="1" kern="1200" dirty="0"/>
        </a:p>
      </dsp:txBody>
      <dsp:txXfrm rot="-5400000">
        <a:off x="2981131" y="2108046"/>
        <a:ext cx="5263058" cy="678963"/>
      </dsp:txXfrm>
    </dsp:sp>
    <dsp:sp modelId="{083E9E87-3F9B-42A7-BB18-AA1C5396CC3E}">
      <dsp:nvSpPr>
        <dsp:cNvPr id="0" name=""/>
        <dsp:cNvSpPr/>
      </dsp:nvSpPr>
      <dsp:spPr>
        <a:xfrm>
          <a:off x="0" y="1977263"/>
          <a:ext cx="2981131" cy="940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Реалистичной</a:t>
          </a:r>
          <a:endParaRPr lang="ru-RU" sz="2400" b="1" kern="1200" dirty="0"/>
        </a:p>
      </dsp:txBody>
      <dsp:txXfrm>
        <a:off x="45913" y="2023176"/>
        <a:ext cx="2889305" cy="848703"/>
      </dsp:txXfrm>
    </dsp:sp>
    <dsp:sp modelId="{6E38504C-62AE-4A6F-B32E-048ECAE84873}">
      <dsp:nvSpPr>
        <dsp:cNvPr id="0" name=""/>
        <dsp:cNvSpPr/>
      </dsp:nvSpPr>
      <dsp:spPr>
        <a:xfrm rot="5400000">
          <a:off x="5254813" y="785189"/>
          <a:ext cx="752423" cy="52997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Отражать специфику лагеря, его своеобразие, индивидуальность детей.</a:t>
          </a:r>
          <a:endParaRPr lang="ru-RU" sz="1800" b="1" kern="1200" dirty="0"/>
        </a:p>
      </dsp:txBody>
      <dsp:txXfrm rot="-5400000">
        <a:off x="2981131" y="3095601"/>
        <a:ext cx="5263058" cy="678963"/>
      </dsp:txXfrm>
    </dsp:sp>
    <dsp:sp modelId="{28E5F965-A509-4474-ADBB-0BE1CF98C31F}">
      <dsp:nvSpPr>
        <dsp:cNvPr id="0" name=""/>
        <dsp:cNvSpPr/>
      </dsp:nvSpPr>
      <dsp:spPr>
        <a:xfrm>
          <a:off x="0" y="2931421"/>
          <a:ext cx="2981131" cy="940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Оригинально</a:t>
          </a:r>
          <a:r>
            <a:rPr lang="ru-RU" sz="2400" kern="1200" dirty="0" smtClean="0"/>
            <a:t>й</a:t>
          </a:r>
          <a:endParaRPr lang="ru-RU" sz="2400" kern="1200" dirty="0"/>
        </a:p>
      </dsp:txBody>
      <dsp:txXfrm>
        <a:off x="45913" y="2977334"/>
        <a:ext cx="2889305" cy="848703"/>
      </dsp:txXfrm>
    </dsp:sp>
    <dsp:sp modelId="{815984B3-A182-45B4-831B-00F7762A658E}">
      <dsp:nvSpPr>
        <dsp:cNvPr id="0" name=""/>
        <dsp:cNvSpPr/>
      </dsp:nvSpPr>
      <dsp:spPr>
        <a:xfrm rot="5400000">
          <a:off x="5254813" y="1772745"/>
          <a:ext cx="752423" cy="52997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Определять ожидаемые результаты и параметры  проверки   результатов</a:t>
          </a:r>
          <a:endParaRPr lang="ru-RU" sz="1800" kern="1200" dirty="0"/>
        </a:p>
      </dsp:txBody>
      <dsp:txXfrm rot="-5400000">
        <a:off x="2981131" y="4083157"/>
        <a:ext cx="5263058" cy="678963"/>
      </dsp:txXfrm>
    </dsp:sp>
    <dsp:sp modelId="{8E525431-FF81-4F86-892B-3408B4F9EDE1}">
      <dsp:nvSpPr>
        <dsp:cNvPr id="0" name=""/>
        <dsp:cNvSpPr/>
      </dsp:nvSpPr>
      <dsp:spPr>
        <a:xfrm>
          <a:off x="0" y="3952375"/>
          <a:ext cx="2981131" cy="940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Контролируемой</a:t>
          </a:r>
          <a:endParaRPr lang="ru-RU" sz="2400" b="1" kern="1200" dirty="0"/>
        </a:p>
      </dsp:txBody>
      <dsp:txXfrm>
        <a:off x="45913" y="3998288"/>
        <a:ext cx="2889305" cy="84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64DA38-3DFC-4725-A7B8-F6B7EB7182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9490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AD96A-DFF6-4B82-9667-C8516EB1A85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28B0B-679F-4C08-90DA-686175598939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B79C3-D943-47C3-B70E-95827F6F3696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47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6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7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042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4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1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550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5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B53300C8217E38981A5D0261224EA504A3F15470DCFDD501C9B17085AX1sC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7C66A4495454BCC8A063D1AD4D65478B8D60BC50B1FE46BD307FD384FB7BFED5724677E90385C93b7M4J" TargetMode="External"/><Relationship Id="rId2" Type="http://schemas.openxmlformats.org/officeDocument/2006/relationships/hyperlink" Target="consultantplus://offline/ref=BB53300C8217E38981A5D0261224EA504A3C13490AC7DD501C9B17085A1C6DB86962BB1DF193D10EXDs5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576" y="4149080"/>
            <a:ext cx="7920880" cy="144016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660033"/>
                </a:solidFill>
              </a:rPr>
              <a:t/>
            </a:r>
            <a:br>
              <a:rPr lang="ru-RU" altLang="ru-RU" sz="3200" b="1" dirty="0" smtClean="0">
                <a:solidFill>
                  <a:srgbClr val="660033"/>
                </a:solidFill>
              </a:rPr>
            </a:br>
            <a:r>
              <a:rPr lang="ru-RU" altLang="ru-RU" sz="3200" b="1" dirty="0">
                <a:solidFill>
                  <a:srgbClr val="660033"/>
                </a:solidFill>
              </a:rPr>
              <a:t/>
            </a:r>
            <a:br>
              <a:rPr lang="ru-RU" altLang="ru-RU" sz="3200" b="1" dirty="0">
                <a:solidFill>
                  <a:srgbClr val="660033"/>
                </a:solidFill>
              </a:rPr>
            </a:br>
            <a:r>
              <a:rPr lang="ru-RU" altLang="ru-RU" sz="2800" b="1" dirty="0" smtClean="0">
                <a:solidFill>
                  <a:srgbClr val="660033"/>
                </a:solidFill>
              </a:rPr>
              <a:t>Подготовка </a:t>
            </a:r>
            <a:r>
              <a:rPr lang="ru-RU" altLang="ru-RU" sz="2800" b="1" dirty="0">
                <a:solidFill>
                  <a:srgbClr val="660033"/>
                </a:solidFill>
              </a:rPr>
              <a:t>образовательных программ организации детского отдыха, направленных на совершенствование организации отдыха детей и их оздоровления</a:t>
            </a:r>
            <a:r>
              <a:rPr lang="ru-RU" altLang="ru-RU" sz="2800" dirty="0"/>
              <a:t> </a:t>
            </a:r>
            <a:endParaRPr lang="ru-RU" alt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15" y="476672"/>
            <a:ext cx="8229600" cy="715963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660033"/>
                </a:solidFill>
              </a:rPr>
              <a:t>Программы различаются по длительности</a:t>
            </a:r>
            <a:endParaRPr lang="ru-RU" sz="36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28092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К </a:t>
            </a:r>
            <a:r>
              <a:rPr lang="ru-RU" altLang="ru-RU" sz="2800" b="1" i="1" dirty="0" smtClean="0"/>
              <a:t>долгосрочным программам</a:t>
            </a:r>
            <a:r>
              <a:rPr lang="ru-RU" altLang="ru-RU" sz="2800" i="1" dirty="0" smtClean="0"/>
              <a:t> </a:t>
            </a:r>
            <a:r>
              <a:rPr lang="ru-RU" altLang="ru-RU" sz="2800" dirty="0" smtClean="0"/>
              <a:t>следует отнести программы, рассчитанные на реализацию в течение ряда лет.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Долгосрочная программа представляет собой не просто программу лагеря, а программу развития лагеря.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smtClean="0"/>
              <a:t>Краткосрочные  программы</a:t>
            </a:r>
            <a:r>
              <a:rPr lang="ru-RU" altLang="ru-RU" sz="2800" i="1" dirty="0" smtClean="0"/>
              <a:t> </a:t>
            </a:r>
            <a:r>
              <a:rPr lang="ru-RU" altLang="ru-RU" sz="2800" dirty="0" smtClean="0"/>
              <a:t>– программы,  реализуемые  в течение  небольшого  срока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(оптимальный период – лагерная смена). </a:t>
            </a:r>
          </a:p>
        </p:txBody>
      </p:sp>
    </p:spTree>
    <p:extLst>
      <p:ext uri="{BB962C8B-B14F-4D97-AF65-F5344CB8AC3E}">
        <p14:creationId xmlns:p14="http://schemas.microsoft.com/office/powerpoint/2010/main" val="1285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660033"/>
                </a:solidFill>
              </a:rPr>
              <a:t>Программы различаются по критерию «инновационность»</a:t>
            </a:r>
            <a:r>
              <a:rPr lang="ru-RU" altLang="ru-RU" sz="3600" dirty="0"/>
              <a:t> </a:t>
            </a:r>
            <a:endParaRPr lang="ru-RU" sz="36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96944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 b="1" i="1" dirty="0" smtClean="0"/>
              <a:t>Модифицированная программа</a:t>
            </a:r>
            <a:r>
              <a:rPr lang="ru-RU" altLang="ru-RU" sz="2200" i="1" dirty="0" smtClean="0"/>
              <a:t> </a:t>
            </a:r>
            <a:r>
              <a:rPr lang="ru-RU" altLang="ru-RU" sz="2200" dirty="0" smtClean="0"/>
              <a:t>– программа, составленная на основе примерной и/или авторской программы, скорректированная конкретным педагогом с учетом особенностей организации, формирования разновозрастных и </a:t>
            </a:r>
            <a:r>
              <a:rPr lang="ru-RU" altLang="ru-RU" sz="2200" dirty="0" err="1" smtClean="0"/>
              <a:t>разноуровневых</a:t>
            </a:r>
            <a:r>
              <a:rPr lang="ru-RU" altLang="ru-RU" sz="2200" dirty="0" smtClean="0"/>
              <a:t> групп детей, режимом и временными параметрами осуществления деятельности лагеря, нестандартностью индивидуальных результатов оздоровления и воспитания.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 smtClean="0"/>
              <a:t>Обычно в основе таких программ лежат уже разработанные и внедренные программы детских лагерей.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2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200" b="1" i="1" dirty="0" smtClean="0"/>
              <a:t>Авторская программа</a:t>
            </a:r>
            <a:r>
              <a:rPr lang="ru-RU" altLang="ru-RU" sz="2200" i="1" dirty="0" smtClean="0"/>
              <a:t> </a:t>
            </a:r>
            <a:r>
              <a:rPr lang="ru-RU" altLang="ru-RU" sz="2200" dirty="0" smtClean="0"/>
              <a:t>– документ, имеющий авторскую концепцию построения образовательного процесса и (или) содержания образовательной программы.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 smtClean="0"/>
              <a:t>Авторская программа разрабатывается одним или группой авторов. Внедрению авторской образовательной программы в практику предшествует период ее апробации.</a:t>
            </a:r>
          </a:p>
        </p:txBody>
      </p:sp>
    </p:spTree>
    <p:extLst>
      <p:ext uri="{BB962C8B-B14F-4D97-AF65-F5344CB8AC3E}">
        <p14:creationId xmlns:p14="http://schemas.microsoft.com/office/powerpoint/2010/main" val="41804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715963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660033"/>
                </a:solidFill>
              </a:rPr>
              <a:t>Базовые приоритеты </a:t>
            </a:r>
            <a:r>
              <a:rPr lang="ru-RU" altLang="ru-RU" sz="3600" b="1" dirty="0" smtClean="0">
                <a:solidFill>
                  <a:srgbClr val="660033"/>
                </a:solidFill>
              </a:rPr>
              <a:t/>
            </a:r>
            <a:br>
              <a:rPr lang="ru-RU" altLang="ru-RU" sz="3600" b="1" dirty="0" smtClean="0">
                <a:solidFill>
                  <a:srgbClr val="660033"/>
                </a:solidFill>
              </a:rPr>
            </a:br>
            <a:r>
              <a:rPr lang="ru-RU" altLang="ru-RU" sz="3600" b="1" dirty="0" smtClean="0">
                <a:solidFill>
                  <a:srgbClr val="660033"/>
                </a:solidFill>
              </a:rPr>
              <a:t>разработки </a:t>
            </a:r>
            <a:r>
              <a:rPr lang="ru-RU" altLang="ru-RU" sz="3600" b="1" dirty="0">
                <a:solidFill>
                  <a:srgbClr val="660033"/>
                </a:solidFill>
              </a:rPr>
              <a:t>программы</a:t>
            </a:r>
            <a:endParaRPr lang="ru-RU" sz="36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712968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 dirty="0" smtClean="0"/>
              <a:t>освоение детьми и подростками </a:t>
            </a:r>
            <a:r>
              <a:rPr lang="ru-RU" altLang="ru-RU" sz="2200" b="1" dirty="0" smtClean="0"/>
              <a:t>базисного уровня знаний</a:t>
            </a:r>
            <a:r>
              <a:rPr lang="ru-RU" altLang="ru-RU" sz="2200" dirty="0" smtClean="0"/>
              <a:t>, связанных с различными сферами человеческой деятельности, важными в наше время, а также с современными картинами   мира,   социальными   структурами,   возможными   вариантами   собственного позиционирования и продвижения в обществе;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 smtClean="0"/>
              <a:t>освоение детьми и подростками </a:t>
            </a:r>
            <a:r>
              <a:rPr lang="ru-RU" altLang="ru-RU" sz="2200" b="1" dirty="0" smtClean="0"/>
              <a:t>технологий и навыков</a:t>
            </a:r>
            <a:r>
              <a:rPr lang="ru-RU" altLang="ru-RU" sz="2200" dirty="0" smtClean="0"/>
              <a:t> организации и управления собственной деятельностью, позволяющих достигать общественно признаваемых результатов в выбранной профессиональной сфере (вплоть до значимых инноваций в этой сфере) и в общественных отношениях;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/>
              <a:t>целенаправленное формирование закрепленных навыков и присвоенных методов</a:t>
            </a:r>
            <a:r>
              <a:rPr lang="ru-RU" altLang="ru-RU" sz="2200" dirty="0" smtClean="0"/>
              <a:t> (компетенций), позволяющих управлять собственным поведением, мыслительной и эмоциональной сферами, эффективно строить стратегию своего поведения в различных ситуациях, осваивать и применять нормы поведения в обществе и действия в кооперации с другими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0099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424936" cy="46790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500" dirty="0" smtClean="0">
                <a:latin typeface="Verdana" pitchFamily="34" charset="0"/>
                <a:ea typeface="굴림" charset="-127"/>
              </a:rPr>
              <a:t>четко определяет цели и задачи деятельности лагеря и педагогического коллектива ;</a:t>
            </a:r>
          </a:p>
          <a:p>
            <a:pPr>
              <a:lnSpc>
                <a:spcPct val="80000"/>
              </a:lnSpc>
            </a:pPr>
            <a:endParaRPr lang="ru-RU" altLang="ko-KR" sz="25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500" dirty="0" smtClean="0">
                <a:latin typeface="Verdana" pitchFamily="34" charset="0"/>
                <a:ea typeface="굴림" charset="-127"/>
              </a:rPr>
              <a:t>определяет  эффективные формы и методы их достижения;</a:t>
            </a:r>
          </a:p>
          <a:p>
            <a:pPr>
              <a:lnSpc>
                <a:spcPct val="80000"/>
              </a:lnSpc>
            </a:pPr>
            <a:endParaRPr lang="ru-RU" altLang="ko-KR" sz="25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500" dirty="0" smtClean="0">
                <a:latin typeface="Verdana" pitchFamily="34" charset="0"/>
                <a:ea typeface="굴림" charset="-127"/>
              </a:rPr>
              <a:t>устраняет  хаотичность и формализм в деятельности педагогических коллективов;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5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500" dirty="0" smtClean="0">
                <a:latin typeface="Verdana" pitchFamily="34" charset="0"/>
                <a:ea typeface="굴림" charset="-127"/>
              </a:rPr>
              <a:t>способствует  осмыслению и систематизации воспитательной деятельности;</a:t>
            </a:r>
          </a:p>
          <a:p>
            <a:pPr>
              <a:lnSpc>
                <a:spcPct val="80000"/>
              </a:lnSpc>
            </a:pPr>
            <a:endParaRPr lang="ru-RU" altLang="ko-KR" sz="25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500" dirty="0" smtClean="0">
                <a:latin typeface="Verdana" pitchFamily="34" charset="0"/>
                <a:ea typeface="굴림" charset="-127"/>
              </a:rPr>
              <a:t>координирует  совместные  действия детей,  администрации, педагогического коллектива  лагеря.</a:t>
            </a:r>
            <a:endParaRPr lang="ru-RU" altLang="ru-RU" sz="25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660033"/>
                </a:solidFill>
              </a:rPr>
              <a:t>Какие задачи решает </a:t>
            </a:r>
            <a:br>
              <a:rPr lang="ru-RU" altLang="ru-RU" sz="3600" b="1" dirty="0" smtClean="0">
                <a:solidFill>
                  <a:srgbClr val="660033"/>
                </a:solidFill>
              </a:rPr>
            </a:br>
            <a:r>
              <a:rPr lang="ru-RU" altLang="ru-RU" sz="3600" b="1" dirty="0" smtClean="0">
                <a:solidFill>
                  <a:srgbClr val="660033"/>
                </a:solidFill>
              </a:rPr>
              <a:t>программа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80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660033"/>
                </a:solidFill>
              </a:rPr>
              <a:t>Реализация программы </a:t>
            </a:r>
            <a:br>
              <a:rPr lang="ru-RU" altLang="ru-RU" sz="2800" b="1" dirty="0" smtClean="0">
                <a:solidFill>
                  <a:srgbClr val="660033"/>
                </a:solidFill>
              </a:rPr>
            </a:br>
            <a:r>
              <a:rPr lang="ru-RU" altLang="ru-RU" sz="2800" b="1" dirty="0" smtClean="0">
                <a:solidFill>
                  <a:srgbClr val="660033"/>
                </a:solidFill>
              </a:rPr>
              <a:t>предусматривает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97133" y="1412776"/>
            <a:ext cx="8568952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свободу выбора образовательных программ и режима их освоения;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соответствие образовательных программ и форм дополнительного образования возрастным и индивидуальным особенностям детей;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вариативность, гибкость и мобильность образовательных программ;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</a:t>
            </a:r>
            <a:r>
              <a:rPr lang="ru-RU" altLang="ru-RU" sz="2400" dirty="0" err="1" smtClean="0"/>
              <a:t>разноуровневость</a:t>
            </a:r>
            <a:r>
              <a:rPr lang="ru-RU" altLang="ru-RU" sz="2400" dirty="0" smtClean="0"/>
              <a:t> (ступенчатость) образовательных программ;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модульность содержания образовательных программ, возможность взаимозачета результатов;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ориентацию на </a:t>
            </a:r>
            <a:r>
              <a:rPr lang="ru-RU" altLang="ru-RU" sz="2400" dirty="0" err="1" smtClean="0"/>
              <a:t>метапредметные</a:t>
            </a:r>
            <a:r>
              <a:rPr lang="ru-RU" altLang="ru-RU" sz="2400" dirty="0" smtClean="0"/>
              <a:t> и личностные результаты образования;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творческий и продуктивный характер образовательных программ;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- открытый и сетевой характер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210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660033"/>
                </a:solidFill>
              </a:rPr>
              <a:t>Нормативная основа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28092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Основные методические рекомендации по примерному содержанию</a:t>
            </a:r>
            <a:br>
              <a:rPr lang="ru-RU" altLang="ru-RU" dirty="0" smtClean="0"/>
            </a:br>
            <a:r>
              <a:rPr lang="ru-RU" altLang="ru-RU" dirty="0" smtClean="0"/>
              <a:t>образовательных программ, реализуемых в организациях, осуществляющих отдых и</a:t>
            </a:r>
            <a:br>
              <a:rPr lang="ru-RU" altLang="ru-RU" dirty="0" smtClean="0"/>
            </a:br>
            <a:r>
              <a:rPr lang="ru-RU" altLang="ru-RU" dirty="0" smtClean="0"/>
              <a:t>оздоровление детей, определены в </a:t>
            </a:r>
            <a:r>
              <a:rPr lang="ru-RU" altLang="ru-RU" b="1" dirty="0" smtClean="0"/>
              <a:t>письме </a:t>
            </a:r>
            <a:r>
              <a:rPr lang="ru-RU" altLang="ru-RU" b="1" dirty="0" err="1" smtClean="0"/>
              <a:t>Минобрнауки</a:t>
            </a:r>
            <a:r>
              <a:rPr lang="ru-RU" altLang="ru-RU" b="1" dirty="0" smtClean="0"/>
              <a:t> России от 01.04.2014 № 09-613 «О</a:t>
            </a:r>
            <a:br>
              <a:rPr lang="ru-RU" altLang="ru-RU" b="1" dirty="0" smtClean="0"/>
            </a:br>
            <a:r>
              <a:rPr lang="ru-RU" altLang="ru-RU" b="1" dirty="0" smtClean="0"/>
              <a:t>направлении методических рекомендаций».</a:t>
            </a:r>
          </a:p>
        </p:txBody>
      </p:sp>
    </p:spTree>
    <p:extLst>
      <p:ext uri="{BB962C8B-B14F-4D97-AF65-F5344CB8AC3E}">
        <p14:creationId xmlns:p14="http://schemas.microsoft.com/office/powerpoint/2010/main" val="19346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 dirty="0" smtClean="0"/>
              <a:t>Содержание программы</a:t>
            </a:r>
            <a:endParaRPr lang="ru-RU" sz="3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751040"/>
          </a:xfrm>
        </p:spPr>
        <p:txBody>
          <a:bodyPr/>
          <a:lstStyle/>
          <a:p>
            <a:r>
              <a:rPr lang="ru-RU" dirty="0" smtClean="0"/>
              <a:t>Содержание – это блоки программы, её основные направления, модули или подпрограммы. Например:  спортивное, творческое, туристическое и др.</a:t>
            </a:r>
          </a:p>
          <a:p>
            <a:endParaRPr lang="ru-RU" dirty="0" smtClean="0"/>
          </a:p>
          <a:p>
            <a:r>
              <a:rPr lang="ru-RU" dirty="0" smtClean="0"/>
              <a:t>Все  направления объединены общей досуговой частью:  конкурсы, праздники, игровые программы, викторины, игры, тематические дискотеки и т.д.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0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660033"/>
                </a:solidFill>
              </a:rPr>
              <a:t>Содержание программы </a:t>
            </a:r>
            <a:br>
              <a:rPr lang="ru-RU" altLang="ru-RU" sz="3600" b="1" dirty="0" smtClean="0">
                <a:solidFill>
                  <a:srgbClr val="660033"/>
                </a:solidFill>
              </a:rPr>
            </a:br>
            <a:r>
              <a:rPr lang="ru-RU" altLang="ru-RU" sz="3600" b="1" dirty="0" smtClean="0">
                <a:solidFill>
                  <a:srgbClr val="660033"/>
                </a:solidFill>
              </a:rPr>
              <a:t>направлено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4784"/>
            <a:ext cx="8515672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на создание необходимых условий для личностного развития детей и подростков, позитивной социализации и самоопределения;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на удовлетворение индивидуальных потребностей детей и  подростков в интеллектуальном, художественно-эстетическом, нравственном развитии, а также в занятиях физической культурой и спортом, научно-техническим творчеством;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на формирование и развитие творческих способностей детей, выявление, развитие и поддержку талантливых детей и подростков;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на обеспечение духовно-нравственного, гражданского, патриотического, трудового воспитания;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на формирование культуры здорового и безопасного образа жизни, укрепление здоровья;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на подготовку спортивного резерва и спортсменов высокого класса в соответствии с федеральными стандартами спортивной подготовки, в том числе из числа детей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4338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6696744" cy="715963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660033"/>
                </a:solidFill>
              </a:rPr>
              <a:t>Направленности дополнительных общеобразовательных программ</a:t>
            </a:r>
            <a:r>
              <a:rPr lang="ru-RU" altLang="ru-RU" sz="3200" dirty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208912" cy="4419600"/>
          </a:xfrm>
        </p:spPr>
        <p:txBody>
          <a:bodyPr/>
          <a:lstStyle/>
          <a:p>
            <a:r>
              <a:rPr lang="ru-RU" altLang="ru-RU" dirty="0"/>
              <a:t>техническая;</a:t>
            </a:r>
          </a:p>
          <a:p>
            <a:r>
              <a:rPr lang="ru-RU" altLang="ru-RU" dirty="0"/>
              <a:t>естественнонаучная;</a:t>
            </a:r>
          </a:p>
          <a:p>
            <a:r>
              <a:rPr lang="ru-RU" altLang="ru-RU" dirty="0"/>
              <a:t>физкультурно-спортивная;</a:t>
            </a:r>
          </a:p>
          <a:p>
            <a:r>
              <a:rPr lang="ru-RU" altLang="ru-RU" dirty="0"/>
              <a:t>художественная;</a:t>
            </a:r>
          </a:p>
          <a:p>
            <a:r>
              <a:rPr lang="ru-RU" altLang="ru-RU" dirty="0"/>
              <a:t>туристско-краеведческая;</a:t>
            </a:r>
          </a:p>
          <a:p>
            <a:r>
              <a:rPr lang="ru-RU" altLang="ru-RU" dirty="0"/>
              <a:t>социально-педагогическая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715963"/>
          </a:xfrm>
        </p:spPr>
        <p:txBody>
          <a:bodyPr/>
          <a:lstStyle/>
          <a:p>
            <a:r>
              <a:rPr lang="ru-RU" dirty="0" smtClean="0"/>
              <a:t>Структура программы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184576"/>
          </a:xfrm>
        </p:spPr>
        <p:txBody>
          <a:bodyPr/>
          <a:lstStyle/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титульный лист</a:t>
            </a: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пояснительная записка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модель организации лагеря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цели и задачи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основное содержание программы и пути ее реализации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план-сетка лагерной смены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примерный распорядок дня лагеря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механизмы реализации программы</a:t>
            </a:r>
          </a:p>
          <a:p>
            <a:pPr marR="179070" lvl="0" algn="just">
              <a:spcAft>
                <a:spcPts val="0"/>
              </a:spcAft>
              <a:buFont typeface="Times New Roman"/>
              <a:buChar char="•"/>
            </a:pPr>
            <a:r>
              <a:rPr lang="ru-RU" sz="2800" b="1" dirty="0" smtClean="0">
                <a:latin typeface="Times New Roman"/>
                <a:ea typeface="Times New Roman"/>
              </a:rPr>
              <a:t>литература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332656"/>
            <a:ext cx="6861175" cy="685800"/>
          </a:xfrm>
        </p:spPr>
        <p:txBody>
          <a:bodyPr/>
          <a:lstStyle/>
          <a:p>
            <a:r>
              <a:rPr lang="ru-RU" altLang="ru-RU" sz="4000" dirty="0" smtClean="0">
                <a:solidFill>
                  <a:schemeClr val="tx2"/>
                </a:solidFill>
              </a:rPr>
              <a:t>Что такое программа</a:t>
            </a:r>
            <a:endParaRPr lang="en-US" altLang="ru-RU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752"/>
            <a:ext cx="6934200" cy="505164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600" dirty="0" smtClean="0"/>
              <a:t>Программа летнего оздоровительного лагеря  – это:</a:t>
            </a:r>
          </a:p>
          <a:p>
            <a:pPr>
              <a:lnSpc>
                <a:spcPct val="80000"/>
              </a:lnSpc>
            </a:pPr>
            <a:endParaRPr lang="ru-RU" altLang="ru-RU" sz="2600" dirty="0" smtClean="0"/>
          </a:p>
          <a:p>
            <a:pPr algn="just">
              <a:lnSpc>
                <a:spcPct val="80000"/>
              </a:lnSpc>
            </a:pPr>
            <a:r>
              <a:rPr lang="ru-RU" altLang="ru-RU" sz="2600" dirty="0" smtClean="0"/>
              <a:t>нормативный документ, который разрабатывается и принимается к реализации учреждением;</a:t>
            </a:r>
          </a:p>
          <a:p>
            <a:pPr algn="just">
              <a:lnSpc>
                <a:spcPct val="80000"/>
              </a:lnSpc>
            </a:pPr>
            <a:endParaRPr lang="ru-RU" altLang="ru-RU" sz="2600" dirty="0" smtClean="0"/>
          </a:p>
          <a:p>
            <a:pPr algn="just">
              <a:lnSpc>
                <a:spcPct val="80000"/>
              </a:lnSpc>
            </a:pPr>
            <a:r>
              <a:rPr lang="ru-RU" altLang="ru-RU" sz="2600" dirty="0" smtClean="0"/>
              <a:t>- модель организации воспитания, оздоровления и развития детей.</a:t>
            </a:r>
          </a:p>
          <a:p>
            <a:pPr>
              <a:lnSpc>
                <a:spcPct val="80000"/>
              </a:lnSpc>
            </a:pPr>
            <a:endParaRPr lang="ru-RU" altLang="ru-RU" sz="2000" dirty="0" smtClean="0"/>
          </a:p>
          <a:p>
            <a:pPr>
              <a:lnSpc>
                <a:spcPct val="80000"/>
              </a:lnSpc>
            </a:pPr>
            <a:endParaRPr lang="ru-RU" alt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endParaRPr lang="ru-RU" dirty="0"/>
          </a:p>
        </p:txBody>
      </p:sp>
      <p:pic>
        <p:nvPicPr>
          <p:cNvPr id="208898" name="Picture 2" descr="C:\Users\УМЦ\Desktop\p62_213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8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Механизмы реализации программы 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51040"/>
          </a:xfrm>
        </p:spPr>
        <p:txBody>
          <a:bodyPr/>
          <a:lstStyle/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Включает следующие разделы:</a:t>
            </a:r>
          </a:p>
          <a:p>
            <a:r>
              <a:rPr lang="ru-RU" sz="2800" dirty="0" smtClean="0"/>
              <a:t>материально-технические условия</a:t>
            </a:r>
          </a:p>
          <a:p>
            <a:r>
              <a:rPr lang="ru-RU" sz="2800" dirty="0" smtClean="0"/>
              <a:t>кадровые условия</a:t>
            </a:r>
          </a:p>
          <a:p>
            <a:r>
              <a:rPr lang="ru-RU" sz="2800" dirty="0" smtClean="0"/>
              <a:t>педагогические условия (использование форм и методов работы, отбор средств и приемов работы, соблюдение единых требований по работе с детьми</a:t>
            </a:r>
            <a:r>
              <a:rPr lang="ru-RU" dirty="0" smtClean="0"/>
              <a:t>)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38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19944"/>
          </a:xfrm>
        </p:spPr>
        <p:txBody>
          <a:bodyPr/>
          <a:lstStyle/>
          <a:p>
            <a:r>
              <a:rPr lang="ru-RU" sz="3200" dirty="0" smtClean="0"/>
              <a:t>Механизмы реализации  </a:t>
            </a:r>
            <a:br>
              <a:rPr lang="ru-RU" sz="3200" dirty="0" smtClean="0"/>
            </a:br>
            <a:r>
              <a:rPr lang="ru-RU" sz="3200" dirty="0" smtClean="0"/>
              <a:t>программы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5056"/>
          </a:xfrm>
        </p:spPr>
        <p:txBody>
          <a:bodyPr/>
          <a:lstStyle/>
          <a:p>
            <a:r>
              <a:rPr lang="ru-RU" sz="2800" dirty="0" smtClean="0"/>
              <a:t>методические условия (реализация программы лагеря в 3 этапа – подготовительный, основной, заключительный)</a:t>
            </a:r>
          </a:p>
          <a:p>
            <a:endParaRPr lang="ru-RU" sz="2800" dirty="0" smtClean="0"/>
          </a:p>
          <a:p>
            <a:r>
              <a:rPr lang="ru-RU" sz="2800" dirty="0" smtClean="0"/>
              <a:t>результаты (главный социальный эффект программы, прогноз результатов программы на разных уровнях: коллектива всего лагеря, личности ребенка).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9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ФОРМЫ ПОДВЕДЕНИЯ ИТОГОВ РЕАЛИЗАЦИИ ПРОГРАММЫ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84576"/>
          </a:xfrm>
        </p:spPr>
        <p:txBody>
          <a:bodyPr/>
          <a:lstStyle/>
          <a:p>
            <a:r>
              <a:rPr lang="ru-RU" sz="2600" dirty="0" smtClean="0"/>
              <a:t>Документальные формы (отражают достижения каждого ребенка):</a:t>
            </a:r>
          </a:p>
          <a:p>
            <a:r>
              <a:rPr lang="ru-RU" sz="2600" dirty="0" smtClean="0"/>
              <a:t>- дневники достижений</a:t>
            </a:r>
          </a:p>
          <a:p>
            <a:r>
              <a:rPr lang="ru-RU" sz="2600" dirty="0" smtClean="0"/>
              <a:t> - портфолио</a:t>
            </a:r>
          </a:p>
          <a:p>
            <a:r>
              <a:rPr lang="ru-RU" sz="2600" dirty="0" smtClean="0"/>
              <a:t>-  дневники педагогических наблюдений и др.</a:t>
            </a:r>
          </a:p>
          <a:p>
            <a:r>
              <a:rPr lang="ru-RU" sz="2600" dirty="0" smtClean="0"/>
              <a:t>Творческие формы представления результатов:</a:t>
            </a:r>
          </a:p>
          <a:p>
            <a:r>
              <a:rPr lang="ru-RU" sz="2600" dirty="0" smtClean="0"/>
              <a:t>- выставки</a:t>
            </a:r>
          </a:p>
          <a:p>
            <a:r>
              <a:rPr lang="ru-RU" sz="2600" dirty="0" smtClean="0"/>
              <a:t>- концерты</a:t>
            </a:r>
          </a:p>
          <a:p>
            <a:r>
              <a:rPr lang="ru-RU" sz="2600" dirty="0" smtClean="0"/>
              <a:t>- показ детских достижений (моделей, спектакля, работ и т.д.),</a:t>
            </a:r>
          </a:p>
          <a:p>
            <a:r>
              <a:rPr lang="ru-RU" sz="2600" dirty="0" smtClean="0"/>
              <a:t>- презентации и защиты проектов и др.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802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ФОРМЫ ПОДВЕДЕНИЯ ИТОГОВ РЕАЛИЗАЦИИ ПРОГРАМ</a:t>
            </a:r>
            <a:r>
              <a:rPr lang="ru-RU" sz="3400" dirty="0" smtClean="0"/>
              <a:t>МЫ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r>
              <a:rPr lang="ru-RU" sz="2500" dirty="0" smtClean="0"/>
              <a:t>Диагностические методики:</a:t>
            </a:r>
          </a:p>
          <a:p>
            <a:r>
              <a:rPr lang="ru-RU" sz="2500" dirty="0" smtClean="0"/>
              <a:t>- тесты </a:t>
            </a:r>
          </a:p>
          <a:p>
            <a:r>
              <a:rPr lang="ru-RU" sz="2500" dirty="0" smtClean="0"/>
              <a:t>- педагогические и психологические методики (определение уровня  эмоционального</a:t>
            </a:r>
          </a:p>
          <a:p>
            <a:r>
              <a:rPr lang="ru-RU" sz="2500" dirty="0" smtClean="0"/>
              <a:t>комфорта, сплоченности детского коллектива и т.д.);</a:t>
            </a:r>
          </a:p>
          <a:p>
            <a:r>
              <a:rPr lang="ru-RU" sz="2500" dirty="0" smtClean="0"/>
              <a:t>- анкетирование </a:t>
            </a:r>
          </a:p>
          <a:p>
            <a:r>
              <a:rPr lang="ru-RU" sz="2500" dirty="0" smtClean="0"/>
              <a:t>Количественные показатели:</a:t>
            </a:r>
          </a:p>
          <a:p>
            <a:r>
              <a:rPr lang="ru-RU" sz="2500" dirty="0" smtClean="0"/>
              <a:t>- количество победителей в различных мероприятиях</a:t>
            </a:r>
          </a:p>
          <a:p>
            <a:r>
              <a:rPr lang="ru-RU" sz="2500" dirty="0" smtClean="0"/>
              <a:t>- снижение фактов асоциального поведения (нарушение распорядка, самовольные уходы);</a:t>
            </a:r>
          </a:p>
          <a:p>
            <a:r>
              <a:rPr lang="ru-RU" sz="2500" dirty="0" smtClean="0"/>
              <a:t>- количество конфликтных ситуаций;</a:t>
            </a:r>
          </a:p>
          <a:p>
            <a:r>
              <a:rPr lang="ru-RU" sz="2500" dirty="0" smtClean="0"/>
              <a:t>- количество травм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2150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15963"/>
          </a:xfrm>
        </p:spPr>
        <p:txBody>
          <a:bodyPr/>
          <a:lstStyle/>
          <a:p>
            <a:r>
              <a:rPr lang="ru-RU" sz="3600" dirty="0" smtClean="0"/>
              <a:t>Курсы повышения </a:t>
            </a:r>
            <a:br>
              <a:rPr lang="ru-RU" sz="3600" dirty="0" smtClean="0"/>
            </a:br>
            <a:r>
              <a:rPr lang="ru-RU" sz="3600" dirty="0" smtClean="0"/>
              <a:t>квалификации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08" y="1484784"/>
            <a:ext cx="7694240" cy="441960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деятельности вожатого в условиях детского оздоровительного лагеря, детского лагеря отдыха и досуга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(72ч)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содержание деятельности воспитателя в условиях детского оздоровительного лагеря, детского лагеря отдыха и досуга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(16ч)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и содержание деятельности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детского оздоровительного лагеря, детского лагеря отдыха и досуга детей 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управленческий аспект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Санитарно-гигиенические требования к организации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детского оздоровительного лагеря, детского лагеря отдыха и досуга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детей (16ч)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415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Пройти обучение</a:t>
            </a:r>
            <a:br>
              <a:rPr lang="ru-RU" sz="3600" b="1" dirty="0" smtClean="0"/>
            </a:b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04056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учреждение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 развития социального обслуживания»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664056, г. Иркутск, ул. Академическая, 74.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(3952)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42-95-96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(964)218-23-41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8(964)218-22-56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umc38.ru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827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7315200" cy="4419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Юридическая справка к разработке методических рекомендаций по совершенствованию программ организации процесса оздоровительного отдыха детей и подростков, в том числе детей-сирот, детей, оставшихся без попечения родителей, детей с ограниченными возможностями здоровья.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0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856357"/>
            <a:ext cx="808362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 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от  04.05.2011   №  99-ФЗ  «О  лицензировании  отдельных  видов деятельности»;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Федеральный закон от 24.07.1998 N 124-ФЗ «Об основных гарантиях прав ребенка в Российской Федерации»;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Федеральный закон от 21.12.1996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159-ФЗ «О дополнительных гарантиях по социальной поддержке детей-сирот и детей, оставшихся без попечения родителей».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Федеральный закон от 24.11.1995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181-ФЗ «О социальной защите инвалидов в Российской Федерации».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	Национальный стандарт РФ ГОСТ Р 52887-2007 «Услуги детям в учреждениях отдыха и оздоровления» (утв. и введен в действие приказом Федерального агентства по техническому регулированию и метрологии от 27 декабря 2007 г. № 565-ст);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	Национальный стандарт Российской Федерации туристские услуги средства размещения общие требования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Tourist services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 of accommodation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requirements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гост р 51185­2008;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	Указ Президента РФ от 01.06.2012 № 761 «О национальной стратегии действий в интересах детей 2012-2017 годы»;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	Указ Президента РФ от 24.03.2014 № 172 «О Всероссийском физкультурно-спортивном комплексе «Готов к труду и обороне» (ГТО)».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	Распоряжение Правительства РФ от 25.10.2014 № 2125-р 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программам»;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71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692696"/>
            <a:ext cx="842493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04.09.2014 № 1726-р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«Об утверждении Концепции развития дополнительного образования детей»;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	Распоряжение Правительства Российской Федерации от 29 мая 2015 г.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996-р г. Москва «Стратегия развития воспитания в Российской Федерации на период до 2025 года»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	Постановление Правительства Российской Федерации от 30 июня 2015 г.№652 «О внесении изменений   в   некоторые   акты   Правительства   Российской   Федерации       в   части совершенствования правил организованной перевозки группы детей автобусами»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	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Положение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  лицензировании   образовательной   деятельности   (утв.   Постановлением Правительства РФ от 28.10.2013 N 96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	Приказ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06.10.2009 № 373 «Об утверждении и введении в действие федерального государственного образовательного стандарта начального общего образования» (в ред. Приказов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26.11.2010 № 1241, от 22.09.2011 № 2357, от 18.12.2012 № 1060);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	Приказ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17 декабря 2010 г.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1897 «Об утверждении и введении в действие федерального государственного образовательного стандарта основного общего образования» (в ред. 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29.12.2014 N 1644);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	Приказ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17 мая 2012 г.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413   «Об утверждении и введении в действие федерального государственного образовательного среднего общего образования» (в ред. 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29.12.2014 N 1645);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	Приказ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29.08.2013 N 1008 «Об утверждении Порядка организации и осуществления образовательной деятельности по дополнительным общеобразовательным программам»;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3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660033"/>
                </a:solidFill>
              </a:rPr>
              <a:t>Нормативная основа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8768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dirty="0" smtClean="0"/>
              <a:t>В соответствии с пунктом статьи 1 главы 31 ФЗ № 273-ФЗ «Об образовании в Российской Федерации» организации, осуществляющие отдых и оздоровление, относятся к «</a:t>
            </a:r>
            <a:r>
              <a:rPr lang="ru-RU" altLang="ru-RU" sz="2800" b="1" dirty="0" smtClean="0"/>
              <a:t>организациям, осуществляющим обучение</a:t>
            </a:r>
            <a:r>
              <a:rPr lang="ru-RU" altLang="ru-RU" sz="2800" dirty="0" smtClean="0"/>
              <a:t>», в то же время, предоставление такими организациями услуг по временному пребыванию с использованием средств размещения, регулируется федеральным законом № 132-ФЗ «Об основах туристской деятельности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46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7315200" cy="4419600"/>
          </a:xfrm>
        </p:spPr>
        <p:txBody>
          <a:bodyPr/>
          <a:lstStyle/>
          <a:p>
            <a:r>
              <a:rPr lang="ru-RU" sz="1600" dirty="0" smtClean="0"/>
              <a:t>19.</a:t>
            </a:r>
            <a:r>
              <a:rPr lang="ru-RU" sz="1600" dirty="0"/>
              <a:t>	Письмо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26.10.2012 № 09-260 «О методических рекомендациях» (вместе с Методическими рекомендациями по организации отдыха и оздоровления детей (в части создания авторских программ педагогических кадров)).</a:t>
            </a:r>
          </a:p>
          <a:p>
            <a:r>
              <a:rPr lang="ru-RU" sz="1600" dirty="0" smtClean="0"/>
              <a:t>20.</a:t>
            </a:r>
            <a:r>
              <a:rPr lang="ru-RU" sz="1600" dirty="0"/>
              <a:t>	Письмо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01.04.2014 № 09-613«О направлении методических рекомендаций» (вместе с «Рекомендациями по примерному содержанию образовательных программ, реализуемых в организациях, осуществляющих отдых и оздоровление детей»).</a:t>
            </a:r>
          </a:p>
          <a:p>
            <a:r>
              <a:rPr lang="ru-RU" sz="1600" dirty="0" smtClean="0"/>
              <a:t>21.</a:t>
            </a:r>
            <a:r>
              <a:rPr lang="ru-RU" sz="1600" dirty="0"/>
              <a:t>	Письмо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31.03.2011 № 06-614 «О направлении рекомендаций по порядку проведения смен в учреждениях отдыха и оздоровления детей и подростков».</a:t>
            </a:r>
          </a:p>
          <a:p>
            <a:r>
              <a:rPr lang="ru-RU" sz="1600" dirty="0" smtClean="0"/>
              <a:t>22.</a:t>
            </a:r>
            <a:r>
              <a:rPr lang="ru-RU" sz="1600" dirty="0"/>
              <a:t>	Письмо </a:t>
            </a:r>
            <a:r>
              <a:rPr lang="ru-RU" sz="1600" dirty="0" err="1"/>
              <a:t>Минздравсоцразвития</a:t>
            </a:r>
            <a:r>
              <a:rPr lang="ru-RU" sz="1600" dirty="0"/>
              <a:t> России от 14.11.2011 № 18-2/10/1-7164 «О типовом положении о детском оздоровительном лагере».</a:t>
            </a:r>
          </a:p>
          <a:p>
            <a:r>
              <a:rPr lang="ru-RU" sz="1600" dirty="0" smtClean="0"/>
              <a:t>23.</a:t>
            </a:r>
            <a:r>
              <a:rPr lang="ru-RU" sz="1600" dirty="0"/>
              <a:t>	Письмо </a:t>
            </a:r>
            <a:r>
              <a:rPr lang="ru-RU" sz="1600" dirty="0" err="1"/>
              <a:t>Минздравсоцразвития</a:t>
            </a:r>
            <a:r>
              <a:rPr lang="ru-RU" sz="1600" dirty="0"/>
              <a:t> от 18.08.2011 № 18/2-10-1-5182 о направлении Единых требований к составлению и ведению реестров организаций отдыха детей и их оздоровления, Типовой формы паспорта организаций отдыха и оздоровления детей и подростков.</a:t>
            </a:r>
          </a:p>
          <a:p>
            <a:r>
              <a:rPr lang="ru-RU" sz="1600" dirty="0" smtClean="0"/>
              <a:t>24.</a:t>
            </a:r>
            <a:r>
              <a:rPr lang="ru-RU" sz="1600" dirty="0"/>
              <a:t>	Методические рекомендации МР 2.2.4.01-09 «Оценка эффективности оздоровления детей и подростков в летних оздоровительных учреждениях».</a:t>
            </a:r>
          </a:p>
          <a:p>
            <a:r>
              <a:rPr lang="ru-RU" sz="1600" dirty="0" smtClean="0"/>
              <a:t>25.</a:t>
            </a:r>
            <a:r>
              <a:rPr lang="ru-RU" sz="1600" dirty="0"/>
              <a:t>	Методические    рекомендации    МР.2.4.4.0011-10    «Методика    оценки    эффективности оздоровления в загородных стационарных учреждениях отдыха и оздоровления».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7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7632848" cy="5328592"/>
          </a:xfrm>
        </p:spPr>
        <p:txBody>
          <a:bodyPr/>
          <a:lstStyle/>
          <a:p>
            <a:r>
              <a:rPr lang="ru-RU" sz="1600" dirty="0"/>
              <a:t>СанПиН 2.4.4.2599-10 «Гигиенические требования к устройству, содержанию и организации режима в оздоровительных учреждениях с дневным пребыванием детей в период каникул».</a:t>
            </a:r>
          </a:p>
          <a:p>
            <a:r>
              <a:rPr lang="ru-RU" sz="1600" dirty="0" smtClean="0"/>
              <a:t>СанПиН    </a:t>
            </a:r>
            <a:r>
              <a:rPr lang="ru-RU" sz="1600" dirty="0"/>
              <a:t>2.4.2.2842-11    «Санитарно-эпидемиологические    требования    к    устройству, содержанию и организации работы лагерей труда и отдыха для подростков».</a:t>
            </a:r>
          </a:p>
          <a:p>
            <a:r>
              <a:rPr lang="ru-RU" sz="1600" dirty="0" smtClean="0"/>
              <a:t>СанПиН    </a:t>
            </a:r>
            <a:r>
              <a:rPr lang="ru-RU" sz="1600" dirty="0"/>
              <a:t>2.4.2.2843-11    «Санитарно-эпидемиологические    требования    к    устройству, содержанию и организации работы детских санаториев».</a:t>
            </a:r>
          </a:p>
          <a:p>
            <a:r>
              <a:rPr lang="ru-RU" sz="1600" dirty="0" smtClean="0"/>
              <a:t>СанПиН   </a:t>
            </a:r>
            <a:r>
              <a:rPr lang="ru-RU" sz="1600" dirty="0"/>
              <a:t>2.4.4.3048-13   «Санитарно-эпидемиологические   требования   к   устройству   и организации работы детских лагерей палаточного типа».</a:t>
            </a:r>
          </a:p>
          <a:p>
            <a:r>
              <a:rPr lang="ru-RU" sz="1600" dirty="0" smtClean="0"/>
              <a:t>СанПиН    </a:t>
            </a:r>
            <a:r>
              <a:rPr lang="ru-RU" sz="1600" dirty="0"/>
              <a:t>2.4.4.3155-13    «Санитарно-эпидемиологические    требования    к    устройству, содержанию и организации работы стационарных организаций отдыха и оздоровления детей».</a:t>
            </a:r>
          </a:p>
          <a:p>
            <a:r>
              <a:rPr lang="ru-RU" sz="1600" dirty="0" smtClean="0"/>
              <a:t>Постановление </a:t>
            </a:r>
            <a:r>
              <a:rPr lang="ru-RU" sz="1600" dirty="0"/>
              <a:t>Главного государственного санитарного врача РФ от 21.01.2014 N 3 "Об утверждении СП 2.5.3157-14 «Санитарно-эпидемиологические требования к перевозке железнодорожным транспортом организованных групп детей».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7118176" cy="4246984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/>
              <a:t>Желаем удачи!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009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660033"/>
                </a:solidFill>
              </a:rPr>
              <a:t>Нормативная основа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28092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Образовательные программы, реализуемые в организациях, осуществляющих отдых и оздоровление детей, отнесены законодательством Российской Федерации к </a:t>
            </a:r>
            <a:r>
              <a:rPr lang="ru-RU" altLang="ru-RU" b="1" dirty="0" smtClean="0"/>
              <a:t>дополнительным образовательным программам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Тип программ – </a:t>
            </a:r>
            <a:r>
              <a:rPr lang="ru-RU" altLang="ru-RU" b="1" dirty="0" smtClean="0"/>
              <a:t>дополнительные общеразвивающие программы</a:t>
            </a:r>
            <a:r>
              <a:rPr lang="ru-RU" alt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8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660033"/>
                </a:solidFill>
              </a:rPr>
              <a:t>Нормативная основа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7910264" cy="44196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Разработанная программа лагеря проходит </a:t>
            </a:r>
            <a:r>
              <a:rPr lang="ru-RU" altLang="ru-RU" sz="2800" b="1" dirty="0" smtClean="0"/>
              <a:t>экспертизу </a:t>
            </a:r>
            <a:r>
              <a:rPr lang="ru-RU" altLang="ru-RU" sz="2800" dirty="0" smtClean="0"/>
              <a:t>на уровне регионального или муниципального экспертных советов с привлечением специалистов системы дополнительного образования, детского отдыха и оздоровления, профессиональных и общественных организаций, и после этого, при положительном заключении, реализуется в образовательном процессе данного лагеря.</a:t>
            </a:r>
          </a:p>
        </p:txBody>
      </p:sp>
    </p:spTree>
    <p:extLst>
      <p:ext uri="{BB962C8B-B14F-4D97-AF65-F5344CB8AC3E}">
        <p14:creationId xmlns:p14="http://schemas.microsoft.com/office/powerpoint/2010/main" val="3718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499448" cy="715963"/>
          </a:xfrm>
        </p:spPr>
        <p:txBody>
          <a:bodyPr/>
          <a:lstStyle/>
          <a:p>
            <a:r>
              <a:rPr lang="ru-RU" sz="4000" dirty="0" smtClean="0"/>
              <a:t>Программа должна быть</a:t>
            </a:r>
            <a:endParaRPr lang="ru-RU" sz="4000" dirty="0"/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404264"/>
              </p:ext>
            </p:extLst>
          </p:nvPr>
        </p:nvGraphicFramePr>
        <p:xfrm>
          <a:off x="323528" y="1340768"/>
          <a:ext cx="8280920" cy="489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8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00200"/>
            <a:ext cx="7838256" cy="4419600"/>
          </a:xfrm>
        </p:spPr>
        <p:txBody>
          <a:bodyPr/>
          <a:lstStyle/>
          <a:p>
            <a:r>
              <a:rPr lang="ru-RU" altLang="ru-RU" b="1" i="1" dirty="0"/>
              <a:t>Комплексная   программа</a:t>
            </a:r>
            <a:r>
              <a:rPr lang="ru-RU" altLang="ru-RU" i="1" dirty="0"/>
              <a:t> </a:t>
            </a:r>
            <a:r>
              <a:rPr lang="ru-RU" altLang="ru-RU" dirty="0"/>
              <a:t>– программа   разноплановой   деятельности, реализуемая   в организациях отдыха и оздоровления детей, объединяющая различные направления отдыха, оздоровления и воспитания детей в специфических условиях лагеря.</a:t>
            </a:r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9128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3600" b="1" kern="0" dirty="0" smtClean="0">
                <a:solidFill>
                  <a:srgbClr val="660033"/>
                </a:solidFill>
              </a:rPr>
              <a:t>Программы различаются по направленности</a:t>
            </a:r>
            <a:r>
              <a:rPr lang="ru-RU" altLang="ru-RU" sz="3600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760286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i="1" dirty="0" smtClean="0"/>
              <a:t>Профильная (специализированная) программа</a:t>
            </a:r>
            <a:r>
              <a:rPr lang="ru-RU" altLang="ru-RU" sz="2800" dirty="0" smtClean="0"/>
              <a:t> – программа с одним, генеральным (ведущим, основным) направлением деятельности.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Например, социально-педагогические программы лагерей для: подростков с </a:t>
            </a:r>
            <a:r>
              <a:rPr lang="ru-RU" altLang="ru-RU" sz="2800" dirty="0" err="1" smtClean="0"/>
              <a:t>девиантным</a:t>
            </a:r>
            <a:r>
              <a:rPr lang="ru-RU" altLang="ru-RU" sz="2800" dirty="0" smtClean="0"/>
              <a:t> поведением, юных лидеров детских организаций или экологические, краеведческие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3542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138864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i="1" dirty="0" smtClean="0"/>
              <a:t>Адаптированная программа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</p:txBody>
      </p:sp>
    </p:spTree>
    <p:extLst>
      <p:ext uri="{BB962C8B-B14F-4D97-AF65-F5344CB8AC3E}">
        <p14:creationId xmlns:p14="http://schemas.microsoft.com/office/powerpoint/2010/main" val="17832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493</TotalTime>
  <Words>1465</Words>
  <Application>Microsoft Office PowerPoint</Application>
  <PresentationFormat>Экран (4:3)</PresentationFormat>
  <Paragraphs>179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Gulim</vt:lpstr>
      <vt:lpstr>Arial</vt:lpstr>
      <vt:lpstr>Calibri</vt:lpstr>
      <vt:lpstr>Microsoft Sans Serif</vt:lpstr>
      <vt:lpstr>Times New Roman</vt:lpstr>
      <vt:lpstr>Verdana</vt:lpstr>
      <vt:lpstr>powerpoint-template</vt:lpstr>
      <vt:lpstr>  Подготовка образовательных программ организации детского отдыха, направленных на совершенствование организации отдыха детей и их оздоровления </vt:lpstr>
      <vt:lpstr>Что такое программа</vt:lpstr>
      <vt:lpstr>Нормативная основа</vt:lpstr>
      <vt:lpstr>Нормативная основа</vt:lpstr>
      <vt:lpstr>Нормативная основа</vt:lpstr>
      <vt:lpstr>Программа должна быть</vt:lpstr>
      <vt:lpstr>Презентация PowerPoint</vt:lpstr>
      <vt:lpstr>Презентация PowerPoint</vt:lpstr>
      <vt:lpstr>Презентация PowerPoint</vt:lpstr>
      <vt:lpstr>Программы различаются по длительности</vt:lpstr>
      <vt:lpstr>Программы различаются по критерию «инновационность» </vt:lpstr>
      <vt:lpstr>Базовые приоритеты  разработки программы</vt:lpstr>
      <vt:lpstr>Какие задачи решает  программа</vt:lpstr>
      <vt:lpstr>Реализация программы  предусматривает</vt:lpstr>
      <vt:lpstr>Нормативная основа</vt:lpstr>
      <vt:lpstr>Содержание программы</vt:lpstr>
      <vt:lpstr>Содержание программы  направлено</vt:lpstr>
      <vt:lpstr>Направленности дополнительных общеобразовательных программ </vt:lpstr>
      <vt:lpstr>Структура программы </vt:lpstr>
      <vt:lpstr>Например</vt:lpstr>
      <vt:lpstr>Механизмы реализации программы </vt:lpstr>
      <vt:lpstr>Механизмы реализации   программы </vt:lpstr>
      <vt:lpstr>ФОРМЫ ПОДВЕДЕНИЯ ИТОГОВ РЕАЛИЗАЦИИ ПРОГРАММЫ</vt:lpstr>
      <vt:lpstr>ФОРМЫ ПОДВЕДЕНИЯ ИТОГОВ РЕАЛИЗАЦИИ ПРОГРАММЫ</vt:lpstr>
      <vt:lpstr>Курсы повышения  квалификации </vt:lpstr>
      <vt:lpstr>Пройти обучение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написать программу для летнего лагеря</dc:title>
  <dc:creator>УМЦ</dc:creator>
  <cp:lastModifiedBy>Супрун ТА</cp:lastModifiedBy>
  <cp:revision>39</cp:revision>
  <dcterms:created xsi:type="dcterms:W3CDTF">2018-08-28T10:45:15Z</dcterms:created>
  <dcterms:modified xsi:type="dcterms:W3CDTF">2018-10-09T07:28:01Z</dcterms:modified>
</cp:coreProperties>
</file>